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sldIdLst>
    <p:sldId id="256" r:id="rId2"/>
    <p:sldId id="279" r:id="rId3"/>
    <p:sldId id="276" r:id="rId4"/>
    <p:sldId id="274" r:id="rId5"/>
    <p:sldId id="271" r:id="rId6"/>
    <p:sldId id="257" r:id="rId7"/>
    <p:sldId id="275" r:id="rId8"/>
    <p:sldId id="258" r:id="rId9"/>
    <p:sldId id="285" r:id="rId10"/>
    <p:sldId id="273" r:id="rId11"/>
    <p:sldId id="278" r:id="rId12"/>
    <p:sldId id="272" r:id="rId13"/>
    <p:sldId id="280" r:id="rId14"/>
    <p:sldId id="281" r:id="rId15"/>
    <p:sldId id="284" r:id="rId16"/>
    <p:sldId id="282" r:id="rId17"/>
    <p:sldId id="283" r:id="rId18"/>
    <p:sldId id="286" r:id="rId19"/>
    <p:sldId id="26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00" autoAdjust="0"/>
  </p:normalViewPr>
  <p:slideViewPr>
    <p:cSldViewPr>
      <p:cViewPr varScale="1">
        <p:scale>
          <a:sx n="86" d="100"/>
          <a:sy n="86" d="100"/>
        </p:scale>
        <p:origin x="7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E4962CB-FFE4-4F72-8E0B-A7CBE8A81DED}" type="datetimeFigureOut">
              <a:rPr lang="en-US"/>
              <a:pPr>
                <a:defRPr/>
              </a:pPr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A6715E-C7B4-46F8-9AB7-1C947A782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29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8ABA48-6B1B-4C1B-88D1-CE86EAFAF17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2160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1BA945-90EA-41A3-9DF0-755A26A646C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468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6925A-4DC2-4F4A-B917-C412C684FC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  <p:extLst>
      <p:ext uri="{BB962C8B-B14F-4D97-AF65-F5344CB8AC3E}">
        <p14:creationId xmlns:p14="http://schemas.microsoft.com/office/powerpoint/2010/main" val="130084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E6E1E-F08C-4F7F-BE9C-E825091995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50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B59A-1E33-4E8E-B951-12C60B0B0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32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CA50C90-7C7D-4931-80A4-87B1065C46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  <p:extLst>
      <p:ext uri="{BB962C8B-B14F-4D97-AF65-F5344CB8AC3E}">
        <p14:creationId xmlns:p14="http://schemas.microsoft.com/office/powerpoint/2010/main" val="226017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3A065-C4F7-453B-A315-27F7DFEDD4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69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27917-F426-4B8D-A1BA-12892FA23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59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B6D29-33E7-4D21-8180-B2861959D7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9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E8963-4EDD-4AA9-AA26-D97B610A0B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25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0E3BD-5697-4CEA-B834-D0B1638049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05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3BE94-BC4A-43BE-A06F-2304059AC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9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7D115-D5DD-4AC3-A882-F3D96B919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50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E2C3AE83-2E9D-476E-9766-BF3E62BFE3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smtClean="0">
                <a:solidFill>
                  <a:srgbClr val="0070C0"/>
                </a:solidFill>
              </a:rPr>
              <a:t>CT</a:t>
            </a:r>
            <a:r>
              <a:rPr lang="en-US" altLang="en-US" smtClean="0"/>
              <a:t>@</a:t>
            </a:r>
            <a:r>
              <a:rPr lang="en-US" altLang="en-US" b="1" i="1" smtClean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vt.edu/courses/73187/pages/book-7-dot-4-project-an-example" TargetMode="External"/><Relationship Id="rId2" Type="http://schemas.openxmlformats.org/officeDocument/2006/relationships/hyperlink" Target="https://canvas.vt.edu/courses/73187/pages/book-5-dot-7-jupyter-notebooks-part-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nvas.vt.edu/courses/73187/pages/book-7-dot-5-project-rubric" TargetMode="External"/><Relationship Id="rId5" Type="http://schemas.openxmlformats.org/officeDocument/2006/relationships/hyperlink" Target="https://canvas.vt.edu/courses/73187/pages/book-7-dot-3-project-mini-project" TargetMode="External"/><Relationship Id="rId4" Type="http://schemas.openxmlformats.org/officeDocument/2006/relationships/hyperlink" Target="https://canvas.vt.edu/courses/73187/files/8236463/download?wrap=1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smtClean="0"/>
              <a:t>Mini Project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sp>
        <p:nvSpPr>
          <p:cNvPr id="512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744094-5232-4CE6-8CD4-9DFB4287807C}" type="slidenum">
              <a:rPr lang="en-US" altLang="en-US" smtClean="0">
                <a:latin typeface="Garamond" panose="02020404030301010803" pitchFamily="18" charset="0"/>
              </a:rPr>
              <a:pPr/>
              <a:t>1</a:t>
            </a:fld>
            <a:endParaRPr lang="en-US" altLang="en-US" smtClean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4495800"/>
            <a:ext cx="4192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Describe structure of mini-project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Describe relationship to final project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Create and edit Jupyter Notebooks.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Limitations in the answering questions come from several sources:</a:t>
            </a:r>
          </a:p>
          <a:p>
            <a:pPr lvl="1">
              <a:defRPr/>
            </a:pPr>
            <a:r>
              <a:rPr lang="en-US" dirty="0" smtClean="0"/>
              <a:t>Abstraction: The most frequent limitation is due to properties that are excluded from the abstraction.</a:t>
            </a:r>
          </a:p>
          <a:p>
            <a:pPr lvl="1">
              <a:defRPr/>
            </a:pPr>
            <a:r>
              <a:rPr lang="en-US" dirty="0"/>
              <a:t>C</a:t>
            </a:r>
            <a:r>
              <a:rPr lang="en-US" dirty="0" smtClean="0"/>
              <a:t>ompleteness: In some cases data might not be available for some properties in some instances. The more missing data there is the more the conclusions are limited.</a:t>
            </a:r>
          </a:p>
          <a:p>
            <a:pPr lvl="1">
              <a:defRPr/>
            </a:pPr>
            <a:r>
              <a:rPr lang="en-US" dirty="0" smtClean="0"/>
              <a:t>Precision: In some problems the accuracy of the data might be insufficient to make conclusions at a very precise level of detail. For example, if state budgets are reported in units of a hundred million dollars then conclusions at lesser amounts cannot be made.</a:t>
            </a: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latin typeface="Garamond" panose="02020404030301010803" pitchFamily="18" charset="0"/>
              </a:rPr>
              <a:t> Slide </a:t>
            </a:r>
            <a:fld id="{D670B6EC-D7C7-4340-8012-D66D7E7E0BCC}" type="slidenum">
              <a:rPr lang="en-US" altLang="en-US" smtClean="0">
                <a:latin typeface="Garamond" panose="02020404030301010803" pitchFamily="18" charset="0"/>
              </a:rPr>
              <a:pPr/>
              <a:t>10</a:t>
            </a:fld>
            <a:endParaRPr lang="en-US" altLang="en-US" smtClean="0">
              <a:latin typeface="Garamond" panose="020204040303010108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to title the visualization and label both axes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945920"/>
              </p:ext>
            </p:extLst>
          </p:nvPr>
        </p:nvGraphicFramePr>
        <p:xfrm>
          <a:off x="3086100" y="2743200"/>
          <a:ext cx="3733800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Graph Type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Shows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 plot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trend or variation</a:t>
                      </a:r>
                      <a:endParaRPr 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Histogram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Scatter Plot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relationship</a:t>
                      </a:r>
                      <a:endParaRPr 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Bar Chart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comparison</a:t>
                      </a:r>
                      <a:endParaRPr 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42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Mini-project Plan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latin typeface="Garamond" panose="02020404030301010803" pitchFamily="18" charset="0"/>
              </a:rPr>
              <a:t> Slide </a:t>
            </a:r>
            <a:fld id="{EDB8D36B-97AB-4DDA-BEB9-47A6C96881DE}" type="slidenum">
              <a:rPr lang="en-US" altLang="en-US" smtClean="0">
                <a:latin typeface="Garamond" panose="02020404030301010803" pitchFamily="18" charset="0"/>
              </a:rPr>
              <a:pPr/>
              <a:t>12</a:t>
            </a:fld>
            <a:endParaRPr lang="en-US" altLang="en-US" smtClean="0">
              <a:latin typeface="Garamond" panose="020204040303010108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10802"/>
              </p:ext>
            </p:extLst>
          </p:nvPr>
        </p:nvGraphicFramePr>
        <p:xfrm>
          <a:off x="1524000" y="1262063"/>
          <a:ext cx="7162800" cy="4678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67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99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Day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Tasks</a:t>
                      </a:r>
                      <a:endParaRPr lang="en-US" sz="18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105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Explore the crime data stream and create a map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Explain the abstraction represented</a:t>
                      </a:r>
                      <a:r>
                        <a:rPr lang="en-US" sz="1800" baseline="0" dirty="0" smtClean="0"/>
                        <a:t> by the data</a:t>
                      </a:r>
                      <a:endParaRPr lang="en-US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State the questions that will</a:t>
                      </a:r>
                      <a:r>
                        <a:rPr lang="en-US" sz="1800" baseline="0" dirty="0" smtClean="0"/>
                        <a:t> be answered using the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aseline="0" dirty="0" smtClean="0"/>
                        <a:t>Identify the limitations on the answers due to the constrains of the data</a:t>
                      </a:r>
                      <a:endParaRPr lang="en-US" sz="18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72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Develop the Python code to manipulate the</a:t>
                      </a:r>
                      <a:r>
                        <a:rPr lang="en-US" sz="1800" baseline="0" dirty="0" smtClean="0"/>
                        <a:t> data</a:t>
                      </a:r>
                      <a:endParaRPr lang="en-US" sz="1800" dirty="0" smtClean="0"/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/>
                        <a:t>Generate the visualizations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116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State the conclusions that can be drawn from the visualizations that answer the questions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Explain the social impacts and ethical</a:t>
                      </a:r>
                      <a:r>
                        <a:rPr lang="en-US" sz="1800" baseline="0" dirty="0" smtClean="0"/>
                        <a:t> considerations of your conclusions</a:t>
                      </a:r>
                      <a:endParaRPr lang="en-US" sz="18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Produce the</a:t>
                      </a:r>
                      <a:r>
                        <a:rPr lang="en-US" sz="1800" baseline="0" dirty="0" smtClean="0"/>
                        <a:t> web (.html) pages</a:t>
                      </a:r>
                      <a:r>
                        <a:rPr lang="en-US" sz="1800" dirty="0" smtClean="0"/>
                        <a:t> (in class) and upload web pages and </a:t>
                      </a:r>
                      <a:r>
                        <a:rPr lang="en-US" sz="1800" dirty="0" err="1" smtClean="0"/>
                        <a:t>Jupyter</a:t>
                      </a:r>
                      <a:r>
                        <a:rPr lang="en-US" sz="1800" dirty="0" smtClean="0"/>
                        <a:t> Notebook to Canvas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3914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Creating/working with a Jupyter Notebook</a:t>
            </a:r>
          </a:p>
          <a:p>
            <a:pPr lvl="1"/>
            <a:r>
              <a:rPr lang="en-US" dirty="0" smtClean="0"/>
              <a:t>Description:</a:t>
            </a:r>
          </a:p>
          <a:p>
            <a:pPr lvl="2"/>
            <a:r>
              <a:rPr lang="en-US" dirty="0" smtClean="0">
                <a:hlinkClick r:id="rId2"/>
              </a:rPr>
              <a:t>Book – 5.7) Jupyter Notebooks – Part 2</a:t>
            </a:r>
            <a:endParaRPr lang="en-US" dirty="0" smtClean="0"/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smtClean="0">
                <a:hlinkClick r:id="rId3"/>
              </a:rPr>
              <a:t>Book – 7.4) Example Project</a:t>
            </a:r>
            <a:endParaRPr lang="en-US" dirty="0" smtClean="0"/>
          </a:p>
          <a:p>
            <a:pPr lvl="2"/>
            <a:r>
              <a:rPr lang="en-US" dirty="0" smtClean="0">
                <a:hlinkClick r:id="rId4"/>
              </a:rPr>
              <a:t>Jupyter Notebook</a:t>
            </a:r>
            <a:r>
              <a:rPr lang="en-US" dirty="0" smtClean="0"/>
              <a:t> form</a:t>
            </a:r>
          </a:p>
          <a:p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Description: </a:t>
            </a:r>
          </a:p>
          <a:p>
            <a:pPr lvl="2"/>
            <a:r>
              <a:rPr lang="en-US" dirty="0" smtClean="0">
                <a:hlinkClick r:id="rId5"/>
              </a:rPr>
              <a:t>Book </a:t>
            </a:r>
            <a:r>
              <a:rPr lang="en-US" dirty="0">
                <a:hlinkClick r:id="rId5"/>
              </a:rPr>
              <a:t>– 7.3) Project – Mini </a:t>
            </a:r>
            <a:r>
              <a:rPr lang="en-US" dirty="0" smtClean="0">
                <a:hlinkClick r:id="rId5"/>
              </a:rPr>
              <a:t>Project</a:t>
            </a:r>
            <a:endParaRPr lang="en-US" dirty="0" smtClean="0"/>
          </a:p>
          <a:p>
            <a:pPr lvl="1"/>
            <a:r>
              <a:rPr lang="en-US" dirty="0" smtClean="0"/>
              <a:t>Rubric: </a:t>
            </a:r>
          </a:p>
          <a:p>
            <a:pPr lvl="2"/>
            <a:r>
              <a:rPr lang="en-US" dirty="0" smtClean="0">
                <a:hlinkClick r:id="rId6"/>
              </a:rPr>
              <a:t>Book – 7.5) Rubric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87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with </a:t>
            </a:r>
            <a:r>
              <a:rPr lang="en-US" dirty="0" err="1" smtClean="0"/>
              <a:t>Jupyter</a:t>
            </a:r>
            <a:r>
              <a:rPr lang="en-US" dirty="0" smtClean="0"/>
              <a:t> Notebook</a:t>
            </a:r>
          </a:p>
          <a:p>
            <a:pPr lvl="1"/>
            <a:r>
              <a:rPr lang="en-US" dirty="0" smtClean="0"/>
              <a:t>Creating directories and notebooks</a:t>
            </a:r>
          </a:p>
          <a:p>
            <a:pPr lvl="1"/>
            <a:r>
              <a:rPr lang="en-US" dirty="0" smtClean="0"/>
              <a:t>Creating Code and Markdown (text) cells</a:t>
            </a:r>
          </a:p>
          <a:p>
            <a:pPr lvl="1"/>
            <a:r>
              <a:rPr lang="en-US" dirty="0" smtClean="0"/>
              <a:t>Arranging and deleting cells</a:t>
            </a:r>
          </a:p>
          <a:p>
            <a:pPr lvl="1"/>
            <a:r>
              <a:rPr lang="en-US" dirty="0" smtClean="0"/>
              <a:t>“Run” vs “Run all”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1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066800"/>
            <a:ext cx="4771588" cy="4844143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781800" y="15240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Markdown cells: formatted text or images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67500" y="446374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Code cells: Python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 flipV="1">
            <a:off x="5562600" y="1752601"/>
            <a:ext cx="1219200" cy="233064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419600" y="1985665"/>
            <a:ext cx="2362200" cy="2000373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>
            <a:off x="4991100" y="4648408"/>
            <a:ext cx="1676400" cy="46166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0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text: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57299"/>
            <a:ext cx="7239000" cy="945357"/>
          </a:xfrm>
        </p:spPr>
        <p:txBody>
          <a:bodyPr>
            <a:noAutofit/>
          </a:bodyPr>
          <a:lstStyle/>
          <a:p>
            <a:r>
              <a:rPr lang="en-US" sz="1800" dirty="0" smtClean="0"/>
              <a:t>In a Markdown cell specify how to format text using annotations preceding or delimiting the text</a:t>
            </a:r>
          </a:p>
          <a:p>
            <a:r>
              <a:rPr lang="en-US" sz="1800" dirty="0" smtClean="0"/>
              <a:t>Example of a Markdown cell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662" y="2451327"/>
            <a:ext cx="7565476" cy="27813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143000" y="5486400"/>
            <a:ext cx="7162800" cy="42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/>
              <a:t>A  Markdown cell can also contain an image 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7297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467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“Run” a Markdown cell to produce the formatted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84" y="3429000"/>
            <a:ext cx="4963887" cy="25249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4572" y="1600200"/>
            <a:ext cx="5334000" cy="2568618"/>
          </a:xfrm>
          <a:prstGeom prst="rect">
            <a:avLst/>
          </a:prstGeom>
        </p:spPr>
      </p:pic>
      <p:cxnSp>
        <p:nvCxnSpPr>
          <p:cNvPr id="10" name="Elbow Connector 9"/>
          <p:cNvCxnSpPr/>
          <p:nvPr/>
        </p:nvCxnSpPr>
        <p:spPr>
          <a:xfrm rot="10800000" flipV="1">
            <a:off x="2141374" y="2465410"/>
            <a:ext cx="1142996" cy="838198"/>
          </a:xfrm>
          <a:prstGeom prst="bentConnector3">
            <a:avLst>
              <a:gd name="adj1" fmla="val 100476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5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Formatted text: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22960"/>
            <a:ext cx="4262970" cy="22079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330930"/>
            <a:ext cx="4868516" cy="2584153"/>
          </a:xfrm>
          <a:prstGeom prst="rect">
            <a:avLst/>
          </a:prstGeom>
        </p:spPr>
      </p:pic>
      <p:cxnSp>
        <p:nvCxnSpPr>
          <p:cNvPr id="9" name="Elbow Connector 8"/>
          <p:cNvCxnSpPr/>
          <p:nvPr/>
        </p:nvCxnSpPr>
        <p:spPr>
          <a:xfrm>
            <a:off x="1981200" y="3330929"/>
            <a:ext cx="1066800" cy="860071"/>
          </a:xfrm>
          <a:prstGeom prst="bentConnector3">
            <a:avLst>
              <a:gd name="adj1" fmla="val -909"/>
            </a:avLst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874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Steps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Get started on the today’s part of the mini-project work</a:t>
            </a:r>
          </a:p>
          <a:p>
            <a:r>
              <a:rPr lang="en-US" altLang="en-US" dirty="0" smtClean="0"/>
              <a:t>Complete as homework what was not finished in class</a:t>
            </a:r>
          </a:p>
          <a:p>
            <a:r>
              <a:rPr lang="en-US" altLang="en-US" dirty="0" smtClean="0"/>
              <a:t>A cohort may work ahead only when all members of the cohort are fully understanding and fully participating in the work completed so far.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Garamond" panose="02020404030301010803" pitchFamily="18" charset="0"/>
              </a:rPr>
              <a:t> Slide </a:t>
            </a:r>
            <a:fld id="{ADBEB87A-CDC9-43BE-B283-5280395611C5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short quiz</a:t>
            </a:r>
          </a:p>
          <a:p>
            <a:pPr lvl="1"/>
            <a:r>
              <a:rPr lang="en-US" dirty="0" smtClean="0"/>
              <a:t>Day 21: Iteration Post Quiz 3</a:t>
            </a:r>
          </a:p>
          <a:p>
            <a:pPr lvl="1"/>
            <a:r>
              <a:rPr lang="en-US" dirty="0" smtClean="0"/>
              <a:t>Finish in 15 minutes</a:t>
            </a:r>
          </a:p>
          <a:p>
            <a:r>
              <a:rPr lang="en-US" dirty="0" smtClean="0"/>
              <a:t>The results help us </a:t>
            </a:r>
            <a:r>
              <a:rPr lang="en-US" dirty="0"/>
              <a:t>improve curriculum</a:t>
            </a:r>
          </a:p>
          <a:p>
            <a:r>
              <a:rPr lang="en-US" dirty="0" smtClean="0"/>
              <a:t>Will not affect your grade – just do your best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28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 Plan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24665" y="2453510"/>
            <a:ext cx="1852224" cy="1814411"/>
            <a:chOff x="5531366" y="2128346"/>
            <a:chExt cx="2469632" cy="2419215"/>
          </a:xfrm>
        </p:grpSpPr>
        <p:sp>
          <p:nvSpPr>
            <p:cNvPr id="18" name="Arc 17"/>
            <p:cNvSpPr/>
            <p:nvPr/>
          </p:nvSpPr>
          <p:spPr>
            <a:xfrm>
              <a:off x="5894614" y="2233204"/>
              <a:ext cx="1738993" cy="2026392"/>
            </a:xfrm>
            <a:prstGeom prst="arc">
              <a:avLst>
                <a:gd name="adj1" fmla="val 16200000"/>
                <a:gd name="adj2" fmla="val 197355"/>
              </a:avLst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56027" y="3218433"/>
              <a:ext cx="494152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use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31366" y="2128346"/>
              <a:ext cx="2469632" cy="2419215"/>
              <a:chOff x="5531366" y="2128346"/>
              <a:chExt cx="2469632" cy="2419215"/>
            </a:xfrm>
          </p:grpSpPr>
          <p:sp>
            <p:nvSpPr>
              <p:cNvPr id="19" name="Arc 18"/>
              <p:cNvSpPr/>
              <p:nvPr/>
            </p:nvSpPr>
            <p:spPr>
              <a:xfrm rot="16200000">
                <a:off x="5678796" y="2098053"/>
                <a:ext cx="2074841" cy="2345334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Arc 19"/>
              <p:cNvSpPr/>
              <p:nvPr/>
            </p:nvSpPr>
            <p:spPr>
              <a:xfrm rot="10800000">
                <a:off x="5543547" y="2128346"/>
                <a:ext cx="2457451" cy="2419215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2"/>
                </a:solidFill>
                <a:headEnd type="triangle" w="lg" len="lg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059570" y="2319767"/>
                <a:ext cx="791243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25" dirty="0"/>
                  <a:t>visualize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294990" y="4158936"/>
                <a:ext cx="562547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25" dirty="0"/>
                  <a:t>nano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531366" y="3218433"/>
                <a:ext cx="633080" cy="2923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25" dirty="0"/>
                  <a:t>model</a:t>
                </a: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3202450" y="2026982"/>
            <a:ext cx="2832990" cy="2727898"/>
            <a:chOff x="4868279" y="1559642"/>
            <a:chExt cx="3777320" cy="3637197"/>
          </a:xfrm>
        </p:grpSpPr>
        <p:sp>
          <p:nvSpPr>
            <p:cNvPr id="23" name="TextBox 22"/>
            <p:cNvSpPr txBox="1"/>
            <p:nvPr/>
          </p:nvSpPr>
          <p:spPr>
            <a:xfrm>
              <a:off x="6416218" y="1676237"/>
              <a:ext cx="41934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list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33770" y="3194238"/>
              <a:ext cx="682239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blocks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68279" y="3225970"/>
              <a:ext cx="7121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s</a:t>
              </a:r>
              <a:r>
                <a:rPr lang="en-US" sz="825" dirty="0" smtClean="0"/>
                <a:t>take-</a:t>
              </a:r>
            </a:p>
            <a:p>
              <a:r>
                <a:rPr lang="en-US" sz="825" dirty="0" smtClean="0"/>
                <a:t>holders</a:t>
              </a:r>
              <a:endParaRPr lang="en-US" sz="825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919240" y="1559642"/>
              <a:ext cx="3726359" cy="3637197"/>
              <a:chOff x="4919240" y="2306402"/>
              <a:chExt cx="3726359" cy="3637197"/>
            </a:xfrm>
          </p:grpSpPr>
          <p:sp>
            <p:nvSpPr>
              <p:cNvPr id="25" name="Arc 24"/>
              <p:cNvSpPr/>
              <p:nvPr/>
            </p:nvSpPr>
            <p:spPr>
              <a:xfrm rot="5400000">
                <a:off x="5585501" y="2562291"/>
                <a:ext cx="2552250" cy="2926080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Arc 27"/>
              <p:cNvSpPr/>
              <p:nvPr/>
            </p:nvSpPr>
            <p:spPr>
              <a:xfrm>
                <a:off x="5224950" y="2395959"/>
                <a:ext cx="3097535" cy="3024972"/>
              </a:xfrm>
              <a:prstGeom prst="arc">
                <a:avLst>
                  <a:gd name="adj1" fmla="val 16200000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Arc 31"/>
              <p:cNvSpPr/>
              <p:nvPr/>
            </p:nvSpPr>
            <p:spPr>
              <a:xfrm rot="16200000">
                <a:off x="5116117" y="2205856"/>
                <a:ext cx="3216775" cy="3610529"/>
              </a:xfrm>
              <a:prstGeom prst="arc">
                <a:avLst>
                  <a:gd name="adj1" fmla="val 16199999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Arc 33"/>
              <p:cNvSpPr/>
              <p:nvPr/>
            </p:nvSpPr>
            <p:spPr>
              <a:xfrm rot="10800000">
                <a:off x="4925099" y="2306402"/>
                <a:ext cx="3720500" cy="3637197"/>
              </a:xfrm>
              <a:prstGeom prst="arc">
                <a:avLst>
                  <a:gd name="adj1" fmla="val 16199999"/>
                  <a:gd name="adj2" fmla="val 197355"/>
                </a:avLst>
              </a:prstGeom>
              <a:ln w="38100">
                <a:solidFill>
                  <a:schemeClr val="accent3">
                    <a:lumMod val="75000"/>
                  </a:schemeClr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6323162" y="4823183"/>
              <a:ext cx="59246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micro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264437" y="1001712"/>
            <a:ext cx="7507447" cy="5028967"/>
            <a:chOff x="2340555" y="166587"/>
            <a:chExt cx="9842808" cy="670528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799297" y="3254755"/>
              <a:ext cx="3394173" cy="619"/>
            </a:xfrm>
            <a:prstGeom prst="line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3564070" y="3254755"/>
              <a:ext cx="3235228" cy="0"/>
            </a:xfrm>
            <a:prstGeom prst="line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6799296" y="579704"/>
              <a:ext cx="2" cy="2675052"/>
            </a:xfrm>
            <a:prstGeom prst="line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TextBox 2"/>
            <p:cNvSpPr txBox="1"/>
            <p:nvPr/>
          </p:nvSpPr>
          <p:spPr>
            <a:xfrm>
              <a:off x="10268479" y="3086054"/>
              <a:ext cx="191488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Algorithms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44816" y="6379433"/>
              <a:ext cx="13679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Project</a:t>
              </a:r>
              <a:endParaRPr 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40555" y="2847684"/>
              <a:ext cx="1406325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Social Impacts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91199" y="166587"/>
              <a:ext cx="210065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Abstraction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789420" y="3245212"/>
              <a:ext cx="38100" cy="31471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604008" y="1532125"/>
            <a:ext cx="4049261" cy="3818683"/>
            <a:chOff x="4091601" y="899833"/>
            <a:chExt cx="5399014" cy="5091577"/>
          </a:xfrm>
        </p:grpSpPr>
        <p:sp>
          <p:nvSpPr>
            <p:cNvPr id="37" name="Arc 36"/>
            <p:cNvSpPr/>
            <p:nvPr/>
          </p:nvSpPr>
          <p:spPr>
            <a:xfrm rot="5400000">
              <a:off x="5140596" y="1265658"/>
              <a:ext cx="3625943" cy="4240656"/>
            </a:xfrm>
            <a:prstGeom prst="arc">
              <a:avLst>
                <a:gd name="adj1" fmla="val 16015512"/>
                <a:gd name="adj2" fmla="val 197355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>
              <a:off x="4585876" y="1071160"/>
              <a:ext cx="4488020" cy="4297532"/>
            </a:xfrm>
            <a:prstGeom prst="arc">
              <a:avLst>
                <a:gd name="adj1" fmla="val 16160990"/>
                <a:gd name="adj2" fmla="val 97848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 rot="16200000">
              <a:off x="4444174" y="788009"/>
              <a:ext cx="4570024" cy="5129518"/>
            </a:xfrm>
            <a:prstGeom prst="arc">
              <a:avLst>
                <a:gd name="adj1" fmla="val 16313065"/>
                <a:gd name="adj2" fmla="val 91697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 rot="10800000">
              <a:off x="4164425" y="899833"/>
              <a:ext cx="5326190" cy="5091577"/>
            </a:xfrm>
            <a:prstGeom prst="arc">
              <a:avLst>
                <a:gd name="adj1" fmla="val 16211443"/>
                <a:gd name="adj2" fmla="val 222775"/>
              </a:avLst>
            </a:prstGeom>
            <a:ln w="38100">
              <a:solidFill>
                <a:schemeClr val="accent5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18679" y="5625342"/>
              <a:ext cx="50697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mini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58341" y="1085976"/>
              <a:ext cx="62453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layers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634672" y="3218433"/>
              <a:ext cx="494152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text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091601" y="3233436"/>
              <a:ext cx="61598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25" dirty="0"/>
                <a:t>ethics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513300" y="4509263"/>
            <a:ext cx="1924433" cy="369332"/>
            <a:chOff x="6513300" y="4509263"/>
            <a:chExt cx="1924433" cy="3693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6513300" y="4693929"/>
              <a:ext cx="867036" cy="0"/>
            </a:xfrm>
            <a:prstGeom prst="straightConnector1">
              <a:avLst/>
            </a:prstGeom>
            <a:ln w="38100">
              <a:solidFill>
                <a:srgbClr val="9B2D1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68209" y="450926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9B2D1F"/>
                  </a:solidFill>
                </a:rPr>
                <a:t>2 weeks</a:t>
              </a:r>
              <a:endParaRPr lang="en-US" b="1" dirty="0">
                <a:solidFill>
                  <a:srgbClr val="9B2D1F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513300" y="4884899"/>
            <a:ext cx="1891468" cy="369332"/>
            <a:chOff x="6393865" y="4732499"/>
            <a:chExt cx="1891468" cy="369332"/>
          </a:xfrm>
        </p:grpSpPr>
        <p:cxnSp>
          <p:nvCxnSpPr>
            <p:cNvPr id="48" name="Straight Arrow Connector 47"/>
            <p:cNvCxnSpPr/>
            <p:nvPr/>
          </p:nvCxnSpPr>
          <p:spPr>
            <a:xfrm>
              <a:off x="6393865" y="4933186"/>
              <a:ext cx="867036" cy="0"/>
            </a:xfrm>
            <a:prstGeom prst="straightConnector1">
              <a:avLst/>
            </a:prstGeom>
            <a:ln w="38100">
              <a:solidFill>
                <a:srgbClr val="7C6B4D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7215809" y="4732499"/>
              <a:ext cx="10695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C6B4D"/>
                  </a:solidFill>
                </a:rPr>
                <a:t>5</a:t>
              </a:r>
              <a:r>
                <a:rPr lang="en-US" b="1" dirty="0" smtClean="0">
                  <a:solidFill>
                    <a:srgbClr val="9B2D1F"/>
                  </a:solidFill>
                </a:rPr>
                <a:t> </a:t>
              </a:r>
              <a:r>
                <a:rPr lang="en-US" b="1" dirty="0" smtClean="0">
                  <a:solidFill>
                    <a:srgbClr val="7C6B4D"/>
                  </a:solidFill>
                </a:rPr>
                <a:t>weeks</a:t>
              </a:r>
              <a:endParaRPr lang="en-US" b="1" dirty="0">
                <a:solidFill>
                  <a:srgbClr val="7C6B4D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513300" y="5318543"/>
            <a:ext cx="1924433" cy="369332"/>
            <a:chOff x="6513300" y="4509263"/>
            <a:chExt cx="1924433" cy="369332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513300" y="4693929"/>
              <a:ext cx="867036" cy="0"/>
            </a:xfrm>
            <a:prstGeom prst="straightConnector1">
              <a:avLst/>
            </a:prstGeom>
            <a:ln w="38100">
              <a:solidFill>
                <a:srgbClr val="91848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368209" y="4509263"/>
              <a:ext cx="1069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918485"/>
                  </a:solidFill>
                </a:rPr>
                <a:t>8</a:t>
              </a:r>
              <a:r>
                <a:rPr lang="en-US" b="1" dirty="0" smtClean="0">
                  <a:solidFill>
                    <a:srgbClr val="918485"/>
                  </a:solidFill>
                </a:rPr>
                <a:t> weeks</a:t>
              </a:r>
              <a:endParaRPr lang="en-US" b="1" dirty="0">
                <a:solidFill>
                  <a:srgbClr val="918485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626879" y="5081193"/>
            <a:ext cx="63030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dirty="0"/>
              <a:t>i</a:t>
            </a:r>
            <a:r>
              <a:rPr lang="en-US" sz="825" dirty="0" smtClean="0"/>
              <a:t>ndividual</a:t>
            </a:r>
            <a:endParaRPr lang="en-US" sz="825" dirty="0"/>
          </a:p>
        </p:txBody>
      </p:sp>
    </p:spTree>
    <p:extLst>
      <p:ext uri="{BB962C8B-B14F-4D97-AF65-F5344CB8AC3E}">
        <p14:creationId xmlns:p14="http://schemas.microsoft.com/office/powerpoint/2010/main" val="369700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 Plan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97" y="1295400"/>
            <a:ext cx="7467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Mini-project</a:t>
            </a:r>
          </a:p>
          <a:p>
            <a:pPr lvl="1"/>
            <a:r>
              <a:rPr lang="en-US" dirty="0" smtClean="0"/>
              <a:t>3 class days</a:t>
            </a:r>
          </a:p>
          <a:p>
            <a:r>
              <a:rPr lang="en-US" dirty="0" smtClean="0"/>
              <a:t>Final project</a:t>
            </a:r>
          </a:p>
          <a:p>
            <a:pPr lvl="1"/>
            <a:r>
              <a:rPr lang="en-US" dirty="0" smtClean="0"/>
              <a:t>Remainder of semester</a:t>
            </a:r>
          </a:p>
          <a:p>
            <a:pPr lvl="1"/>
            <a:r>
              <a:rPr lang="en-US" dirty="0" smtClean="0"/>
              <a:t>Project </a:t>
            </a:r>
          </a:p>
          <a:p>
            <a:pPr lvl="2"/>
            <a:r>
              <a:rPr lang="en-US" dirty="0" smtClean="0"/>
              <a:t>web (.html) page, and </a:t>
            </a:r>
          </a:p>
          <a:p>
            <a:pPr lvl="2"/>
            <a:r>
              <a:rPr lang="en-US" dirty="0" smtClean="0"/>
              <a:t>Jupyter Notebook (.</a:t>
            </a:r>
            <a:r>
              <a:rPr lang="en-US" dirty="0" err="1" smtClean="0"/>
              <a:t>ipynb</a:t>
            </a:r>
            <a:r>
              <a:rPr lang="en-US" dirty="0" smtClean="0"/>
              <a:t>)  </a:t>
            </a:r>
          </a:p>
          <a:p>
            <a:pPr lvl="2"/>
            <a:r>
              <a:rPr lang="en-US" dirty="0" smtClean="0"/>
              <a:t>Both due at the start of the last class</a:t>
            </a:r>
          </a:p>
          <a:p>
            <a:pPr lvl="1"/>
            <a:r>
              <a:rPr lang="en-US" dirty="0" smtClean="0"/>
              <a:t>Attendance at last class day is </a:t>
            </a:r>
            <a:r>
              <a:rPr lang="en-US" b="1" dirty="0" smtClean="0"/>
              <a:t>mandatory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Mini-project Goals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54864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Integrate the knowledge and skills acquired so far in the course</a:t>
            </a:r>
          </a:p>
          <a:p>
            <a:pPr>
              <a:defRPr/>
            </a:pPr>
            <a:r>
              <a:rPr lang="en-US" dirty="0" smtClean="0"/>
              <a:t>Practice developing all of the components of the final project using an assigned data set</a:t>
            </a:r>
          </a:p>
          <a:p>
            <a:pPr>
              <a:defRPr/>
            </a:pPr>
            <a:r>
              <a:rPr lang="en-US" dirty="0" smtClean="0"/>
              <a:t>An example project is shown in Section 7.4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latin typeface="Garamond" panose="02020404030301010803" pitchFamily="18" charset="0"/>
              </a:rPr>
              <a:t> Slide </a:t>
            </a:r>
            <a:fld id="{1C4F9E9D-A460-401D-B5A1-7BEB01755081}" type="slidenum">
              <a:rPr lang="en-US" altLang="en-US" smtClean="0">
                <a:latin typeface="Garamond" panose="02020404030301010803" pitchFamily="18" charset="0"/>
              </a:rPr>
              <a:pPr/>
              <a:t>5</a:t>
            </a:fld>
            <a:endParaRPr lang="en-US" altLang="en-US" smtClean="0">
              <a:latin typeface="Garamond" panose="020204040303010108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pic>
        <p:nvPicPr>
          <p:cNvPr id="7174" name="Picture 7" descr="http://nicktumminello.com/wp-content/uploads/2012/06/Fitness_How-to-Warm-Up_01_300x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2133600"/>
            <a:ext cx="15859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Components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Garamond" panose="02020404030301010803" pitchFamily="18" charset="0"/>
              </a:rPr>
              <a:t> Slide </a:t>
            </a:r>
            <a:fld id="{0803D128-5B3F-43E0-8E03-1D45BCCCD756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2252180"/>
              </p:ext>
            </p:extLst>
          </p:nvPr>
        </p:nvGraphicFramePr>
        <p:xfrm>
          <a:off x="1905000" y="1177918"/>
          <a:ext cx="5943600" cy="487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5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08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33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Done by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142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Abstraction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Cohort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142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Question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Individual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142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Limitations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Cohort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1142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Structure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Cohort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1142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Visualization(s)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Individual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1142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Answer(s)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Individual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1142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Social Impacts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Cohort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1142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Code Explanation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Individual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55471"/>
                  </a:ext>
                </a:extLst>
              </a:tr>
              <a:tr h="491142"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Honor Code Statement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/>
                      <a:r>
                        <a:rPr lang="en-US" sz="2000" dirty="0" smtClean="0"/>
                        <a:t>Individual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92151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 Project Components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57300" y="1219200"/>
            <a:ext cx="7467600" cy="46482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n"/>
              <a:defRPr/>
            </a:pPr>
            <a:r>
              <a:rPr lang="en-US" dirty="0" smtClean="0"/>
              <a:t>Create a complete presentation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dirty="0" smtClean="0"/>
              <a:t>Share </a:t>
            </a:r>
            <a:r>
              <a:rPr lang="en-US" dirty="0" err="1" smtClean="0"/>
              <a:t>Jupyter</a:t>
            </a:r>
            <a:r>
              <a:rPr lang="en-US" dirty="0" smtClean="0"/>
              <a:t> Notebook elements produced by cohort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dirty="0" smtClean="0"/>
              <a:t>Each student adds elements produced individually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Create web (.html) page from Jupyter Notebook 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/>
              <a:t>Upload work in Classwork 23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dirty="0" smtClean="0"/>
              <a:t>Mini Project – Web (HTML) Pages</a:t>
            </a:r>
          </a:p>
          <a:p>
            <a:pPr lvl="1">
              <a:buFont typeface="Wingdings" charset="2"/>
              <a:buChar char="n"/>
              <a:defRPr/>
            </a:pPr>
            <a:r>
              <a:rPr lang="en-US" dirty="0" smtClean="0"/>
              <a:t>Mini Project – </a:t>
            </a:r>
            <a:r>
              <a:rPr lang="en-US" dirty="0" err="1" smtClean="0"/>
              <a:t>Jupyter</a:t>
            </a:r>
            <a:r>
              <a:rPr lang="en-US" dirty="0" smtClean="0"/>
              <a:t> Notebook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lvl="1">
              <a:buFont typeface="Wingdings" charset="2"/>
              <a:buChar char="q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391400" cy="71278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Set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19200" y="1463228"/>
            <a:ext cx="7543800" cy="4413250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Use the State Crime data set</a:t>
            </a:r>
          </a:p>
          <a:p>
            <a:r>
              <a:rPr lang="en-US" altLang="en-US" sz="2400" dirty="0" smtClean="0"/>
              <a:t>Data can be accessed as:</a:t>
            </a:r>
          </a:p>
          <a:p>
            <a:pPr lvl="1"/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state_crime</a:t>
            </a:r>
            <a:endParaRPr lang="en-US" alt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rime_reports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state_crime.get_all_crimes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altLang="en-US" sz="2400" dirty="0" smtClean="0"/>
              <a:t>Create a data map right away!</a:t>
            </a:r>
          </a:p>
          <a:p>
            <a:r>
              <a:rPr lang="en-US" altLang="en-US" sz="2400" dirty="0" smtClean="0"/>
              <a:t>Do NOT use questions already seen on Classwork, Homework, or examples in the Readings.</a:t>
            </a:r>
            <a:endParaRPr lang="en-US" altLang="en-US" sz="2400" dirty="0"/>
          </a:p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Garamond" panose="02020404030301010803" pitchFamily="18" charset="0"/>
              </a:rPr>
              <a:t> Slide </a:t>
            </a:r>
            <a:fld id="{128D0F7F-282D-404E-8855-0D3D3CE6BB89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(C) Dennis Kafura</a:t>
            </a:r>
          </a:p>
        </p:txBody>
      </p:sp>
      <p:pic>
        <p:nvPicPr>
          <p:cNvPr id="9222" name="Picture 2" descr="FBI kiosk 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70471"/>
            <a:ext cx="5029200" cy="991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tate Cri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98527"/>
            <a:ext cx="1679575" cy="137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project gets a 0 (zero) if</a:t>
            </a:r>
          </a:p>
          <a:p>
            <a:pPr lvl="1"/>
            <a:r>
              <a:rPr lang="en-US" dirty="0" smtClean="0"/>
              <a:t>You do not use the State Crime dataset</a:t>
            </a:r>
          </a:p>
          <a:p>
            <a:pPr lvl="1"/>
            <a:r>
              <a:rPr lang="en-US" dirty="0" smtClean="0"/>
              <a:t>You do not include the Honor </a:t>
            </a:r>
            <a:r>
              <a:rPr lang="en-US" dirty="0"/>
              <a:t>C</a:t>
            </a:r>
            <a:r>
              <a:rPr lang="en-US" dirty="0" smtClean="0"/>
              <a:t>ode statement</a:t>
            </a:r>
          </a:p>
          <a:p>
            <a:pPr lvl="1"/>
            <a:r>
              <a:rPr lang="en-US" dirty="0" smtClean="0"/>
              <a:t>Your do not submit a web (.html) page</a:t>
            </a:r>
          </a:p>
          <a:p>
            <a:pPr lvl="1"/>
            <a:r>
              <a:rPr lang="en-US" dirty="0" smtClean="0"/>
              <a:t>You do not submit the corresponding </a:t>
            </a:r>
            <a:r>
              <a:rPr lang="en-US" dirty="0" err="1" smtClean="0"/>
              <a:t>Jupyter</a:t>
            </a:r>
            <a:r>
              <a:rPr lang="en-US" dirty="0" smtClean="0"/>
              <a:t> Notebook</a:t>
            </a:r>
          </a:p>
          <a:p>
            <a:pPr lvl="1"/>
            <a:r>
              <a:rPr lang="en-US" dirty="0" smtClean="0"/>
              <a:t>You use Excel, the Visualizer, or some other tool to make your visualizations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A50C90-7C7D-4931-80A4-87B1065C46EB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89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6812</TotalTime>
  <Words>897</Words>
  <Application>Microsoft Office PowerPoint</Application>
  <PresentationFormat>On-screen Show (4:3)</PresentationFormat>
  <Paragraphs>192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Garamond</vt:lpstr>
      <vt:lpstr>Wingdings</vt:lpstr>
      <vt:lpstr>Edge</vt:lpstr>
      <vt:lpstr>Introduction to  Computational Thinking</vt:lpstr>
      <vt:lpstr>Curriculum Assessment</vt:lpstr>
      <vt:lpstr>Game Plan</vt:lpstr>
      <vt:lpstr>Game Plan</vt:lpstr>
      <vt:lpstr>Mini-project Goals</vt:lpstr>
      <vt:lpstr>Project Components</vt:lpstr>
      <vt:lpstr>Mini Project Components</vt:lpstr>
      <vt:lpstr>Data Set</vt:lpstr>
      <vt:lpstr>Project requirements</vt:lpstr>
      <vt:lpstr>Types of limitations</vt:lpstr>
      <vt:lpstr>Visualizations</vt:lpstr>
      <vt:lpstr>Mini-project Plan</vt:lpstr>
      <vt:lpstr>Resources</vt:lpstr>
      <vt:lpstr>Demonstration</vt:lpstr>
      <vt:lpstr>Notebook structure</vt:lpstr>
      <vt:lpstr>Formatted text: specifications</vt:lpstr>
      <vt:lpstr>Formatting </vt:lpstr>
      <vt:lpstr>Formatted text: lists</vt:lpstr>
      <vt:lpstr>Next Steps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231</cp:revision>
  <dcterms:created xsi:type="dcterms:W3CDTF">2009-08-04T12:39:06Z</dcterms:created>
  <dcterms:modified xsi:type="dcterms:W3CDTF">2019-04-09T13:06:57Z</dcterms:modified>
</cp:coreProperties>
</file>