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sldIdLst>
    <p:sldId id="298" r:id="rId2"/>
    <p:sldId id="277" r:id="rId3"/>
    <p:sldId id="275" r:id="rId4"/>
    <p:sldId id="299" r:id="rId5"/>
    <p:sldId id="276" r:id="rId6"/>
    <p:sldId id="300" r:id="rId7"/>
    <p:sldId id="281" r:id="rId8"/>
    <p:sldId id="267" r:id="rId9"/>
    <p:sldId id="268" r:id="rId10"/>
    <p:sldId id="292" r:id="rId11"/>
    <p:sldId id="285" r:id="rId12"/>
    <p:sldId id="294" r:id="rId13"/>
    <p:sldId id="295" r:id="rId14"/>
    <p:sldId id="296" r:id="rId15"/>
    <p:sldId id="297" r:id="rId16"/>
    <p:sldId id="287" r:id="rId17"/>
    <p:sldId id="289" r:id="rId18"/>
    <p:sldId id="290" r:id="rId19"/>
    <p:sldId id="291" r:id="rId20"/>
    <p:sldId id="293" r:id="rId21"/>
    <p:sldId id="26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92" d="100"/>
          <a:sy n="92" d="100"/>
        </p:scale>
        <p:origin x="699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05EF3F-6B65-4F19-B2F2-2B6D359FA5E5}" type="datetimeFigureOut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4B62ED-EAAA-4FA5-B39D-ADDA8032F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B62ED-EAAA-4FA5-B39D-ADDA8032F78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F237-E384-4178-9D65-99787B37E7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65C3-4BAD-4AA8-9BAB-F3EC7FF9FA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4548-A56D-4963-81DF-0D27D7841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7237-0852-4F45-8BC9-69782098A8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3E58-65E4-482E-83E6-F2ACCDE9EB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D7A7F-E312-4BD3-8A3E-3C70F76345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663C3-FE9D-41F7-9D2B-988C5C33AA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8320-B315-477E-A08F-162D423AC9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66B60-6801-4FC5-8063-2341D706A2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4D67-60D2-45A1-8DF0-61F429BC45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8BF7A5D-D06B-4DFD-ADC1-3E006FBB8B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>
                <a:solidFill>
                  <a:srgbClr val="0070C0"/>
                </a:solidFill>
              </a:rPr>
              <a:t>CT</a:t>
            </a:r>
            <a:r>
              <a:rPr lang="en-US" altLang="en-US"/>
              <a:t>@</a:t>
            </a:r>
            <a:r>
              <a:rPr lang="en-US" altLang="en-US" b="1" i="1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Introduction to </a:t>
            </a:r>
            <a:br>
              <a:rPr lang="en-US" altLang="en-US" sz="3600"/>
            </a:br>
            <a:r>
              <a:rPr lang="en-US" altLang="en-US" sz="360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0009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Visualizing Complex Data</a:t>
            </a:r>
            <a:endParaRPr lang="en-US" altLang="en-US" sz="4000" i="1" dirty="0"/>
          </a:p>
          <a:p>
            <a:pPr algn="ctr" eaLnBrk="1" hangingPunct="1"/>
            <a:endParaRPr lang="en-US" altLang="en-US" i="1" dirty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EDF237-E384-4178-9D65-99787B37E71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1148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Explain the concept of “layers of abstraction.”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 map of a data structure with layers of abstraction.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Write algorithms that compute quantitative measures and visualizations for data with layers of abstraction.</a:t>
            </a:r>
          </a:p>
        </p:txBody>
      </p:sp>
    </p:spTree>
    <p:extLst>
      <p:ext uri="{BB962C8B-B14F-4D97-AF65-F5344CB8AC3E}">
        <p14:creationId xmlns:p14="http://schemas.microsoft.com/office/powerpoint/2010/main" val="35936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diagram: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reports [{}]</a:t>
            </a:r>
          </a:p>
          <a:p>
            <a:pPr lvl="1"/>
            <a:r>
              <a:rPr lang="en-US" dirty="0"/>
              <a:t>‘id’ </a:t>
            </a:r>
            <a:r>
              <a:rPr lang="en-US" dirty="0" smtClean="0"/>
              <a:t>: string</a:t>
            </a:r>
            <a:endParaRPr lang="en-US" dirty="0"/>
          </a:p>
          <a:p>
            <a:pPr lvl="1"/>
            <a:r>
              <a:rPr lang="en-US" dirty="0"/>
              <a:t>‘impact’ {}</a:t>
            </a:r>
          </a:p>
          <a:p>
            <a:pPr lvl="2"/>
            <a:r>
              <a:rPr lang="en-US" dirty="0"/>
              <a:t>‘gap’ : float</a:t>
            </a:r>
          </a:p>
          <a:p>
            <a:pPr lvl="2"/>
            <a:r>
              <a:rPr lang="en-US" dirty="0"/>
              <a:t>‘magnitude’ : float</a:t>
            </a:r>
          </a:p>
          <a:p>
            <a:pPr lvl="2"/>
            <a:r>
              <a:rPr lang="en-US" dirty="0"/>
              <a:t>‘significance’ :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‘location’ { } </a:t>
            </a:r>
          </a:p>
          <a:p>
            <a:pPr lvl="2"/>
            <a:r>
              <a:rPr lang="en-US" dirty="0"/>
              <a:t>‘depth’ : float</a:t>
            </a:r>
          </a:p>
          <a:p>
            <a:pPr lvl="2"/>
            <a:r>
              <a:rPr lang="en-US" dirty="0"/>
              <a:t>…</a:t>
            </a:r>
          </a:p>
          <a:p>
            <a:pPr lvl="2"/>
            <a:r>
              <a:rPr lang="en-US" dirty="0"/>
              <a:t>‘latitude’: float</a:t>
            </a:r>
          </a:p>
          <a:p>
            <a:pPr lvl="2"/>
            <a:r>
              <a:rPr lang="en-US" dirty="0"/>
              <a:t>‘longitude’ : float</a:t>
            </a:r>
          </a:p>
          <a:p>
            <a:pPr lvl="2"/>
            <a:r>
              <a:rPr lang="en-US" dirty="0"/>
              <a:t>‘state’ : </a:t>
            </a:r>
            <a:r>
              <a:rPr lang="en-US" dirty="0" smtClean="0"/>
              <a:t>string</a:t>
            </a:r>
            <a:endParaRPr lang="en-US" dirty="0"/>
          </a:p>
          <a:p>
            <a:pPr lvl="1"/>
            <a:r>
              <a:rPr lang="en-US" dirty="0"/>
              <a:t>‘time’ : …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3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do Classwork Question 1</a:t>
            </a:r>
          </a:p>
          <a:p>
            <a:r>
              <a:rPr lang="en-US" dirty="0"/>
              <a:t>Today and for your project, you’ll be making your own diagram</a:t>
            </a:r>
          </a:p>
          <a:p>
            <a:r>
              <a:rPr lang="en-US" dirty="0"/>
              <a:t>Use any of the diagram types shown before, whichever makes the most sense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to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37" b="42572"/>
          <a:stretch/>
        </p:blipFill>
        <p:spPr>
          <a:xfrm>
            <a:off x="1371600" y="1828800"/>
            <a:ext cx="6593559" cy="3581400"/>
          </a:xfrm>
        </p:spPr>
      </p:pic>
      <p:sp>
        <p:nvSpPr>
          <p:cNvPr id="7" name="Speech Bubble: Rectangle with Corners Rounded 6"/>
          <p:cNvSpPr/>
          <p:nvPr/>
        </p:nvSpPr>
        <p:spPr>
          <a:xfrm>
            <a:off x="2514600" y="1485900"/>
            <a:ext cx="1600200" cy="685800"/>
          </a:xfrm>
          <a:prstGeom prst="wedgeRoundRectCallout">
            <a:avLst>
              <a:gd name="adj1" fmla="val -54421"/>
              <a:gd name="adj2" fmla="val 625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Iterate with For loop</a:t>
            </a:r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4572000" y="1981200"/>
            <a:ext cx="1981200" cy="685800"/>
          </a:xfrm>
          <a:prstGeom prst="wedgeRoundRectCallout">
            <a:avLst>
              <a:gd name="adj1" fmla="val -68380"/>
              <a:gd name="adj2" fmla="val 14392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First Dictionary access with key</a:t>
            </a:r>
          </a:p>
        </p:txBody>
      </p:sp>
      <p:sp>
        <p:nvSpPr>
          <p:cNvPr id="9" name="Speech Bubble: Rectangle with Corners Rounded 8"/>
          <p:cNvSpPr/>
          <p:nvPr/>
        </p:nvSpPr>
        <p:spPr>
          <a:xfrm>
            <a:off x="6477000" y="2933700"/>
            <a:ext cx="2209800" cy="685800"/>
          </a:xfrm>
          <a:prstGeom prst="wedgeRoundRectCallout">
            <a:avLst>
              <a:gd name="adj1" fmla="val -68380"/>
              <a:gd name="adj2" fmla="val 14392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Second Dictionary access with key</a:t>
            </a:r>
          </a:p>
        </p:txBody>
      </p:sp>
      <p:sp>
        <p:nvSpPr>
          <p:cNvPr id="10" name="Speech Bubble: Rectangle with Corners Rounded 9"/>
          <p:cNvSpPr/>
          <p:nvPr/>
        </p:nvSpPr>
        <p:spPr>
          <a:xfrm>
            <a:off x="5410200" y="5409800"/>
            <a:ext cx="990600" cy="686199"/>
          </a:xfrm>
          <a:prstGeom prst="wedgeRoundRectCallout">
            <a:avLst>
              <a:gd name="adj1" fmla="val 27451"/>
              <a:gd name="adj2" fmla="val -7286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End goal</a:t>
            </a:r>
          </a:p>
        </p:txBody>
      </p:sp>
      <p:sp>
        <p:nvSpPr>
          <p:cNvPr id="11" name="Speech Bubble: Rectangle with Corners Rounded 10"/>
          <p:cNvSpPr/>
          <p:nvPr/>
        </p:nvSpPr>
        <p:spPr>
          <a:xfrm>
            <a:off x="533400" y="2930919"/>
            <a:ext cx="1066800" cy="686199"/>
          </a:xfrm>
          <a:prstGeom prst="wedgeRoundRectCallout">
            <a:avLst>
              <a:gd name="adj1" fmla="val 27451"/>
              <a:gd name="adj2" fmla="val -7286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Starting point</a:t>
            </a:r>
          </a:p>
        </p:txBody>
      </p:sp>
    </p:spTree>
    <p:extLst>
      <p:ext uri="{BB962C8B-B14F-4D97-AF65-F5344CB8AC3E}">
        <p14:creationId xmlns:p14="http://schemas.microsoft.com/office/powerpoint/2010/main" val="33783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to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37" b="42572"/>
          <a:stretch/>
        </p:blipFill>
        <p:spPr>
          <a:xfrm>
            <a:off x="1269224" y="1143000"/>
            <a:ext cx="4629520" cy="2514600"/>
          </a:xfrm>
        </p:spPr>
      </p:pic>
      <p:sp>
        <p:nvSpPr>
          <p:cNvPr id="3" name="TextBox 2"/>
          <p:cNvSpPr txBox="1"/>
          <p:nvPr/>
        </p:nvSpPr>
        <p:spPr>
          <a:xfrm>
            <a:off x="1219200" y="3886200"/>
            <a:ext cx="56621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earthquakes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list_of_earthquakes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earthquakes.get_earthquakes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earthquake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list_of_earthquakes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earthquake[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"impact"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"magnitude"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Speech Bubble: Rectangle with Corners Rounded 11"/>
          <p:cNvSpPr/>
          <p:nvPr/>
        </p:nvSpPr>
        <p:spPr>
          <a:xfrm>
            <a:off x="2286000" y="5271195"/>
            <a:ext cx="1274717" cy="686199"/>
          </a:xfrm>
          <a:prstGeom prst="wedgeRoundRectCallout">
            <a:avLst>
              <a:gd name="adj1" fmla="val 27451"/>
              <a:gd name="adj2" fmla="val -728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First dictionary access</a:t>
            </a:r>
          </a:p>
        </p:txBody>
      </p:sp>
      <p:sp>
        <p:nvSpPr>
          <p:cNvPr id="13" name="Speech Bubble: Rectangle with Corners Rounded 12"/>
          <p:cNvSpPr/>
          <p:nvPr/>
        </p:nvSpPr>
        <p:spPr>
          <a:xfrm>
            <a:off x="3716383" y="5219101"/>
            <a:ext cx="1274717" cy="686199"/>
          </a:xfrm>
          <a:prstGeom prst="wedgeRoundRectCallout">
            <a:avLst>
              <a:gd name="adj1" fmla="val 27451"/>
              <a:gd name="adj2" fmla="val -728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Second dictionary access</a:t>
            </a:r>
          </a:p>
        </p:txBody>
      </p:sp>
      <p:sp>
        <p:nvSpPr>
          <p:cNvPr id="14" name="Speech Bubble: Rectangle with Corners Rounded 13"/>
          <p:cNvSpPr/>
          <p:nvPr/>
        </p:nvSpPr>
        <p:spPr>
          <a:xfrm>
            <a:off x="477883" y="4953000"/>
            <a:ext cx="1274717" cy="686199"/>
          </a:xfrm>
          <a:prstGeom prst="wedgeRoundRectCallout">
            <a:avLst>
              <a:gd name="adj1" fmla="val 27451"/>
              <a:gd name="adj2" fmla="val -728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Iterate with For Loop</a:t>
            </a:r>
          </a:p>
        </p:txBody>
      </p:sp>
    </p:spTree>
    <p:extLst>
      <p:ext uri="{BB962C8B-B14F-4D97-AF65-F5344CB8AC3E}">
        <p14:creationId xmlns:p14="http://schemas.microsoft.com/office/powerpoint/2010/main" val="40966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magnitudes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37" b="42572"/>
          <a:stretch/>
        </p:blipFill>
        <p:spPr>
          <a:xfrm>
            <a:off x="1269224" y="1143000"/>
            <a:ext cx="4629520" cy="2514600"/>
          </a:xfrm>
        </p:spPr>
      </p:pic>
      <p:sp>
        <p:nvSpPr>
          <p:cNvPr id="3" name="TextBox 2"/>
          <p:cNvSpPr txBox="1"/>
          <p:nvPr/>
        </p:nvSpPr>
        <p:spPr>
          <a:xfrm>
            <a:off x="1219200" y="3886200"/>
            <a:ext cx="56621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earthquakes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list_of_earthquakes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earthquakes.get_earthquakes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earthquake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list_of_earthquakes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sum + earthquake[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"impact"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"magnitude"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print(sum)</a:t>
            </a:r>
          </a:p>
        </p:txBody>
      </p:sp>
    </p:spTree>
    <p:extLst>
      <p:ext uri="{BB962C8B-B14F-4D97-AF65-F5344CB8AC3E}">
        <p14:creationId xmlns:p14="http://schemas.microsoft.com/office/powerpoint/2010/main" val="40544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classwork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do Classwork Question </a:t>
            </a:r>
            <a:r>
              <a:rPr lang="en-US" dirty="0" smtClean="0"/>
              <a:t>2 and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0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200400"/>
            <a:ext cx="4200525" cy="657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r="6189" b="18298"/>
          <a:stretch/>
        </p:blipFill>
        <p:spPr>
          <a:xfrm>
            <a:off x="5334000" y="2487385"/>
            <a:ext cx="3428999" cy="1349061"/>
          </a:xfrm>
          <a:prstGeom prst="rect">
            <a:avLst/>
          </a:prstGeom>
        </p:spPr>
      </p:pic>
      <p:sp>
        <p:nvSpPr>
          <p:cNvPr id="11" name="Speech Bubble: Rectangle with Corners Rounded 10"/>
          <p:cNvSpPr/>
          <p:nvPr/>
        </p:nvSpPr>
        <p:spPr>
          <a:xfrm>
            <a:off x="5257800" y="1828800"/>
            <a:ext cx="2819400" cy="533400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Import! We’ll talk more about this later.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181600" y="3415040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32960" y="36576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 in 3 easy steps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3200400"/>
          </a:xfrm>
        </p:spPr>
        <p:txBody>
          <a:bodyPr/>
          <a:lstStyle/>
          <a:p>
            <a:r>
              <a:rPr lang="en-US" altLang="en-US" dirty="0"/>
              <a:t>Step 1: functions have names</a:t>
            </a:r>
          </a:p>
          <a:p>
            <a:pPr lvl="1"/>
            <a:r>
              <a:rPr lang="en-US" altLang="en-US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altLang="en-US" dirty="0">
                <a:cs typeface="Courier New" pitchFamily="49" charset="0"/>
              </a:rPr>
              <a:t>Step 2: functions may have parameters</a:t>
            </a:r>
          </a:p>
          <a:p>
            <a:pPr lvl="1"/>
            <a:r>
              <a:rPr lang="en-US" altLang="en-US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(data)</a:t>
            </a:r>
            <a:endParaRPr lang="en-US" altLang="en-US" dirty="0">
              <a:cs typeface="Courier New" pitchFamily="49" charset="0"/>
            </a:endParaRPr>
          </a:p>
          <a:p>
            <a:r>
              <a:rPr lang="en-US" altLang="en-US" dirty="0">
                <a:cs typeface="Courier New" pitchFamily="49" charset="0"/>
              </a:rPr>
              <a:t>Step 3: functions may return a value</a:t>
            </a:r>
          </a:p>
          <a:p>
            <a:pPr lvl="1"/>
            <a:r>
              <a:rPr lang="en-US" altLang="en-US" dirty="0">
                <a:latin typeface="Courier New" pitchFamily="49" charset="0"/>
                <a:cs typeface="Courier New" pitchFamily="49" charset="0"/>
              </a:rPr>
              <a:t>reports = </a:t>
            </a:r>
            <a:r>
              <a:rPr lang="en-US" altLang="en-US" dirty="0" err="1">
                <a:latin typeface="Courier New" pitchFamily="49" charset="0"/>
                <a:cs typeface="Courier New" pitchFamily="49" charset="0"/>
              </a:rPr>
              <a:t>weather.get_reports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9D220C46-0C12-45CF-B024-F6EA51A3B807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143000" y="4572000"/>
            <a:ext cx="7467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/>
            </a:pPr>
            <a:r>
              <a:rPr lang="en-US" sz="3000" kern="0" dirty="0">
                <a:latin typeface="+mn-lt"/>
              </a:rPr>
              <a:t>Notes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/>
            </a:pPr>
            <a:r>
              <a:rPr lang="en-US" sz="2600" kern="0" dirty="0">
                <a:latin typeface="+mn-lt"/>
                <a:cs typeface="Courier New" pitchFamily="49" charset="0"/>
              </a:rPr>
              <a:t>The </a:t>
            </a:r>
            <a:r>
              <a:rPr lang="en-US" sz="2600" i="1" kern="0" dirty="0">
                <a:latin typeface="+mn-lt"/>
                <a:cs typeface="Courier New" pitchFamily="49" charset="0"/>
              </a:rPr>
              <a:t>user documentation </a:t>
            </a:r>
            <a:r>
              <a:rPr lang="en-US" sz="2600" kern="0" dirty="0">
                <a:latin typeface="+mn-lt"/>
                <a:cs typeface="Courier New" pitchFamily="49" charset="0"/>
              </a:rPr>
              <a:t>tells you what a function does and what you need to use it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/>
            </a:pPr>
            <a:r>
              <a:rPr lang="en-US" sz="2600" kern="0" dirty="0">
                <a:latin typeface="+mn-lt"/>
                <a:cs typeface="Courier New" pitchFamily="49" charset="0"/>
              </a:rPr>
              <a:t>You do not need to know how a function is </a:t>
            </a:r>
            <a:r>
              <a:rPr lang="en-US" sz="2600" i="1" kern="0" dirty="0">
                <a:latin typeface="+mn-lt"/>
                <a:cs typeface="Courier New" pitchFamily="49" charset="0"/>
              </a:rPr>
              <a:t>implemented</a:t>
            </a:r>
            <a:r>
              <a:rPr lang="en-US" sz="2600" kern="0" dirty="0">
                <a:latin typeface="+mn-lt"/>
                <a:cs typeface="Courier New" pitchFamily="49" charset="0"/>
              </a:rPr>
              <a:t> to use it (and you often don’t care)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/>
            </a:pPr>
            <a:r>
              <a:rPr lang="en-US" sz="2600" kern="0" dirty="0">
                <a:latin typeface="+mn-lt"/>
                <a:cs typeface="Courier New" pitchFamily="49" charset="0"/>
              </a:rPr>
              <a:t>Reusing functions is a highly valued professional practice </a:t>
            </a:r>
          </a:p>
        </p:txBody>
      </p:sp>
    </p:spTree>
    <p:extLst>
      <p:ext uri="{BB962C8B-B14F-4D97-AF65-F5344CB8AC3E}">
        <p14:creationId xmlns:p14="http://schemas.microsoft.com/office/powerpoint/2010/main" val="13776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simple visualizations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908995"/>
              </p:ext>
            </p:extLst>
          </p:nvPr>
        </p:nvGraphicFramePr>
        <p:xfrm>
          <a:off x="1143000" y="1241833"/>
          <a:ext cx="7467600" cy="230888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45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Name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Function</a:t>
                      </a:r>
                      <a:r>
                        <a:rPr lang="en-US" sz="1800" baseline="0" dirty="0"/>
                        <a:t> Name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Typical Usage</a:t>
                      </a:r>
                    </a:p>
                  </a:txBody>
                  <a:tcPr marT="45734" marB="4573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r>
                        <a:rPr lang="en-US" sz="1800" dirty="0"/>
                        <a:t>Line plot</a:t>
                      </a:r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 err="1"/>
                        <a:t>plt.plot</a:t>
                      </a:r>
                      <a:r>
                        <a:rPr lang="en-US" sz="1800" dirty="0"/>
                        <a:t>(x)</a:t>
                      </a:r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Change </a:t>
                      </a:r>
                      <a:r>
                        <a:rPr lang="en-US" sz="1800" baseline="0" dirty="0"/>
                        <a:t>over time</a:t>
                      </a:r>
                      <a:endParaRPr lang="en-US" sz="1800" dirty="0"/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Scatter plot</a:t>
                      </a:r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plt.scatter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x,y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between two lists</a:t>
                      </a:r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r>
                        <a:rPr lang="en-US" sz="1800" dirty="0"/>
                        <a:t>Histogram</a:t>
                      </a:r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 err="1"/>
                        <a:t>plt.hist</a:t>
                      </a:r>
                      <a:r>
                        <a:rPr lang="en-US" sz="1800" dirty="0"/>
                        <a:t>(x)</a:t>
                      </a:r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Distribution of</a:t>
                      </a:r>
                      <a:r>
                        <a:rPr lang="en-US" sz="1800" baseline="0" dirty="0"/>
                        <a:t> a list</a:t>
                      </a:r>
                      <a:endParaRPr lang="en-US" sz="1800" dirty="0"/>
                    </a:p>
                  </a:txBody>
                  <a:tcPr marT="45734" marB="45734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Bar chart</a:t>
                      </a: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plt.bar</a:t>
                      </a:r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(x, y)</a:t>
                      </a: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Comparison between </a:t>
                      </a:r>
                      <a:r>
                        <a:rPr lang="en-US" sz="18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categories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45734" marB="45734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F015BB62-C1B4-48D0-98E3-7E01BF72E9C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2" name="Speech Bubble: Rectangle with Corners Rounded 1"/>
          <p:cNvSpPr/>
          <p:nvPr/>
        </p:nvSpPr>
        <p:spPr>
          <a:xfrm>
            <a:off x="2133600" y="3962400"/>
            <a:ext cx="2895600" cy="1066800"/>
          </a:xfrm>
          <a:prstGeom prst="wedgeRoundRectCallout">
            <a:avLst>
              <a:gd name="adj1" fmla="val -20833"/>
              <a:gd name="adj2" fmla="val -8589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Bar charts are just a little trickier, don’t worry about them yet.</a:t>
            </a:r>
          </a:p>
        </p:txBody>
      </p:sp>
    </p:spTree>
    <p:extLst>
      <p:ext uri="{BB962C8B-B14F-4D97-AF65-F5344CB8AC3E}">
        <p14:creationId xmlns:p14="http://schemas.microsoft.com/office/powerpoint/2010/main" val="7523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plot visualizations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9D04EB27-1923-429D-A98A-F725EF51866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905000"/>
            <a:ext cx="7086600" cy="3048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earthquakes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all the reports of earthquakes</a:t>
            </a: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quakes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earthquakes.get_earthquakes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defRPr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an empty list</a:t>
            </a:r>
          </a:p>
          <a:p>
            <a:pPr>
              <a:defRPr/>
            </a:pPr>
            <a:r>
              <a:rPr 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significance_list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quake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quakes:</a:t>
            </a:r>
          </a:p>
          <a:p>
            <a:pPr>
              <a:defRPr/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add the significance of the next earthquake to the list</a:t>
            </a: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significance_list.append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(quake["significance"])</a:t>
            </a:r>
          </a:p>
          <a:p>
            <a:pPr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significance_list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2" name="TextBox 6"/>
          <p:cNvSpPr txBox="1">
            <a:spLocks noChangeArrowheads="1"/>
          </p:cNvSpPr>
          <p:nvPr/>
        </p:nvSpPr>
        <p:spPr bwMode="auto">
          <a:xfrm>
            <a:off x="1219200" y="1001713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Question: How does earthquake significance change over time?</a:t>
            </a:r>
          </a:p>
        </p:txBody>
      </p:sp>
      <p:pic>
        <p:nvPicPr>
          <p:cNvPr id="11273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4278313"/>
            <a:ext cx="24193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620000" cy="2438400"/>
          </a:xfrm>
        </p:spPr>
        <p:txBody>
          <a:bodyPr/>
          <a:lstStyle/>
          <a:p>
            <a:r>
              <a:rPr lang="en-US" sz="2400" dirty="0"/>
              <a:t>With a list </a:t>
            </a:r>
            <a:r>
              <a:rPr lang="en-US" sz="2400" dirty="0">
                <a:sym typeface="Wingdings" pitchFamily="2" charset="2"/>
              </a:rPr>
              <a:t> iterate through each element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for &lt;item&gt; in &lt;list&gt;: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&lt;list&gt; </a:t>
            </a:r>
            <a:r>
              <a:rPr lang="en-US" sz="1800" dirty="0">
                <a:sym typeface="Wingdings" pitchFamily="2" charset="2"/>
              </a:rPr>
              <a:t>is a list of dictionaries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&lt;item&gt; </a:t>
            </a:r>
            <a:r>
              <a:rPr lang="en-US" sz="2000" dirty="0">
                <a:ea typeface="+mn-ea"/>
                <a:cs typeface="+mn-cs"/>
                <a:sym typeface="Wingdings" pitchFamily="2" charset="2"/>
              </a:rPr>
              <a:t>becomes a dictionary property</a:t>
            </a:r>
          </a:p>
          <a:p>
            <a:r>
              <a:rPr lang="en-US" sz="2400" dirty="0">
                <a:sym typeface="Wingdings" pitchFamily="2" charset="2"/>
              </a:rPr>
              <a:t>With a dictionary  use a key to access a value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value = dictionary["key"]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994" y="3838302"/>
            <a:ext cx="4344006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Titles and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sure to title each visualization and label the two axes.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277" y="2743200"/>
            <a:ext cx="3878823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969" y="2590800"/>
            <a:ext cx="332893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Work on class assignments</a:t>
            </a:r>
          </a:p>
          <a:p>
            <a:pPr lvl="1"/>
            <a:r>
              <a:rPr lang="en-US" altLang="en-US"/>
              <a:t>Finish it all</a:t>
            </a:r>
            <a:endParaRPr lang="en-US" altLang="en-US" dirty="0"/>
          </a:p>
          <a:p>
            <a:r>
              <a:rPr lang="en-US" altLang="en-US" dirty="0"/>
              <a:t>Self-assess</a:t>
            </a:r>
          </a:p>
          <a:p>
            <a:pPr lvl="1"/>
            <a:r>
              <a:rPr lang="en-US" altLang="en-US" dirty="0"/>
              <a:t>Are you solid on the concepts?</a:t>
            </a:r>
          </a:p>
          <a:p>
            <a:pPr lvl="2"/>
            <a:r>
              <a:rPr lang="en-US" altLang="en-US" dirty="0"/>
              <a:t>Properties, Keys, Values</a:t>
            </a:r>
          </a:p>
          <a:p>
            <a:pPr lvl="2"/>
            <a:r>
              <a:rPr lang="en-US" altLang="en-US" dirty="0"/>
              <a:t>Lists of Dictionaries of Dictionaries</a:t>
            </a:r>
          </a:p>
          <a:p>
            <a:pPr lvl="2"/>
            <a:r>
              <a:rPr lang="en-US" altLang="en-US" dirty="0"/>
              <a:t>Creating Plots from Layered Data</a:t>
            </a:r>
          </a:p>
          <a:p>
            <a:pPr lvl="1"/>
            <a:r>
              <a:rPr lang="en-US" altLang="en-US" dirty="0"/>
              <a:t>Are you up to date on classwork and homework?</a:t>
            </a:r>
          </a:p>
          <a:p>
            <a:pPr lvl="2"/>
            <a:r>
              <a:rPr lang="en-US" altLang="en-US" dirty="0"/>
              <a:t>If not, catch up, come see 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A4967B53-2614-440F-A9D4-D8B912936030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of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properties are often needed to make our abstractions of the real world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48197" y="373587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Humidity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8531" y="3260928"/>
            <a:ext cx="147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2216" y="458803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28545" y="390630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 Direction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90087" y="322457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Precipitation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23128" y="441759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4758462"/>
            <a:ext cx="105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0101" y="509932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07010" y="40767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0796" y="492889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78510" y="5269762"/>
            <a:ext cx="650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56293" y="356543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City Name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4643" y="424716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90621" y="5251726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Raining?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53028" y="30480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00673" y="353746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Barometer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86716" y="3124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Dew Point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51816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Heat Index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32233" y="4437084"/>
            <a:ext cx="1014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59834"/>
              </p:ext>
            </p:extLst>
          </p:nvPr>
        </p:nvGraphicFramePr>
        <p:xfrm>
          <a:off x="1066800" y="1301029"/>
          <a:ext cx="7848599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62"/>
                <a:gridCol w="699380"/>
                <a:gridCol w="890257"/>
                <a:gridCol w="762000"/>
                <a:gridCol w="609600"/>
                <a:gridCol w="685800"/>
                <a:gridCol w="533400"/>
                <a:gridCol w="685800"/>
                <a:gridCol w="685800"/>
                <a:gridCol w="609600"/>
                <a:gridCol w="488950"/>
                <a:gridCol w="654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Temperature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Humidity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19200" y="2871298"/>
            <a:ext cx="7467600" cy="307230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Humans are not "wired" to handle many properties at one time (our short term memory allows about 7 +/- 1 things)</a:t>
            </a:r>
          </a:p>
          <a:p>
            <a:r>
              <a:rPr lang="en-US" dirty="0"/>
              <a:t>So we group together </a:t>
            </a:r>
            <a:r>
              <a:rPr lang="en-US" dirty="0" smtClean="0"/>
              <a:t>related </a:t>
            </a:r>
            <a:r>
              <a:rPr lang="en-US" dirty="0" smtClean="0"/>
              <a:t>properties to form named sub-abstractions</a:t>
            </a:r>
            <a:endParaRPr lang="en-US" dirty="0"/>
          </a:p>
          <a:p>
            <a:pPr lvl="1"/>
            <a:r>
              <a:rPr lang="en-US" dirty="0"/>
              <a:t>An entity is represented by few </a:t>
            </a:r>
            <a:r>
              <a:rPr lang="en-US" dirty="0" smtClean="0"/>
              <a:t>properties some of which are sub-abstractions</a:t>
            </a:r>
            <a:endParaRPr lang="en-US" dirty="0"/>
          </a:p>
          <a:p>
            <a:pPr lvl="1"/>
            <a:r>
              <a:rPr lang="en-US" dirty="0"/>
              <a:t>Each </a:t>
            </a:r>
            <a:r>
              <a:rPr lang="en-US" dirty="0" smtClean="0"/>
              <a:t>sub-abstraction </a:t>
            </a:r>
            <a:r>
              <a:rPr lang="en-US" dirty="0"/>
              <a:t>is represented by a few </a:t>
            </a:r>
            <a:r>
              <a:rPr lang="en-US" dirty="0" smtClean="0"/>
              <a:t>properties some of which may be sub-abstractions</a:t>
            </a:r>
            <a:endParaRPr lang="en-US" dirty="0"/>
          </a:p>
          <a:p>
            <a:pPr lvl="1"/>
            <a:r>
              <a:rPr lang="en-US" dirty="0"/>
              <a:t>Each </a:t>
            </a:r>
            <a:r>
              <a:rPr lang="en-US" dirty="0" smtClean="0"/>
              <a:t>sub-abstraction </a:t>
            </a:r>
            <a:r>
              <a:rPr lang="en-US" dirty="0"/>
              <a:t>is ….</a:t>
            </a:r>
          </a:p>
        </p:txBody>
      </p:sp>
    </p:spTree>
    <p:extLst>
      <p:ext uri="{BB962C8B-B14F-4D97-AF65-F5344CB8AC3E}">
        <p14:creationId xmlns:p14="http://schemas.microsoft.com/office/powerpoint/2010/main" val="150198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of Abstraction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1219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 .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 .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 .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733800"/>
          <a:ext cx="25146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3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Blacksburg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24061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0" y="2667000"/>
          <a:ext cx="2971801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2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Humidity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867400" y="3810000"/>
          <a:ext cx="2971799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65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5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638800" y="5029200"/>
          <a:ext cx="2514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3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2209800" y="1752600"/>
            <a:ext cx="381000" cy="19050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1828800"/>
            <a:ext cx="0" cy="7620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05600" y="1752600"/>
            <a:ext cx="762000" cy="2057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010400" y="4419600"/>
            <a:ext cx="1219200" cy="6096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Layers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298104"/>
            <a:ext cx="4267200" cy="249964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4105250"/>
            <a:ext cx="597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{“Place” : … , “Report” : … , “Date” : …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107" y="4927410"/>
            <a:ext cx="721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{“City”: “Blacksburg”, “State”: ”VA”, “Zip”: 24061}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H="1" flipV="1">
            <a:off x="3657600" y="4418258"/>
            <a:ext cx="685226" cy="509152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86540" y="5495572"/>
            <a:ext cx="666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{“Temperature”: 76, “Humidity”: 55, “Wind”: 18}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4618542" y="4418258"/>
            <a:ext cx="1096458" cy="1077314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2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174426"/>
            <a:ext cx="4782654" cy="28015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2688" y="1295400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forecast</a:t>
            </a:r>
            <a:r>
              <a:rPr lang="en-US" dirty="0"/>
              <a:t>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3276600"/>
            <a:ext cx="54713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find the Zip code: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= forecast["Place"]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where["Zip"]</a:t>
            </a:r>
          </a:p>
          <a:p>
            <a:pPr lvl="2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or just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forecast["Place"]["Zip"]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3256" y="4888468"/>
            <a:ext cx="6022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find the Hour: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when = forecast["Date"]["Time"]["Hour"]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00200" y="2438400"/>
            <a:ext cx="1752600" cy="457200"/>
            <a:chOff x="1600200" y="2438400"/>
            <a:chExt cx="1752600" cy="457200"/>
          </a:xfrm>
        </p:grpSpPr>
        <p:sp>
          <p:nvSpPr>
            <p:cNvPr id="6" name="TextBox 5"/>
            <p:cNvSpPr txBox="1"/>
            <p:nvPr/>
          </p:nvSpPr>
          <p:spPr>
            <a:xfrm>
              <a:off x="1600200" y="24384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where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>
              <a:off x="2474157" y="2623066"/>
              <a:ext cx="878643" cy="272534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568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Demonstration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Mapping the earthquakes data stream</a:t>
            </a:r>
          </a:p>
          <a:p>
            <a:r>
              <a:rPr lang="en-US" altLang="en-US" dirty="0"/>
              <a:t>Using </a:t>
            </a:r>
            <a:r>
              <a:rPr lang="en-US" altLang="en-US" dirty="0" smtClean="0"/>
              <a:t>Explore Structure button for a CORGIS data set 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DD8602C4-AB0E-4E4F-8093-C9C6EC276F7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Mapping diagram: Tree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3AB4ADF4-C616-4545-9208-C952DAA5447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1270" name="AutoShape 2" descr="../_images/Python-Type-Map-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219" y="1295400"/>
            <a:ext cx="5561562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13229</TotalTime>
  <Words>974</Words>
  <Application>Microsoft Office PowerPoint</Application>
  <PresentationFormat>On-screen Show (4:3)</PresentationFormat>
  <Paragraphs>248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Courier New</vt:lpstr>
      <vt:lpstr>Garamond</vt:lpstr>
      <vt:lpstr>Wingdings</vt:lpstr>
      <vt:lpstr>Edge</vt:lpstr>
      <vt:lpstr>Introduction to  Computational Thinking</vt:lpstr>
      <vt:lpstr>Review</vt:lpstr>
      <vt:lpstr>Layers of Abstraction</vt:lpstr>
      <vt:lpstr>An Abstraction</vt:lpstr>
      <vt:lpstr>Layers of Abstraction</vt:lpstr>
      <vt:lpstr>Representing Layers</vt:lpstr>
      <vt:lpstr>Accessing a value</vt:lpstr>
      <vt:lpstr>Demonstration</vt:lpstr>
      <vt:lpstr>Mapping diagram: Tree </vt:lpstr>
      <vt:lpstr>Mapping diagram: Outline</vt:lpstr>
      <vt:lpstr>Mapping Diagrams</vt:lpstr>
      <vt:lpstr>Map to Code</vt:lpstr>
      <vt:lpstr>Map to Code</vt:lpstr>
      <vt:lpstr>Summing magnitudes</vt:lpstr>
      <vt:lpstr>More classwork</vt:lpstr>
      <vt:lpstr>Plotting </vt:lpstr>
      <vt:lpstr>Functions in 3 easy steps</vt:lpstr>
      <vt:lpstr>Four simple visualizations</vt:lpstr>
      <vt:lpstr>Line plot visualizations</vt:lpstr>
      <vt:lpstr>Titles and Labels</vt:lpstr>
      <vt:lpstr>To do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266</cp:revision>
  <dcterms:created xsi:type="dcterms:W3CDTF">2009-08-04T12:39:06Z</dcterms:created>
  <dcterms:modified xsi:type="dcterms:W3CDTF">2019-03-26T13:30:03Z</dcterms:modified>
</cp:coreProperties>
</file>