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sldIdLst>
    <p:sldId id="280" r:id="rId2"/>
    <p:sldId id="281" r:id="rId3"/>
    <p:sldId id="282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8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700" autoAdjust="0"/>
  </p:normalViewPr>
  <p:slideViewPr>
    <p:cSldViewPr>
      <p:cViewPr varScale="1">
        <p:scale>
          <a:sx n="87" d="100"/>
          <a:sy n="87" d="100"/>
        </p:scale>
        <p:origin x="48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05EF3F-6B65-4F19-B2F2-2B6D359FA5E5}" type="datetimeFigureOut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4B62ED-EAAA-4FA5-B39D-ADDA8032F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F8E354-C530-47DA-8ECE-97FE560C81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2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F237-E384-4178-9D65-99787B37E7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65C3-4BAD-4AA8-9BAB-F3EC7FF9FA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4548-A56D-4963-81DF-0D27D7841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7237-0852-4F45-8BC9-69782098A8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3E58-65E4-482E-83E6-F2ACCDE9EB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D7A7F-E312-4BD3-8A3E-3C70F76345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663C3-FE9D-41F7-9D2B-988C5C33AA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8320-B315-477E-A08F-162D423AC9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66B60-6801-4FC5-8063-2341D706A2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4D67-60D2-45A1-8DF0-61F429BC45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8BF7A5D-D06B-4DFD-ADC1-3E006FBB8B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>
                <a:solidFill>
                  <a:srgbClr val="0070C0"/>
                </a:solidFill>
              </a:rPr>
              <a:t>CT</a:t>
            </a:r>
            <a:r>
              <a:rPr lang="en-US" altLang="en-US"/>
              <a:t>@</a:t>
            </a:r>
            <a:r>
              <a:rPr lang="en-US" altLang="en-US" b="1" i="1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9718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Abstraction &amp; </a:t>
            </a:r>
          </a:p>
          <a:p>
            <a:pPr algn="ctr" eaLnBrk="1" hangingPunct="1"/>
            <a:r>
              <a:rPr lang="en-US" altLang="en-US" sz="4000" i="1" dirty="0" smtClean="0"/>
              <a:t>Data Structures (2)</a:t>
            </a:r>
          </a:p>
          <a:p>
            <a:pPr algn="ctr" eaLnBrk="1" hangingPunct="1"/>
            <a:endParaRPr lang="en-US" altLang="en-US" i="1" dirty="0" smtClean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DF2128-FF99-463D-A199-39B1A5E9E399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4836100"/>
            <a:ext cx="7404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Construct a data structure to represent a complete abstraction.</a:t>
            </a:r>
          </a:p>
          <a:p>
            <a:r>
              <a:rPr lang="en-US" dirty="0" smtClean="0"/>
              <a:t>Analyze and write algorithms combining lists, dictionaries, and iteration.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Lists and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A8E4C2E3-21C3-45A2-BA20-9120911DD78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1722502" y="2057400"/>
            <a:ext cx="37689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find average temperature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total = 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number= 0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report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reports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total= total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report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number = number + 1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average = total / number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676400" y="1524000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reports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[77, 85, 75, 88]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0" y="5044995"/>
            <a:ext cx="5558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Note: each value of </a:t>
            </a:r>
            <a:r>
              <a:rPr lang="en-US" sz="2400" dirty="0">
                <a:solidFill>
                  <a:srgbClr val="FF0000"/>
                </a:solidFill>
              </a:rPr>
              <a:t>report</a:t>
            </a:r>
            <a:r>
              <a:rPr lang="en-US" sz="2400" dirty="0"/>
              <a:t> is an integer.</a:t>
            </a:r>
          </a:p>
        </p:txBody>
      </p:sp>
      <p:cxnSp>
        <p:nvCxnSpPr>
          <p:cNvPr id="6" name="Elbow Connector 5"/>
          <p:cNvCxnSpPr/>
          <p:nvPr/>
        </p:nvCxnSpPr>
        <p:spPr>
          <a:xfrm rot="10800000">
            <a:off x="5029200" y="3350061"/>
            <a:ext cx="2209800" cy="1669406"/>
          </a:xfrm>
          <a:prstGeom prst="bentConnector3">
            <a:avLst>
              <a:gd name="adj1" fmla="val 862"/>
            </a:avLst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0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list of dictionaries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9F811375-0CEC-46EC-81F8-5AE550DC760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11301" name="TextBox 2"/>
          <p:cNvSpPr txBox="1">
            <a:spLocks noChangeArrowheads="1"/>
          </p:cNvSpPr>
          <p:nvPr/>
        </p:nvSpPr>
        <p:spPr bwMode="auto">
          <a:xfrm>
            <a:off x="685800" y="3886915"/>
            <a:ext cx="84645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report =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[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{ 'City' : 'Blacksburg, VA' , 'Temperature' : 77} ,</a:t>
            </a:r>
          </a:p>
          <a:p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       { 'City' : 'New York, NY'   , 'Temperature' : 85} ,</a:t>
            </a:r>
          </a:p>
          <a:p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       { 'City' : 'San Jose, CA'   , 'Temperature' : 75} ,</a:t>
            </a:r>
          </a:p>
          <a:p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       { 'City' : 'Miami, FL'      , 'Temperature' : 88}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/>
          </p:nvPr>
        </p:nvGraphicFramePr>
        <p:xfrm>
          <a:off x="2514600" y="1579262"/>
          <a:ext cx="46482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“Blacksburg,</a:t>
                      </a:r>
                      <a:r>
                        <a:rPr lang="en-US" baseline="0" dirty="0"/>
                        <a:t> VA”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“New York, NY”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“San Jose, CA”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“Miami, FL”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82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Dictionaries/Lists and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A8E4C2E3-21C3-45A2-BA20-9120911DD78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1028700" y="2660302"/>
            <a:ext cx="569899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find average temperature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total = 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number= 0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report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reports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total= total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report['Temperature']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number = number + 1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average = total / number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990600" y="1354217"/>
            <a:ext cx="83058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[ 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{ 'City' : 'Blacksburg, VA' , 'Temperature' : 77} ,</a:t>
            </a:r>
          </a:p>
          <a:p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         { 'City' : 'New York, NY'   , 'Temperature' : 85} ,</a:t>
            </a:r>
          </a:p>
          <a:p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         { 'City' : 'San Jose, CA'   , 'Temperature' : 75} ,</a:t>
            </a:r>
          </a:p>
          <a:p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         { 'City' : 'Miami, FL'      , 'Temperature' : 88}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8400" y="5511418"/>
            <a:ext cx="5757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Note: each value of </a:t>
            </a:r>
            <a:r>
              <a:rPr lang="en-US" sz="2400" dirty="0">
                <a:solidFill>
                  <a:srgbClr val="FF0000"/>
                </a:solidFill>
              </a:rPr>
              <a:t>report</a:t>
            </a:r>
            <a:r>
              <a:rPr lang="en-US" sz="2400" dirty="0"/>
              <a:t> is a dictionary.</a:t>
            </a:r>
          </a:p>
        </p:txBody>
      </p:sp>
      <p:cxnSp>
        <p:nvCxnSpPr>
          <p:cNvPr id="9" name="Elbow Connector 8"/>
          <p:cNvCxnSpPr/>
          <p:nvPr/>
        </p:nvCxnSpPr>
        <p:spPr>
          <a:xfrm rot="10800000">
            <a:off x="5143500" y="3867847"/>
            <a:ext cx="2209800" cy="1669406"/>
          </a:xfrm>
          <a:prstGeom prst="bentConnector3">
            <a:avLst>
              <a:gd name="adj1" fmla="val 862"/>
            </a:avLst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Classwork problems</a:t>
            </a:r>
          </a:p>
          <a:p>
            <a:pPr lvl="1"/>
            <a:r>
              <a:rPr lang="en-US" dirty="0" smtClean="0"/>
              <a:t>2 programming problems in Jupyter Notebooks</a:t>
            </a:r>
          </a:p>
          <a:p>
            <a:r>
              <a:rPr lang="en-US" dirty="0" smtClean="0"/>
              <a:t>Last 25 minutes of class</a:t>
            </a:r>
          </a:p>
          <a:p>
            <a:pPr lvl="1"/>
            <a:r>
              <a:rPr lang="en-US" dirty="0" smtClean="0"/>
              <a:t>Dictionary Post-Quiz 1</a:t>
            </a:r>
          </a:p>
          <a:p>
            <a:pPr lvl="2"/>
            <a:r>
              <a:rPr lang="en-US" dirty="0" smtClean="0"/>
              <a:t>In Canvas</a:t>
            </a:r>
          </a:p>
          <a:p>
            <a:pPr lvl="1"/>
            <a:r>
              <a:rPr lang="en-US" dirty="0" smtClean="0"/>
              <a:t>Dictionary Post-Test </a:t>
            </a:r>
          </a:p>
          <a:p>
            <a:pPr lvl="2"/>
            <a:r>
              <a:rPr lang="en-US" dirty="0" smtClean="0"/>
              <a:t>Use Jupyter Notebook  </a:t>
            </a:r>
          </a:p>
          <a:p>
            <a:pPr lvl="2"/>
            <a:r>
              <a:rPr lang="en-US" smtClean="0"/>
              <a:t>Dictionary Post-Quiz </a:t>
            </a:r>
            <a:r>
              <a:rPr lang="en-US" dirty="0" smtClean="0"/>
              <a:t>1.ipynb</a:t>
            </a:r>
          </a:p>
          <a:p>
            <a:pPr lvl="2"/>
            <a:r>
              <a:rPr lang="en-US" dirty="0" smtClean="0"/>
              <a:t>In folder Post-quiz-1</a:t>
            </a:r>
          </a:p>
          <a:p>
            <a:pPr lvl="2"/>
            <a:r>
              <a:rPr lang="en-US" dirty="0" smtClean="0"/>
              <a:t>Upload to Canvas in Dictionary Post-Quiz Program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6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67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Discuss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ictionary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ist of dictionaries</a:t>
            </a:r>
          </a:p>
          <a:p>
            <a:r>
              <a:rPr lang="en-US" dirty="0" smtClean="0"/>
              <a:t>Take Dictionary Practice Quiz (10 minutes)</a:t>
            </a:r>
          </a:p>
          <a:p>
            <a:pPr lvl="1"/>
            <a:r>
              <a:rPr lang="en-US" dirty="0" smtClean="0"/>
              <a:t>Low pressure: you can (re)take this 3 times, even after the discussion/class</a:t>
            </a:r>
          </a:p>
          <a:p>
            <a:r>
              <a:rPr lang="en-US" dirty="0" smtClean="0"/>
              <a:t>Discussion of Quiz</a:t>
            </a:r>
          </a:p>
          <a:p>
            <a:r>
              <a:rPr lang="en-US" dirty="0" smtClean="0"/>
              <a:t>Classwork problems</a:t>
            </a:r>
          </a:p>
          <a:p>
            <a:r>
              <a:rPr lang="en-US" dirty="0" smtClean="0"/>
              <a:t>Last 25 minutes of class</a:t>
            </a:r>
          </a:p>
          <a:p>
            <a:pPr lvl="1"/>
            <a:r>
              <a:rPr lang="en-US" dirty="0" smtClean="0"/>
              <a:t>Dictionary Post-Quiz 1</a:t>
            </a:r>
          </a:p>
          <a:p>
            <a:pPr lvl="1"/>
            <a:r>
              <a:rPr lang="en-US" dirty="0" smtClean="0"/>
              <a:t>Dictionary Post-Test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0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682739"/>
            <a:ext cx="7467600" cy="838200"/>
          </a:xfrm>
        </p:spPr>
        <p:txBody>
          <a:bodyPr/>
          <a:lstStyle/>
          <a:p>
            <a:r>
              <a:rPr lang="en-US" dirty="0" smtClean="0"/>
              <a:t>Combining lists and dictionaries!</a:t>
            </a:r>
          </a:p>
          <a:p>
            <a:r>
              <a:rPr lang="en-US" dirty="0" smtClean="0"/>
              <a:t>Using iteration on the combination!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 Slide </a:t>
            </a:r>
            <a:fld id="{2FF74DAD-6314-4CA7-B2C2-03EB063071DB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(C) Dennis Kafura </a:t>
            </a:r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68875"/>
            <a:ext cx="6166433" cy="3340151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3276600" y="30480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5400000">
            <a:off x="7734300" y="37719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638800" y="30480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6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Combining lists and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Lists and dictionaries are two forms of </a:t>
            </a:r>
            <a:r>
              <a:rPr lang="en-US" i="1" dirty="0"/>
              <a:t>data structures </a:t>
            </a:r>
            <a:r>
              <a:rPr lang="en-US" dirty="0"/>
              <a:t>– different schemes to organize and access data</a:t>
            </a:r>
          </a:p>
          <a:p>
            <a:pPr>
              <a:defRPr/>
            </a:pPr>
            <a:r>
              <a:rPr lang="en-US" dirty="0"/>
              <a:t>Representing the abstractions of complex real-world artifacts often requires some combination of these data structures</a:t>
            </a:r>
          </a:p>
          <a:p>
            <a:pPr>
              <a:defRPr/>
            </a:pPr>
            <a:r>
              <a:rPr lang="en-US" dirty="0"/>
              <a:t>Combining simple structures to form more complex ones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EC62A351-AA38-48E6-985A-6B5621DA0AB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 of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2667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A </a:t>
            </a:r>
            <a:r>
              <a:rPr lang="en-US" i="1" dirty="0"/>
              <a:t>weather report</a:t>
            </a:r>
            <a:r>
              <a:rPr lang="en-US" dirty="0"/>
              <a:t> abstraction has three properties</a:t>
            </a:r>
          </a:p>
          <a:p>
            <a:pPr lvl="1">
              <a:defRPr/>
            </a:pPr>
            <a:r>
              <a:rPr lang="en-US" dirty="0"/>
              <a:t>temperature</a:t>
            </a:r>
          </a:p>
          <a:p>
            <a:pPr lvl="1">
              <a:defRPr/>
            </a:pPr>
            <a:r>
              <a:rPr lang="en-US" dirty="0"/>
              <a:t>humidity</a:t>
            </a:r>
          </a:p>
          <a:p>
            <a:pPr lvl="1">
              <a:defRPr/>
            </a:pPr>
            <a:r>
              <a:rPr lang="en-US" dirty="0"/>
              <a:t>wind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i="1" dirty="0"/>
              <a:t>weather forecast </a:t>
            </a:r>
            <a:r>
              <a:rPr lang="en-US" dirty="0"/>
              <a:t>is a collection of instance of </a:t>
            </a:r>
            <a:r>
              <a:rPr lang="en-US" i="1" dirty="0"/>
              <a:t>weather reports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E3EE43C2-9D9F-4608-B45B-7E979EEF3BE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pic>
        <p:nvPicPr>
          <p:cNvPr id="6150" name="Content Placeholder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048125"/>
            <a:ext cx="43910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collection of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1524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Each instance of a </a:t>
            </a:r>
            <a:r>
              <a:rPr lang="en-US" i="1" dirty="0"/>
              <a:t>weather report </a:t>
            </a:r>
            <a:r>
              <a:rPr lang="en-US" dirty="0"/>
              <a:t>in the </a:t>
            </a:r>
            <a:r>
              <a:rPr lang="en-US" i="1" dirty="0"/>
              <a:t>weather forecast </a:t>
            </a:r>
            <a:r>
              <a:rPr lang="en-US" dirty="0"/>
              <a:t>can be represented separately</a:t>
            </a:r>
          </a:p>
          <a:p>
            <a:pPr>
              <a:defRPr/>
            </a:pPr>
            <a:r>
              <a:rPr lang="en-US" dirty="0"/>
              <a:t>Each instance of a weather report can be represented as a dictionary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59B367B4-4C28-4012-8521-FD8E89829BB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pic>
        <p:nvPicPr>
          <p:cNvPr id="7174" name="Content Placeholder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14600"/>
            <a:ext cx="3621088" cy="358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4343400" y="3836988"/>
            <a:ext cx="4793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{ “temperature”: 30, “humidity”: 20, “wind”: 3 }</a:t>
            </a:r>
          </a:p>
        </p:txBody>
      </p:sp>
      <p:sp>
        <p:nvSpPr>
          <p:cNvPr id="8" name="Freeform 7"/>
          <p:cNvSpPr/>
          <p:nvPr/>
        </p:nvSpPr>
        <p:spPr>
          <a:xfrm>
            <a:off x="3376613" y="3940175"/>
            <a:ext cx="1841500" cy="655638"/>
          </a:xfrm>
          <a:custGeom>
            <a:avLst/>
            <a:gdLst>
              <a:gd name="connsiteX0" fmla="*/ 1815548 w 1842830"/>
              <a:gd name="connsiteY0" fmla="*/ 287726 h 655765"/>
              <a:gd name="connsiteX1" fmla="*/ 1762539 w 1842830"/>
              <a:gd name="connsiteY1" fmla="*/ 645535 h 655765"/>
              <a:gd name="connsiteX2" fmla="*/ 1139687 w 1842830"/>
              <a:gd name="connsiteY2" fmla="*/ 513013 h 655765"/>
              <a:gd name="connsiteX3" fmla="*/ 410818 w 1842830"/>
              <a:gd name="connsiteY3" fmla="*/ 49187 h 655765"/>
              <a:gd name="connsiteX4" fmla="*/ 0 w 1842830"/>
              <a:gd name="connsiteY4" fmla="*/ 35935 h 65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830" h="655765">
                <a:moveTo>
                  <a:pt x="1815548" y="287726"/>
                </a:moveTo>
                <a:cubicBezTo>
                  <a:pt x="1845365" y="447856"/>
                  <a:pt x="1875183" y="607987"/>
                  <a:pt x="1762539" y="645535"/>
                </a:cubicBezTo>
                <a:cubicBezTo>
                  <a:pt x="1649895" y="683083"/>
                  <a:pt x="1364974" y="612404"/>
                  <a:pt x="1139687" y="513013"/>
                </a:cubicBezTo>
                <a:cubicBezTo>
                  <a:pt x="914400" y="413622"/>
                  <a:pt x="600766" y="128700"/>
                  <a:pt x="410818" y="49187"/>
                </a:cubicBezTo>
                <a:cubicBezTo>
                  <a:pt x="220870" y="-30326"/>
                  <a:pt x="110435" y="2804"/>
                  <a:pt x="0" y="3593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list of dictionaries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8AB8DE91-1ACD-4300-B832-E9937B2400F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8197" name="Content Placeholder 6"/>
          <p:cNvSpPr>
            <a:spLocks noGrp="1"/>
          </p:cNvSpPr>
          <p:nvPr>
            <p:ph idx="1"/>
          </p:nvPr>
        </p:nvSpPr>
        <p:spPr>
          <a:xfrm>
            <a:off x="1066800" y="1262063"/>
            <a:ext cx="7467600" cy="4648200"/>
          </a:xfrm>
        </p:spPr>
        <p:txBody>
          <a:bodyPr/>
          <a:lstStyle/>
          <a:p>
            <a:r>
              <a:rPr lang="en-US" altLang="en-US"/>
              <a:t>The individual </a:t>
            </a:r>
            <a:r>
              <a:rPr lang="en-US" altLang="en-US" i="1"/>
              <a:t>weather report </a:t>
            </a:r>
            <a:r>
              <a:rPr lang="en-US" altLang="en-US"/>
              <a:t>instances (dictionaries)  can be collectively represented in a list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524000" y="2952750"/>
            <a:ext cx="7546975" cy="2827338"/>
            <a:chOff x="1524000" y="2952750"/>
            <a:chExt cx="7546975" cy="2827338"/>
          </a:xfrm>
        </p:grpSpPr>
        <p:grpSp>
          <p:nvGrpSpPr>
            <p:cNvPr id="2" name="Group 14"/>
            <p:cNvGrpSpPr>
              <a:grpSpLocks/>
            </p:cNvGrpSpPr>
            <p:nvPr/>
          </p:nvGrpSpPr>
          <p:grpSpPr bwMode="auto">
            <a:xfrm>
              <a:off x="1524000" y="2952750"/>
              <a:ext cx="2667000" cy="323850"/>
              <a:chOff x="1752600" y="2925058"/>
              <a:chExt cx="2667000" cy="32316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526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8862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2860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8194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3528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199" name="TextBox 15"/>
            <p:cNvSpPr txBox="1">
              <a:spLocks noChangeArrowheads="1"/>
            </p:cNvSpPr>
            <p:nvPr/>
          </p:nvSpPr>
          <p:spPr bwMode="auto">
            <a:xfrm>
              <a:off x="3810000" y="3900488"/>
              <a:ext cx="47625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18, 'humidity': 90, 'wind': 15 }</a:t>
              </a:r>
            </a:p>
          </p:txBody>
        </p:sp>
        <p:sp>
          <p:nvSpPr>
            <p:cNvPr id="8200" name="TextBox 16"/>
            <p:cNvSpPr txBox="1">
              <a:spLocks noChangeArrowheads="1"/>
            </p:cNvSpPr>
            <p:nvPr/>
          </p:nvSpPr>
          <p:spPr bwMode="auto">
            <a:xfrm>
              <a:off x="3429000" y="4430713"/>
              <a:ext cx="47625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29, 'humidity': 100, 'wind': 5 }</a:t>
              </a:r>
            </a:p>
          </p:txBody>
        </p:sp>
        <p:sp>
          <p:nvSpPr>
            <p:cNvPr id="8201" name="TextBox 17"/>
            <p:cNvSpPr txBox="1">
              <a:spLocks noChangeArrowheads="1"/>
            </p:cNvSpPr>
            <p:nvPr/>
          </p:nvSpPr>
          <p:spPr bwMode="auto">
            <a:xfrm>
              <a:off x="4308475" y="3363913"/>
              <a:ext cx="47625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24, 'humidity': 30, 'wind': 19 }</a:t>
              </a:r>
            </a:p>
          </p:txBody>
        </p:sp>
        <p:sp>
          <p:nvSpPr>
            <p:cNvPr id="8202" name="TextBox 18"/>
            <p:cNvSpPr txBox="1">
              <a:spLocks noChangeArrowheads="1"/>
            </p:cNvSpPr>
            <p:nvPr/>
          </p:nvSpPr>
          <p:spPr bwMode="auto">
            <a:xfrm>
              <a:off x="2971800" y="4916488"/>
              <a:ext cx="47625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25, 'humidity': 50, 'wind': 10 }</a:t>
              </a:r>
            </a:p>
          </p:txBody>
        </p:sp>
        <p:sp>
          <p:nvSpPr>
            <p:cNvPr id="8203" name="TextBox 19"/>
            <p:cNvSpPr txBox="1">
              <a:spLocks noChangeArrowheads="1"/>
            </p:cNvSpPr>
            <p:nvPr/>
          </p:nvSpPr>
          <p:spPr bwMode="auto">
            <a:xfrm>
              <a:off x="2362200" y="5410200"/>
              <a:ext cx="46259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30, 'humidity': 20, 'wind': 3 }</a:t>
              </a:r>
            </a:p>
          </p:txBody>
        </p:sp>
        <p:cxnSp>
          <p:nvCxnSpPr>
            <p:cNvPr id="22" name="Elbow Connector 21"/>
            <p:cNvCxnSpPr>
              <a:stCxn id="10" idx="2"/>
              <a:endCxn id="8203" idx="1"/>
            </p:cNvCxnSpPr>
            <p:nvPr/>
          </p:nvCxnSpPr>
          <p:spPr>
            <a:xfrm rot="16200000" flipH="1">
              <a:off x="917575" y="4149725"/>
              <a:ext cx="2317750" cy="571500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endCxn id="8202" idx="1"/>
            </p:cNvCxnSpPr>
            <p:nvPr/>
          </p:nvCxnSpPr>
          <p:spPr>
            <a:xfrm rot="16200000" flipH="1">
              <a:off x="1754981" y="3883819"/>
              <a:ext cx="1824038" cy="609600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endCxn id="8200" idx="1"/>
            </p:cNvCxnSpPr>
            <p:nvPr/>
          </p:nvCxnSpPr>
          <p:spPr>
            <a:xfrm rot="16200000" flipH="1">
              <a:off x="2473325" y="3660775"/>
              <a:ext cx="1339850" cy="571500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4" idx="2"/>
              <a:endCxn id="8199" idx="1"/>
            </p:cNvCxnSpPr>
            <p:nvPr/>
          </p:nvCxnSpPr>
          <p:spPr>
            <a:xfrm rot="16200000" flipH="1">
              <a:off x="3196431" y="3471069"/>
              <a:ext cx="808038" cy="419100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2"/>
              <a:endCxn id="8201" idx="1"/>
            </p:cNvCxnSpPr>
            <p:nvPr/>
          </p:nvCxnSpPr>
          <p:spPr>
            <a:xfrm rot="16200000" flipH="1">
              <a:off x="3979863" y="3221037"/>
              <a:ext cx="273050" cy="384175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List/dictionary in Python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219200"/>
            <a:ext cx="7546975" cy="2827338"/>
            <a:chOff x="1524000" y="2952750"/>
            <a:chExt cx="7546975" cy="2827338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1524000" y="2952750"/>
              <a:ext cx="2667000" cy="323850"/>
              <a:chOff x="1752600" y="2925058"/>
              <a:chExt cx="2667000" cy="32316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7526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8862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2860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8194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352800" y="2925058"/>
                <a:ext cx="533400" cy="323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" name="TextBox 15"/>
            <p:cNvSpPr txBox="1">
              <a:spLocks noChangeArrowheads="1"/>
            </p:cNvSpPr>
            <p:nvPr/>
          </p:nvSpPr>
          <p:spPr bwMode="auto">
            <a:xfrm>
              <a:off x="3810000" y="3900488"/>
              <a:ext cx="47625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18, 'humidity': 90, 'wind': 15 }</a:t>
              </a:r>
            </a:p>
          </p:txBody>
        </p:sp>
        <p:sp>
          <p:nvSpPr>
            <p:cNvPr id="9" name="TextBox 16"/>
            <p:cNvSpPr txBox="1">
              <a:spLocks noChangeArrowheads="1"/>
            </p:cNvSpPr>
            <p:nvPr/>
          </p:nvSpPr>
          <p:spPr bwMode="auto">
            <a:xfrm>
              <a:off x="3429000" y="4430713"/>
              <a:ext cx="47625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29, 'humidity': 100, 'wind': 5 }</a:t>
              </a:r>
            </a:p>
          </p:txBody>
        </p:sp>
        <p:sp>
          <p:nvSpPr>
            <p:cNvPr id="10" name="TextBox 17"/>
            <p:cNvSpPr txBox="1">
              <a:spLocks noChangeArrowheads="1"/>
            </p:cNvSpPr>
            <p:nvPr/>
          </p:nvSpPr>
          <p:spPr bwMode="auto">
            <a:xfrm>
              <a:off x="4308475" y="3363913"/>
              <a:ext cx="47625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24, 'humidity': 30, 'wind': 19 }</a:t>
              </a:r>
            </a:p>
          </p:txBody>
        </p:sp>
        <p:sp>
          <p:nvSpPr>
            <p:cNvPr id="11" name="TextBox 18"/>
            <p:cNvSpPr txBox="1">
              <a:spLocks noChangeArrowheads="1"/>
            </p:cNvSpPr>
            <p:nvPr/>
          </p:nvSpPr>
          <p:spPr bwMode="auto">
            <a:xfrm>
              <a:off x="2971800" y="4916488"/>
              <a:ext cx="47625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25, 'humidity': 50, 'wind': 10 }</a:t>
              </a:r>
            </a:p>
          </p:txBody>
        </p:sp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2362200" y="5410200"/>
              <a:ext cx="46259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{ 'temperature': 30, 'humidity': 20, 'wind': 3 }</a:t>
              </a:r>
            </a:p>
          </p:txBody>
        </p:sp>
        <p:cxnSp>
          <p:nvCxnSpPr>
            <p:cNvPr id="13" name="Elbow Connector 21"/>
            <p:cNvCxnSpPr>
              <a:stCxn id="18" idx="2"/>
              <a:endCxn id="12" idx="1"/>
            </p:cNvCxnSpPr>
            <p:nvPr/>
          </p:nvCxnSpPr>
          <p:spPr>
            <a:xfrm rot="16200000" flipH="1">
              <a:off x="917575" y="4149725"/>
              <a:ext cx="2317750" cy="571500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22"/>
            <p:cNvCxnSpPr>
              <a:endCxn id="11" idx="1"/>
            </p:cNvCxnSpPr>
            <p:nvPr/>
          </p:nvCxnSpPr>
          <p:spPr>
            <a:xfrm rot="16200000" flipH="1">
              <a:off x="1754981" y="3883819"/>
              <a:ext cx="1824038" cy="609600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25"/>
            <p:cNvCxnSpPr>
              <a:endCxn id="9" idx="1"/>
            </p:cNvCxnSpPr>
            <p:nvPr/>
          </p:nvCxnSpPr>
          <p:spPr>
            <a:xfrm rot="16200000" flipH="1">
              <a:off x="2473325" y="3660775"/>
              <a:ext cx="1339850" cy="571500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26"/>
            <p:cNvCxnSpPr>
              <a:stCxn id="22" idx="2"/>
              <a:endCxn id="8" idx="1"/>
            </p:cNvCxnSpPr>
            <p:nvPr/>
          </p:nvCxnSpPr>
          <p:spPr>
            <a:xfrm rot="16200000" flipH="1">
              <a:off x="3196431" y="3471069"/>
              <a:ext cx="808038" cy="419100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27"/>
            <p:cNvCxnSpPr>
              <a:stCxn id="19" idx="2"/>
              <a:endCxn id="10" idx="1"/>
            </p:cNvCxnSpPr>
            <p:nvPr/>
          </p:nvCxnSpPr>
          <p:spPr>
            <a:xfrm rot="16200000" flipH="1">
              <a:off x="3979863" y="3221037"/>
              <a:ext cx="273050" cy="384175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990600" y="4495800"/>
            <a:ext cx="69733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[ {'temperature' : 30, 'humidity' : 20, 'wind' :  3} 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{'temperature' : 25, 'humidity' : 50, 'wind' : 10} 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{'temperature' : 29, 'humidity' :100, 'wind' :  5} 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{'temperature' : 18, 'humidity' : 90, 'wind' : 15} 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{'temperature' : 24, 'humidity' : 30, 'wind' : 19}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list of numbers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9F811375-0CEC-46EC-81F8-5AE550DC760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11301" name="TextBox 2"/>
          <p:cNvSpPr txBox="1">
            <a:spLocks noChangeArrowheads="1"/>
          </p:cNvSpPr>
          <p:nvPr/>
        </p:nvSpPr>
        <p:spPr bwMode="auto">
          <a:xfrm>
            <a:off x="1371600" y="4495800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report = [ 77, 85, 75, 88]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/>
          </p:nvPr>
        </p:nvGraphicFramePr>
        <p:xfrm>
          <a:off x="2514600" y="1579262"/>
          <a:ext cx="46482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“Blacksburg,</a:t>
                      </a:r>
                      <a:r>
                        <a:rPr lang="en-US" baseline="0" dirty="0"/>
                        <a:t> VA”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“New York, NY”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“San Jose, CA”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“Miami, FL”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5562600" y="1981200"/>
            <a:ext cx="8382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Elbow Connector 5"/>
          <p:cNvCxnSpPr>
            <a:stCxn id="2" idx="2"/>
            <a:endCxn id="11301" idx="3"/>
          </p:cNvCxnSpPr>
          <p:nvPr/>
        </p:nvCxnSpPr>
        <p:spPr>
          <a:xfrm rot="5400000">
            <a:off x="5214923" y="3929077"/>
            <a:ext cx="1114455" cy="419100"/>
          </a:xfrm>
          <a:prstGeom prst="bentConnector2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19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12638</TotalTime>
  <Words>907</Words>
  <Application>Microsoft Office PowerPoint</Application>
  <PresentationFormat>On-screen Show (4:3)</PresentationFormat>
  <Paragraphs>145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Courier New</vt:lpstr>
      <vt:lpstr>Garamond</vt:lpstr>
      <vt:lpstr>Wingdings</vt:lpstr>
      <vt:lpstr>Edge</vt:lpstr>
      <vt:lpstr>Introduction to  Computational Thinking</vt:lpstr>
      <vt:lpstr>Today’s Plan</vt:lpstr>
      <vt:lpstr>Where we are …</vt:lpstr>
      <vt:lpstr>Combining lists and dictionaries</vt:lpstr>
      <vt:lpstr>List of dictionaries</vt:lpstr>
      <vt:lpstr>A collection of dictionaries</vt:lpstr>
      <vt:lpstr>A list of dictionaries</vt:lpstr>
      <vt:lpstr>List/dictionary in Python</vt:lpstr>
      <vt:lpstr>A list of numbers algorithm</vt:lpstr>
      <vt:lpstr>Lists and iteration</vt:lpstr>
      <vt:lpstr>An list of dictionaries example</vt:lpstr>
      <vt:lpstr>Dictionaries/Lists and iteration</vt:lpstr>
      <vt:lpstr>Today’s Plan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213</cp:revision>
  <dcterms:created xsi:type="dcterms:W3CDTF">2009-08-04T12:39:06Z</dcterms:created>
  <dcterms:modified xsi:type="dcterms:W3CDTF">2019-03-21T12:30:16Z</dcterms:modified>
</cp:coreProperties>
</file>