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sldIdLst>
    <p:sldId id="256" r:id="rId2"/>
    <p:sldId id="276" r:id="rId3"/>
    <p:sldId id="269" r:id="rId4"/>
    <p:sldId id="258" r:id="rId5"/>
    <p:sldId id="273" r:id="rId6"/>
    <p:sldId id="25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00" autoAdjust="0"/>
  </p:normalViewPr>
  <p:slideViewPr>
    <p:cSldViewPr>
      <p:cViewPr varScale="1">
        <p:scale>
          <a:sx n="89" d="100"/>
          <a:sy n="89" d="100"/>
        </p:scale>
        <p:origin x="3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A062F08-CBCE-49DF-A508-82664FF8AA55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F8E354-C530-47DA-8ECE-97FE560C8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53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F8E354-C530-47DA-8ECE-97FE560C814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71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F8E354-C530-47DA-8ECE-97FE560C814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97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F8E354-C530-47DA-8ECE-97FE560C814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6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F8E354-C530-47DA-8ECE-97FE560C814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21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1750" cap="flat" cmpd="sng">
            <a:solidFill>
              <a:srgbClr val="C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62200"/>
            <a:ext cx="1736725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VT_marn_shld_lgo_1.5incmyk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F2128-FF99-463D-A199-39B1A5E9E39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200400" y="6246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0B740-B832-496D-8DFF-E7551F5C885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665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665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1D11A-1A1A-4373-804F-0E98EE2550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309B2B16-4C6B-43F2-ABF3-078991C646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A3958-2B68-4D16-9FBE-781CB57CE2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A69B2-CF4B-458A-A807-1D7D79BAF00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ECB6D-72D3-4ADA-B141-E2E4AC9CA6A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D10DA-E8DC-4BDE-9626-E2AA5132787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34D18-3234-464E-ABD4-B5FAD944B89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69639-4ADA-4C2B-9EB7-A080081ECC9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5BF73-2944-4329-AC23-1342B52E6D3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77813"/>
            <a:ext cx="7391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295400"/>
            <a:ext cx="746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 i="1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955E23D5-2BFF-41AC-BD7A-1DB617F6FE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9" descr="VT_marn_shld_lgo_1.5incmyk.t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685800" y="228600"/>
            <a:ext cx="797083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2"/>
          <p:cNvSpPr txBox="1">
            <a:spLocks noChangeArrowheads="1"/>
          </p:cNvSpPr>
          <p:nvPr userDrawn="1"/>
        </p:nvSpPr>
        <p:spPr bwMode="auto">
          <a:xfrm>
            <a:off x="152400" y="533400"/>
            <a:ext cx="1020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</a:rPr>
              <a:t>CT</a:t>
            </a:r>
            <a:r>
              <a:rPr lang="en-US"/>
              <a:t>@</a:t>
            </a:r>
            <a:r>
              <a:rPr lang="en-US" b="1" i="1">
                <a:solidFill>
                  <a:srgbClr val="C00000"/>
                </a:solidFill>
              </a:rPr>
              <a:t>VT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85800" y="228600"/>
            <a:ext cx="0" cy="3810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685800" y="914400"/>
            <a:ext cx="0" cy="52578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623175" cy="1295400"/>
          </a:xfrm>
        </p:spPr>
        <p:txBody>
          <a:bodyPr/>
          <a:lstStyle/>
          <a:p>
            <a:pPr algn="ctr" eaLnBrk="1" hangingPunct="1"/>
            <a:r>
              <a:rPr lang="en-US" altLang="en-US" sz="3600"/>
              <a:t>Introduction to </a:t>
            </a:r>
            <a:br>
              <a:rPr lang="en-US" altLang="en-US" sz="3600"/>
            </a:br>
            <a:r>
              <a:rPr lang="en-US" altLang="en-US" sz="3600"/>
              <a:t>Computational Thinking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7696200" cy="1752600"/>
          </a:xfrm>
        </p:spPr>
        <p:txBody>
          <a:bodyPr/>
          <a:lstStyle/>
          <a:p>
            <a:pPr algn="ctr" eaLnBrk="1" hangingPunct="1"/>
            <a:r>
              <a:rPr lang="en-US" altLang="en-US" sz="4000" i="1" dirty="0"/>
              <a:t>Abstraction &amp; </a:t>
            </a:r>
          </a:p>
          <a:p>
            <a:pPr algn="ctr" eaLnBrk="1" hangingPunct="1"/>
            <a:r>
              <a:rPr lang="en-US" altLang="en-US" sz="4000" i="1" dirty="0"/>
              <a:t>Data Structures</a:t>
            </a:r>
          </a:p>
          <a:p>
            <a:pPr algn="ctr" eaLnBrk="1" hangingPunct="1"/>
            <a:endParaRPr lang="en-US" altLang="en-US" i="1" dirty="0">
              <a:latin typeface="Arial Black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DF2128-FF99-463D-A199-39B1A5E9E399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2362200" y="5029200"/>
            <a:ext cx="5638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Explain the role of keys and values in a dictionary</a:t>
            </a:r>
          </a:p>
          <a:p>
            <a:r>
              <a:rPr lang="en-US" dirty="0"/>
              <a:t>Represent an instance of an abstraction in </a:t>
            </a:r>
            <a:r>
              <a:rPr lang="en-US" dirty="0" smtClean="0"/>
              <a:t>Pytho</a:t>
            </a:r>
            <a:r>
              <a:rPr lang="en-US" dirty="0"/>
              <a:t>n</a:t>
            </a:r>
          </a:p>
          <a:p>
            <a:r>
              <a:rPr lang="en-US" dirty="0"/>
              <a:t>Manipulate a Python dictionary data </a:t>
            </a:r>
            <a:r>
              <a:rPr lang="en-US" dirty="0" smtClean="0"/>
              <a:t>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 are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4956585"/>
            <a:ext cx="7467600" cy="838200"/>
          </a:xfrm>
        </p:spPr>
        <p:txBody>
          <a:bodyPr/>
          <a:lstStyle/>
          <a:p>
            <a:r>
              <a:rPr lang="en-US" dirty="0"/>
              <a:t>The last “big” concept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 Slide </a:t>
            </a:r>
            <a:fld id="{2FF74DAD-6314-4CA7-B2C2-03EB063071DB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(C) Dennis Kafura</a:t>
            </a:r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92342"/>
            <a:ext cx="5937833" cy="3216326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 rot="10800000">
            <a:off x="6523008" y="4428796"/>
            <a:ext cx="533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Abstraction &amp; Data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B862162C-9CFD-4E10-AFFE-82788C6AB34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pic>
        <p:nvPicPr>
          <p:cNvPr id="1026" name="Picture 2" descr="library 1: 4 pics 1 word 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19400"/>
            <a:ext cx="1298575" cy="129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563335" y="3059668"/>
            <a:ext cx="199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property --&gt; value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66633" y="3352800"/>
            <a:ext cx="199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property --&gt; value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0" y="3657600"/>
            <a:ext cx="199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property --&gt; value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1931428" y="3326373"/>
            <a:ext cx="1566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abstraction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18022" y="1416563"/>
            <a:ext cx="5340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kern="0" dirty="0"/>
              <a:t>identifying the information properties of an entity relevant for a given stakeholder; each property has a value.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10497" y="4783771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altLang="en-US" kern="0" dirty="0"/>
              <a:t>organizing the properties and their values so that they can be processed by an algorithm executed by a computer.</a:t>
            </a:r>
          </a:p>
        </p:txBody>
      </p:sp>
      <p:cxnSp>
        <p:nvCxnSpPr>
          <p:cNvPr id="22" name="Elbow Connector 21"/>
          <p:cNvCxnSpPr>
            <a:stCxn id="14" idx="3"/>
            <a:endCxn id="18" idx="1"/>
          </p:cNvCxnSpPr>
          <p:nvPr/>
        </p:nvCxnSpPr>
        <p:spPr>
          <a:xfrm rot="5400000" flipH="1" flipV="1">
            <a:off x="2483852" y="2109032"/>
            <a:ext cx="864973" cy="403367"/>
          </a:xfrm>
          <a:prstGeom prst="bentConnector2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339363" y="4134588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algorithm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63784" y="332122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2218258" y="3304765"/>
            <a:ext cx="296342" cy="29516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3211052" y="3304764"/>
            <a:ext cx="296342" cy="29516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5405369" y="3331932"/>
            <a:ext cx="1893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data structure</a:t>
            </a:r>
          </a:p>
        </p:txBody>
      </p:sp>
      <p:cxnSp>
        <p:nvCxnSpPr>
          <p:cNvPr id="27" name="Elbow Connector 26"/>
          <p:cNvCxnSpPr>
            <a:stCxn id="33" idx="1"/>
            <a:endCxn id="25" idx="3"/>
          </p:cNvCxnSpPr>
          <p:nvPr/>
        </p:nvCxnSpPr>
        <p:spPr>
          <a:xfrm rot="5400000">
            <a:off x="5807743" y="4701075"/>
            <a:ext cx="766715" cy="322006"/>
          </a:xfrm>
          <a:prstGeom prst="bentConnector2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075377" y="2895600"/>
            <a:ext cx="1661616" cy="2033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5791967" y="3376145"/>
            <a:ext cx="296342" cy="29516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6693818" y="3352800"/>
            <a:ext cx="697581" cy="31851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68" name="Elbow Connector 7167"/>
          <p:cNvCxnSpPr>
            <a:stCxn id="23" idx="0"/>
            <a:endCxn id="29" idx="2"/>
          </p:cNvCxnSpPr>
          <p:nvPr/>
        </p:nvCxnSpPr>
        <p:spPr>
          <a:xfrm rot="5400000" flipH="1" flipV="1">
            <a:off x="7684168" y="3912571"/>
            <a:ext cx="444034" cy="1"/>
          </a:xfrm>
          <a:prstGeom prst="bentConnector3">
            <a:avLst/>
          </a:prstGeom>
          <a:ln w="4762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9" name="TextBox 7168"/>
          <p:cNvSpPr txBox="1"/>
          <p:nvPr/>
        </p:nvSpPr>
        <p:spPr>
          <a:xfrm>
            <a:off x="7362564" y="2511113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computer</a:t>
            </a:r>
          </a:p>
        </p:txBody>
      </p:sp>
    </p:spTree>
    <p:extLst>
      <p:ext uri="{BB962C8B-B14F-4D97-AF65-F5344CB8AC3E}">
        <p14:creationId xmlns:p14="http://schemas.microsoft.com/office/powerpoint/2010/main" val="254052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Abstracting multiple entities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56ABF38B-EEC7-43B1-B544-2D4F5425B603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9253" name="TextBox 7"/>
          <p:cNvSpPr txBox="1">
            <a:spLocks noChangeArrowheads="1"/>
          </p:cNvSpPr>
          <p:nvPr/>
        </p:nvSpPr>
        <p:spPr bwMode="auto">
          <a:xfrm>
            <a:off x="1219200" y="3124200"/>
            <a:ext cx="1211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properties</a:t>
            </a:r>
          </a:p>
        </p:txBody>
      </p:sp>
      <p:sp>
        <p:nvSpPr>
          <p:cNvPr id="9255" name="TextBox 9"/>
          <p:cNvSpPr txBox="1">
            <a:spLocks noChangeArrowheads="1"/>
          </p:cNvSpPr>
          <p:nvPr/>
        </p:nvSpPr>
        <p:spPr bwMode="auto">
          <a:xfrm>
            <a:off x="1824831" y="4100383"/>
            <a:ext cx="1158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/>
              <a:t>instances</a:t>
            </a:r>
          </a:p>
        </p:txBody>
      </p:sp>
      <p:sp>
        <p:nvSpPr>
          <p:cNvPr id="11" name="Left Brace 10"/>
          <p:cNvSpPr/>
          <p:nvPr/>
        </p:nvSpPr>
        <p:spPr>
          <a:xfrm>
            <a:off x="3035644" y="3556000"/>
            <a:ext cx="304800" cy="1447800"/>
          </a:xfrm>
          <a:prstGeom prst="leftBrace">
            <a:avLst>
              <a:gd name="adj1" fmla="val 8333"/>
              <a:gd name="adj2" fmla="val 50901"/>
            </a:avLst>
          </a:prstGeom>
          <a:ln w="15875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219200" y="1223962"/>
            <a:ext cx="7162800" cy="15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altLang="en-US" dirty="0"/>
              <a:t>Similar abstracted entities (e.g., weather reports for different locations) have the same properties but different values. </a:t>
            </a:r>
          </a:p>
          <a:p>
            <a:pPr eaLnBrk="1" hangingPunct="1">
              <a:defRPr/>
            </a:pPr>
            <a:r>
              <a:rPr lang="en-US" altLang="en-US" dirty="0"/>
              <a:t>They are called instances.</a:t>
            </a:r>
          </a:p>
          <a:p>
            <a:pPr marL="0" indent="0" eaLnBrk="1" hangingPunct="1">
              <a:buNone/>
              <a:defRPr/>
            </a:pPr>
            <a:endParaRPr lang="en-US" altLang="en-US" kern="0" dirty="0"/>
          </a:p>
        </p:txBody>
      </p:sp>
      <p:graphicFrame>
        <p:nvGraphicFramePr>
          <p:cNvPr id="1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6743537"/>
              </p:ext>
            </p:extLst>
          </p:nvPr>
        </p:nvGraphicFramePr>
        <p:xfrm>
          <a:off x="3429000" y="3133124"/>
          <a:ext cx="464820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24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Temperature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“Blacksburg,</a:t>
                      </a:r>
                      <a:r>
                        <a:rPr lang="en-US" baseline="0" dirty="0"/>
                        <a:t> VA”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“New York, NY”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“San Jose, CA”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“Miami, FL”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502244" y="3323839"/>
            <a:ext cx="838200" cy="0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Representing an abstraction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56ABF38B-EEC7-43B1-B544-2D4F5425B603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9255" name="TextBox 9"/>
          <p:cNvSpPr txBox="1">
            <a:spLocks noChangeArrowheads="1"/>
          </p:cNvSpPr>
          <p:nvPr/>
        </p:nvSpPr>
        <p:spPr bwMode="auto">
          <a:xfrm>
            <a:off x="6934200" y="4654847"/>
            <a:ext cx="206979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dirty="0"/>
              <a:t>dictionary</a:t>
            </a:r>
          </a:p>
          <a:p>
            <a:pPr algn="ctr"/>
            <a:r>
              <a:rPr lang="en-US" altLang="en-US" dirty="0"/>
              <a:t>multiple properties</a:t>
            </a:r>
          </a:p>
          <a:p>
            <a:pPr algn="ctr"/>
            <a:r>
              <a:rPr lang="en-US" altLang="en-US" dirty="0"/>
              <a:t>one instance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219200" y="1223962"/>
            <a:ext cx="7162800" cy="15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  <a:p>
            <a:pPr marL="0" indent="0" eaLnBrk="1" hangingPunct="1">
              <a:buNone/>
              <a:defRPr/>
            </a:pPr>
            <a:endParaRPr lang="en-US" altLang="en-US" kern="0" dirty="0"/>
          </a:p>
        </p:txBody>
      </p:sp>
      <p:graphicFrame>
        <p:nvGraphicFramePr>
          <p:cNvPr id="1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242161"/>
              </p:ext>
            </p:extLst>
          </p:nvPr>
        </p:nvGraphicFramePr>
        <p:xfrm>
          <a:off x="2180684" y="2057400"/>
          <a:ext cx="464820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24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Temperature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“Blacksburg,</a:t>
                      </a:r>
                      <a:r>
                        <a:rPr lang="en-US" baseline="0" dirty="0"/>
                        <a:t> VA”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“New York, NY”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“San Jose, CA”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“Miami, FL”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>
            <a:stCxn id="9255" idx="0"/>
          </p:cNvCxnSpPr>
          <p:nvPr/>
        </p:nvCxnSpPr>
        <p:spPr>
          <a:xfrm flipH="1" flipV="1">
            <a:off x="7013945" y="3658265"/>
            <a:ext cx="955154" cy="996582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5076284" y="2452077"/>
            <a:ext cx="1066800" cy="15865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3369355" y="4595445"/>
            <a:ext cx="208262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dirty="0"/>
              <a:t>list</a:t>
            </a:r>
          </a:p>
          <a:p>
            <a:pPr algn="ctr"/>
            <a:r>
              <a:rPr lang="en-US" altLang="en-US" dirty="0"/>
              <a:t>multiple instances,</a:t>
            </a:r>
          </a:p>
          <a:p>
            <a:pPr algn="ctr"/>
            <a:r>
              <a:rPr lang="en-US" altLang="en-US" dirty="0"/>
              <a:t>one property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256884" y="3198444"/>
            <a:ext cx="4800600" cy="4645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836149" y="4038600"/>
            <a:ext cx="1240135" cy="741511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94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5" grpId="0"/>
      <p:bldP spid="2" grpId="0" animBg="1"/>
      <p:bldP spid="14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295400" y="317590"/>
            <a:ext cx="7391400" cy="712787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B862162C-9CFD-4E10-AFFE-82788C6AB34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8214" name="TextBox 6"/>
          <p:cNvSpPr txBox="1">
            <a:spLocks noChangeArrowheads="1"/>
          </p:cNvSpPr>
          <p:nvPr/>
        </p:nvSpPr>
        <p:spPr bwMode="auto">
          <a:xfrm>
            <a:off x="1066800" y="3211512"/>
            <a:ext cx="1211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/>
              <a:t>properties</a:t>
            </a:r>
          </a:p>
        </p:txBody>
      </p:sp>
      <p:sp>
        <p:nvSpPr>
          <p:cNvPr id="8216" name="TextBox 8"/>
          <p:cNvSpPr txBox="1">
            <a:spLocks noChangeArrowheads="1"/>
          </p:cNvSpPr>
          <p:nvPr/>
        </p:nvSpPr>
        <p:spPr bwMode="auto">
          <a:xfrm>
            <a:off x="4708525" y="5031709"/>
            <a:ext cx="850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/>
              <a:t>values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4267200" y="4136252"/>
            <a:ext cx="882650" cy="846095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226050" y="4136252"/>
            <a:ext cx="1250950" cy="846095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219200" y="1438400"/>
            <a:ext cx="7162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altLang="en-US" kern="0" dirty="0"/>
              <a:t>An </a:t>
            </a:r>
            <a:r>
              <a:rPr lang="en-US" altLang="en-US" kern="0" dirty="0" smtClean="0"/>
              <a:t>instance in an abstraction </a:t>
            </a:r>
            <a:r>
              <a:rPr lang="en-US" altLang="en-US" kern="0" dirty="0"/>
              <a:t>can be depicted by a table </a:t>
            </a:r>
            <a:r>
              <a:rPr lang="en-US" altLang="en-US" kern="0" dirty="0" smtClean="0"/>
              <a:t>with one row</a:t>
            </a:r>
            <a:endParaRPr lang="en-US" altLang="en-US" kern="0" dirty="0"/>
          </a:p>
          <a:p>
            <a:pPr eaLnBrk="1" hangingPunct="1">
              <a:defRPr/>
            </a:pPr>
            <a:r>
              <a:rPr lang="en-US" altLang="en-US" kern="0" dirty="0"/>
              <a:t>Example: an abstraction of a weather report</a:t>
            </a:r>
          </a:p>
          <a:p>
            <a:pPr>
              <a:defRPr/>
            </a:pPr>
            <a:endParaRPr lang="en-US" kern="0" dirty="0"/>
          </a:p>
        </p:txBody>
      </p:sp>
      <p:graphicFrame>
        <p:nvGraphicFramePr>
          <p:cNvPr id="1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951248"/>
              </p:ext>
            </p:extLst>
          </p:nvPr>
        </p:nvGraphicFramePr>
        <p:xfrm>
          <a:off x="3048000" y="3231039"/>
          <a:ext cx="4648200" cy="77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24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Temperature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“Blacksburg,</a:t>
                      </a:r>
                      <a:r>
                        <a:rPr lang="en-US" baseline="0" dirty="0"/>
                        <a:t> VA”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0" name="Straight Arrow Connector 19"/>
          <p:cNvCxnSpPr/>
          <p:nvPr/>
        </p:nvCxnSpPr>
        <p:spPr>
          <a:xfrm>
            <a:off x="2298661" y="3396456"/>
            <a:ext cx="543387" cy="0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Dictionary: a data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0EAFE82D-E5D8-43E1-A68F-5668E4EA6A8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9241" name="TextBox 6"/>
          <p:cNvSpPr txBox="1">
            <a:spLocks noChangeArrowheads="1"/>
          </p:cNvSpPr>
          <p:nvPr/>
        </p:nvSpPr>
        <p:spPr bwMode="auto">
          <a:xfrm>
            <a:off x="990600" y="5040914"/>
            <a:ext cx="7848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temps = { 'City' : 'Blacksburg, VA', 'Temperature' : 77} 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8559329"/>
              </p:ext>
            </p:extLst>
          </p:nvPr>
        </p:nvGraphicFramePr>
        <p:xfrm>
          <a:off x="2438400" y="3352800"/>
          <a:ext cx="4648200" cy="77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24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Temperature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“Blacksburg,</a:t>
                      </a:r>
                      <a:r>
                        <a:rPr lang="en-US" baseline="0" dirty="0"/>
                        <a:t> VA”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295400"/>
            <a:ext cx="7467600" cy="1828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C00000"/>
                </a:solidFill>
              </a:rPr>
              <a:t>dictionary</a:t>
            </a:r>
            <a:r>
              <a:rPr lang="en-US" dirty="0"/>
              <a:t> is a data structure used to represent a single instance</a:t>
            </a:r>
          </a:p>
          <a:p>
            <a:r>
              <a:rPr lang="en-US" dirty="0"/>
              <a:t>A dictionary is organized as a collection of property-value pairs</a:t>
            </a:r>
          </a:p>
          <a:p>
            <a:r>
              <a:rPr lang="en-US" dirty="0"/>
              <a:t>In Python the term key-value pair is used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10360" y="4384041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key-value pair</a:t>
            </a:r>
          </a:p>
        </p:txBody>
      </p:sp>
      <p:sp>
        <p:nvSpPr>
          <p:cNvPr id="9" name="Left Brace 8"/>
          <p:cNvSpPr/>
          <p:nvPr/>
        </p:nvSpPr>
        <p:spPr>
          <a:xfrm rot="5400000">
            <a:off x="4016218" y="3189733"/>
            <a:ext cx="273362" cy="3429000"/>
          </a:xfrm>
          <a:prstGeom prst="leftBrace">
            <a:avLst/>
          </a:prstGeom>
          <a:ln w="15875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 rot="5400000">
            <a:off x="7177876" y="3672676"/>
            <a:ext cx="350848" cy="2514600"/>
          </a:xfrm>
          <a:prstGeom prst="leftBrace">
            <a:avLst/>
          </a:prstGeom>
          <a:ln w="15875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10761" y="4414152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key-value pair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3161" y="570152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55001" y="570152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</a:t>
            </a:r>
          </a:p>
        </p:txBody>
      </p:sp>
      <p:cxnSp>
        <p:nvCxnSpPr>
          <p:cNvPr id="15" name="Straight Arrow Connector 14"/>
          <p:cNvCxnSpPr>
            <a:stCxn id="10" idx="0"/>
          </p:cNvCxnSpPr>
          <p:nvPr/>
        </p:nvCxnSpPr>
        <p:spPr>
          <a:xfrm flipH="1" flipV="1">
            <a:off x="2865030" y="5371219"/>
            <a:ext cx="1" cy="330305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4623050" y="5339022"/>
            <a:ext cx="1" cy="330305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66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Dictionary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97768"/>
            <a:ext cx="7467600" cy="533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/>
              <a:t>Retrieval</a:t>
            </a:r>
          </a:p>
          <a:p>
            <a:pPr marL="0" indent="0">
              <a:buNone/>
              <a:defRPr/>
            </a:pPr>
            <a:endParaRPr lang="en-US" sz="2800" dirty="0"/>
          </a:p>
          <a:p>
            <a:pPr marL="0" indent="0">
              <a:buFont typeface="Wingdings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AB653845-1B16-4AF9-992F-91BF4357815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914400" y="3954463"/>
            <a:ext cx="5410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cityTemp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= temps['Temperature']</a:t>
            </a:r>
          </a:p>
          <a:p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cityName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= temps['City']</a:t>
            </a:r>
          </a:p>
        </p:txBody>
      </p:sp>
      <p:sp>
        <p:nvSpPr>
          <p:cNvPr id="10249" name="TextBox 8"/>
          <p:cNvSpPr txBox="1">
            <a:spLocks noChangeArrowheads="1"/>
          </p:cNvSpPr>
          <p:nvPr/>
        </p:nvSpPr>
        <p:spPr bwMode="auto">
          <a:xfrm>
            <a:off x="838200" y="1992868"/>
            <a:ext cx="800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temps = { 'City' :'Blacksburg, VA' , 'Temperature' : 77} </a:t>
            </a:r>
          </a:p>
        </p:txBody>
      </p:sp>
    </p:spTree>
    <p:extLst>
      <p:ext uri="{BB962C8B-B14F-4D97-AF65-F5344CB8AC3E}">
        <p14:creationId xmlns:p14="http://schemas.microsoft.com/office/powerpoint/2010/main" val="20239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classwork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in your cohorts on the class work </a:t>
            </a:r>
            <a:r>
              <a:rPr lang="en-US" dirty="0" smtClean="0"/>
              <a:t>problems</a:t>
            </a:r>
            <a:endParaRPr lang="en-US" dirty="0"/>
          </a:p>
          <a:p>
            <a:r>
              <a:rPr lang="en-US" dirty="0"/>
              <a:t>Notes:</a:t>
            </a:r>
          </a:p>
          <a:p>
            <a:pPr lvl="1"/>
            <a:r>
              <a:rPr lang="en-US" u="sng" dirty="0"/>
              <a:t>READ</a:t>
            </a:r>
            <a:r>
              <a:rPr lang="en-US" dirty="0"/>
              <a:t> questions/directions in the </a:t>
            </a:r>
            <a:r>
              <a:rPr lang="en-US" dirty="0" smtClean="0"/>
              <a:t>Jupyter Notebook!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309B2B16-4C6B-43F2-ABF3-078991C6469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9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8828</TotalTime>
  <Words>420</Words>
  <Application>Microsoft Office PowerPoint</Application>
  <PresentationFormat>On-screen Show (4:3)</PresentationFormat>
  <Paragraphs>104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Courier New</vt:lpstr>
      <vt:lpstr>Garamond</vt:lpstr>
      <vt:lpstr>Wingdings</vt:lpstr>
      <vt:lpstr>Edge</vt:lpstr>
      <vt:lpstr>Introduction to  Computational Thinking</vt:lpstr>
      <vt:lpstr>Where we are …</vt:lpstr>
      <vt:lpstr>Abstraction &amp; Data Structures</vt:lpstr>
      <vt:lpstr>Abstracting multiple entities</vt:lpstr>
      <vt:lpstr>Representing an abstraction</vt:lpstr>
      <vt:lpstr>Abstraction</vt:lpstr>
      <vt:lpstr>Dictionary: a data structure</vt:lpstr>
      <vt:lpstr>Dictionary operations</vt:lpstr>
      <vt:lpstr>Start classwork</vt:lpstr>
    </vt:vector>
  </TitlesOfParts>
  <Company>Virginia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Kafura</dc:creator>
  <cp:lastModifiedBy>kafura</cp:lastModifiedBy>
  <cp:revision>216</cp:revision>
  <dcterms:created xsi:type="dcterms:W3CDTF">2009-08-04T12:39:06Z</dcterms:created>
  <dcterms:modified xsi:type="dcterms:W3CDTF">2019-03-19T12:29:54Z</dcterms:modified>
</cp:coreProperties>
</file>