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91" r:id="rId3"/>
    <p:sldId id="286" r:id="rId4"/>
    <p:sldId id="284" r:id="rId5"/>
    <p:sldId id="289" r:id="rId6"/>
    <p:sldId id="287" r:id="rId7"/>
    <p:sldId id="288" r:id="rId8"/>
    <p:sldId id="290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85"/>
    <a:srgbClr val="7C6B4D"/>
    <a:srgbClr val="9B2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6" autoAdjust="0"/>
  </p:normalViewPr>
  <p:slideViewPr>
    <p:cSldViewPr>
      <p:cViewPr varScale="1">
        <p:scale>
          <a:sx n="86" d="100"/>
          <a:sy n="86" d="100"/>
        </p:scale>
        <p:origin x="7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7E2C0-6F4F-4F4B-A266-3D8CFFBF8BB9}" type="datetimeFigureOut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BC679B-0F68-45D8-BD7B-EDBD8995F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BC679B-0F68-45D8-BD7B-EDBD8995F3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06EF-E029-4A7C-87AA-0DD715A9CE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EE84D-4E87-4EDB-AFC3-3562690065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89711-A4E6-4F5A-AA99-2CAC611BE8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A91E3-DD94-470F-9C2C-E3612D3C23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EE72-047E-4C76-B43B-88340282C8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E4D93-97D7-4AE4-8738-B990940AD3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EC2EE-07B0-4F02-83BD-519C2FED39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D8A0-DDB6-4975-BC2C-10C21FFB94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531B-E94B-4399-A1F0-3662F14D50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C1BA-57AF-4804-BC77-73C221BD70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E8FEAD5-D6D7-43D7-A6F4-CA2F081578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152400" y="533400"/>
            <a:ext cx="10207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CT</a:t>
            </a:r>
            <a:r>
              <a:rPr lang="en-US" dirty="0"/>
              <a:t>@</a:t>
            </a:r>
            <a:r>
              <a:rPr lang="en-US" b="1" i="1" dirty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sz="3600" dirty="0"/>
              <a:t>Introduction to </a:t>
            </a:r>
            <a:br>
              <a:rPr lang="en-US" sz="3600" dirty="0"/>
            </a:br>
            <a:r>
              <a:rPr lang="en-US" sz="3600" dirty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696200" cy="2362200"/>
          </a:xfrm>
        </p:spPr>
        <p:txBody>
          <a:bodyPr/>
          <a:lstStyle/>
          <a:p>
            <a:pPr algn="ctr" eaLnBrk="1" hangingPunct="1"/>
            <a:r>
              <a:rPr lang="en-US" sz="4000" i="1"/>
              <a:t>Micro Project</a:t>
            </a:r>
            <a:endParaRPr lang="en-US" sz="4000" i="1" dirty="0"/>
          </a:p>
          <a:p>
            <a:pPr algn="ctr" eaLnBrk="1" hangingPunct="1"/>
            <a:endParaRPr lang="en-US" sz="1800" i="1" dirty="0">
              <a:latin typeface="Arial Black" pitchFamily="34" charset="0"/>
            </a:endParaRPr>
          </a:p>
          <a:p>
            <a:pPr algn="ctr" eaLnBrk="1" hangingPunct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D4A4EB-DD78-4CCC-A150-5532538AA00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4419600"/>
            <a:ext cx="569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Download data sets into BlockPy</a:t>
            </a:r>
          </a:p>
          <a:p>
            <a:r>
              <a:rPr lang="en-US" dirty="0" smtClean="0"/>
              <a:t>Locate the project’s requirements and rubric</a:t>
            </a:r>
          </a:p>
          <a:p>
            <a:r>
              <a:rPr lang="en-US" dirty="0" smtClean="0"/>
              <a:t>Demonstrate proficiency on multiple course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Iteration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of class activity:</a:t>
            </a:r>
          </a:p>
          <a:p>
            <a:pPr lvl="1"/>
            <a:r>
              <a:rPr lang="en-US" dirty="0"/>
              <a:t>Iteration Post-Quiz 2</a:t>
            </a:r>
          </a:p>
          <a:p>
            <a:pPr lvl="1"/>
            <a:r>
              <a:rPr lang="en-US" dirty="0"/>
              <a:t>Post-Test </a:t>
            </a:r>
            <a:r>
              <a:rPr lang="en-US" dirty="0" err="1"/>
              <a:t>BlockPy</a:t>
            </a:r>
            <a:r>
              <a:rPr lang="en-US" dirty="0"/>
              <a:t> #2</a:t>
            </a:r>
          </a:p>
          <a:p>
            <a:pPr lvl="1"/>
            <a:r>
              <a:rPr lang="en-US" dirty="0"/>
              <a:t>Post-Test </a:t>
            </a:r>
            <a:r>
              <a:rPr lang="en-US" dirty="0" err="1"/>
              <a:t>BlockPy</a:t>
            </a:r>
            <a:r>
              <a:rPr lang="en-US" dirty="0"/>
              <a:t> #3</a:t>
            </a:r>
          </a:p>
          <a:p>
            <a:r>
              <a:rPr lang="en-US" dirty="0"/>
              <a:t>Individual, closed-notes, closed-friends, closed everything. Work on your own.</a:t>
            </a:r>
          </a:p>
          <a:p>
            <a:r>
              <a:rPr lang="en-US" dirty="0"/>
              <a:t>Just do your best and make an honest attempt</a:t>
            </a:r>
          </a:p>
          <a:p>
            <a:r>
              <a:rPr lang="en-US" dirty="0"/>
              <a:t>Complete in 25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189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Seen everything except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1200"/>
            <a:ext cx="6090233" cy="329887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0800000">
            <a:off x="6858000" y="5345138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4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Plan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24665" y="2453510"/>
            <a:ext cx="1852224" cy="1814411"/>
            <a:chOff x="5531366" y="2128346"/>
            <a:chExt cx="2469632" cy="2419215"/>
          </a:xfrm>
        </p:grpSpPr>
        <p:sp>
          <p:nvSpPr>
            <p:cNvPr id="18" name="Arc 17"/>
            <p:cNvSpPr/>
            <p:nvPr/>
          </p:nvSpPr>
          <p:spPr>
            <a:xfrm>
              <a:off x="5894614" y="2233204"/>
              <a:ext cx="1738993" cy="2026392"/>
            </a:xfrm>
            <a:prstGeom prst="arc">
              <a:avLst>
                <a:gd name="adj1" fmla="val 16200000"/>
                <a:gd name="adj2" fmla="val 197355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56027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use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31366" y="2128346"/>
              <a:ext cx="2469632" cy="2419215"/>
              <a:chOff x="5531366" y="2128346"/>
              <a:chExt cx="2469632" cy="2419215"/>
            </a:xfrm>
          </p:grpSpPr>
          <p:sp>
            <p:nvSpPr>
              <p:cNvPr id="19" name="Arc 18"/>
              <p:cNvSpPr/>
              <p:nvPr/>
            </p:nvSpPr>
            <p:spPr>
              <a:xfrm rot="16200000">
                <a:off x="5678796" y="2098053"/>
                <a:ext cx="2074841" cy="2345334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10800000">
                <a:off x="5543547" y="2128346"/>
                <a:ext cx="2457451" cy="2419215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059570" y="2319767"/>
                <a:ext cx="79124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visualize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294990" y="4158936"/>
                <a:ext cx="56254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nano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31366" y="3218433"/>
                <a:ext cx="63308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model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202450" y="2026982"/>
            <a:ext cx="2832990" cy="2727898"/>
            <a:chOff x="4868279" y="1559642"/>
            <a:chExt cx="3777320" cy="3637197"/>
          </a:xfrm>
        </p:grpSpPr>
        <p:sp>
          <p:nvSpPr>
            <p:cNvPr id="23" name="TextBox 22"/>
            <p:cNvSpPr txBox="1"/>
            <p:nvPr/>
          </p:nvSpPr>
          <p:spPr>
            <a:xfrm>
              <a:off x="6416218" y="1676237"/>
              <a:ext cx="41934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list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33770" y="3194238"/>
              <a:ext cx="68223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blocks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68279" y="3225970"/>
              <a:ext cx="712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stake-</a:t>
              </a:r>
            </a:p>
            <a:p>
              <a:r>
                <a:rPr lang="en-US" sz="825" dirty="0"/>
                <a:t>holders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919240" y="1559642"/>
              <a:ext cx="3726359" cy="3637197"/>
              <a:chOff x="4919240" y="2306402"/>
              <a:chExt cx="3726359" cy="3637197"/>
            </a:xfrm>
          </p:grpSpPr>
          <p:sp>
            <p:nvSpPr>
              <p:cNvPr id="25" name="Arc 24"/>
              <p:cNvSpPr/>
              <p:nvPr/>
            </p:nvSpPr>
            <p:spPr>
              <a:xfrm rot="5400000">
                <a:off x="5585501" y="2562291"/>
                <a:ext cx="2552250" cy="2926080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5224950" y="2395959"/>
                <a:ext cx="3097535" cy="3024972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16200000">
                <a:off x="5116117" y="2205856"/>
                <a:ext cx="3216775" cy="3610529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4925099" y="2306402"/>
                <a:ext cx="3720500" cy="3637197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323162" y="4823183"/>
              <a:ext cx="5924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micro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64437" y="1001712"/>
            <a:ext cx="7507447" cy="5028967"/>
            <a:chOff x="2340555" y="166587"/>
            <a:chExt cx="9842808" cy="670528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799297" y="3254755"/>
              <a:ext cx="3394173" cy="619"/>
            </a:xfrm>
            <a:prstGeom prst="line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564070" y="3254755"/>
              <a:ext cx="3235228" cy="0"/>
            </a:xfrm>
            <a:prstGeom prst="line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6799296" y="579704"/>
              <a:ext cx="2" cy="2675052"/>
            </a:xfrm>
            <a:prstGeom prst="line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0268479" y="3086054"/>
              <a:ext cx="191488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Algorithms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44816" y="6379433"/>
              <a:ext cx="13679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Project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40555" y="2847684"/>
              <a:ext cx="140632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Social Impacts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199" y="166587"/>
              <a:ext cx="21006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Abstraction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789420" y="3245212"/>
              <a:ext cx="38100" cy="3147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604008" y="1532125"/>
            <a:ext cx="4049261" cy="3818683"/>
            <a:chOff x="4091601" y="899833"/>
            <a:chExt cx="5399014" cy="5091577"/>
          </a:xfrm>
        </p:grpSpPr>
        <p:sp>
          <p:nvSpPr>
            <p:cNvPr id="37" name="Arc 36"/>
            <p:cNvSpPr/>
            <p:nvPr/>
          </p:nvSpPr>
          <p:spPr>
            <a:xfrm rot="5400000">
              <a:off x="5140596" y="1265658"/>
              <a:ext cx="3625943" cy="4240656"/>
            </a:xfrm>
            <a:prstGeom prst="arc">
              <a:avLst>
                <a:gd name="adj1" fmla="val 16015512"/>
                <a:gd name="adj2" fmla="val 197355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4585876" y="1071160"/>
              <a:ext cx="4488020" cy="4297532"/>
            </a:xfrm>
            <a:prstGeom prst="arc">
              <a:avLst>
                <a:gd name="adj1" fmla="val 16160990"/>
                <a:gd name="adj2" fmla="val 97848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6200000">
              <a:off x="4444174" y="788009"/>
              <a:ext cx="4570024" cy="5129518"/>
            </a:xfrm>
            <a:prstGeom prst="arc">
              <a:avLst>
                <a:gd name="adj1" fmla="val 16313065"/>
                <a:gd name="adj2" fmla="val 91697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0800000">
              <a:off x="4164425" y="899833"/>
              <a:ext cx="5326190" cy="5091577"/>
            </a:xfrm>
            <a:prstGeom prst="arc">
              <a:avLst>
                <a:gd name="adj1" fmla="val 16211443"/>
                <a:gd name="adj2" fmla="val 222775"/>
              </a:avLst>
            </a:prstGeom>
            <a:ln w="38100">
              <a:solidFill>
                <a:schemeClr val="accent5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8679" y="5625342"/>
              <a:ext cx="50697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mini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58341" y="1085976"/>
              <a:ext cx="62453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layers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34672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text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91601" y="3233436"/>
              <a:ext cx="61598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ethics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13300" y="4509263"/>
            <a:ext cx="1924433" cy="369332"/>
            <a:chOff x="6513300" y="4509263"/>
            <a:chExt cx="1924433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B2D1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9B2D1F"/>
                  </a:solidFill>
                </a:rPr>
                <a:t>2 weeks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13300" y="4884899"/>
            <a:ext cx="1891468" cy="369332"/>
            <a:chOff x="6393865" y="4732499"/>
            <a:chExt cx="1891468" cy="369332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6393865" y="4933186"/>
              <a:ext cx="867036" cy="0"/>
            </a:xfrm>
            <a:prstGeom prst="straightConnector1">
              <a:avLst/>
            </a:prstGeom>
            <a:ln w="38100">
              <a:solidFill>
                <a:srgbClr val="7C6B4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215809" y="4732499"/>
              <a:ext cx="1069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C6B4D"/>
                  </a:solidFill>
                </a:rPr>
                <a:t>5</a:t>
              </a:r>
              <a:r>
                <a:rPr lang="en-US" b="1" dirty="0">
                  <a:solidFill>
                    <a:srgbClr val="9B2D1F"/>
                  </a:solidFill>
                </a:rPr>
                <a:t> </a:t>
              </a:r>
              <a:r>
                <a:rPr lang="en-US" b="1" dirty="0">
                  <a:solidFill>
                    <a:srgbClr val="7C6B4D"/>
                  </a:solidFill>
                </a:rPr>
                <a:t>weeks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13300" y="5318543"/>
            <a:ext cx="1924433" cy="369332"/>
            <a:chOff x="6513300" y="4509263"/>
            <a:chExt cx="1924433" cy="369332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1848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918485"/>
                  </a:solidFill>
                </a:rPr>
                <a:t>8 weeks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626879" y="5081193"/>
            <a:ext cx="6303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/>
              <a:t>individual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1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49482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Explain the application of computational thinking across multiple knowledge domains.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Your project is one domain</a:t>
            </a:r>
          </a:p>
          <a:p>
            <a:pPr lvl="1"/>
            <a:r>
              <a:rPr lang="en-US" dirty="0"/>
              <a:t>Cohort discussion gives others</a:t>
            </a:r>
          </a:p>
          <a:p>
            <a:r>
              <a:rPr lang="en-US" b="1" dirty="0"/>
              <a:t>Apply the foundational principles of computational thinking to frame a question and devise a solution in a particular field of study.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asking questions and constructing algorithms to manipulate an abstraction from some specific field.</a:t>
            </a:r>
          </a:p>
          <a:p>
            <a:r>
              <a:rPr lang="en-US" b="1" dirty="0"/>
              <a:t>Analyze a model based on computational methods to investigate complex or large-scale phenomenon.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Uses "big data" abstraction - a model, of a large-scale phenomenon in the real-world. </a:t>
            </a:r>
          </a:p>
          <a:p>
            <a:pPr lvl="1"/>
            <a:r>
              <a:rPr lang="en-US" dirty="0"/>
              <a:t>Model is manipulated by your algorithms and analyzed by the interpretation of the quantitative measures and visualizations of the abstraction.</a:t>
            </a:r>
          </a:p>
          <a:p>
            <a:r>
              <a:rPr lang="en-US" b="1" dirty="0"/>
              <a:t>Identify the impacts of computing and information technology on humanity.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 identifying the stakeholders </a:t>
            </a:r>
          </a:p>
          <a:p>
            <a:pPr lvl="1"/>
            <a:r>
              <a:rPr lang="en-US" dirty="0"/>
              <a:t>possible conflicts among these stakeholders..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17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4419"/>
            <a:ext cx="7467600" cy="51006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This is an </a:t>
            </a:r>
            <a:r>
              <a:rPr lang="en-US" b="1" dirty="0"/>
              <a:t>individual</a:t>
            </a:r>
            <a:r>
              <a:rPr lang="en-US" dirty="0"/>
              <a:t> project</a:t>
            </a:r>
          </a:p>
          <a:p>
            <a:r>
              <a:rPr lang="en-US" dirty="0"/>
              <a:t>Exactly six (6) slides (e.g. created in </a:t>
            </a:r>
            <a:r>
              <a:rPr lang="en-US" dirty="0" err="1"/>
              <a:t>Powerpoint</a:t>
            </a:r>
            <a:r>
              <a:rPr lang="en-US" dirty="0"/>
              <a:t>, Keynote, or equivalent) submitted as a single PDF file.</a:t>
            </a:r>
          </a:p>
          <a:p>
            <a:pPr marL="125730" lvl="1" indent="0">
              <a:buClrTx/>
              <a:buSzPct val="100000"/>
              <a:buNone/>
            </a:pPr>
            <a:r>
              <a:rPr lang="en-US" dirty="0"/>
              <a:t>- Slide 1: give your name and the name of the dataset you used</a:t>
            </a:r>
          </a:p>
          <a:p>
            <a:pPr marL="125730" lvl="1" indent="0">
              <a:buClrTx/>
              <a:buSzPct val="100000"/>
              <a:buNone/>
            </a:pPr>
            <a:r>
              <a:rPr lang="en-US" dirty="0"/>
              <a:t>- Slide 2: </a:t>
            </a:r>
            <a:r>
              <a:rPr lang="en-US" dirty="0" smtClean="0"/>
              <a:t>define abstraction and describe </a:t>
            </a:r>
            <a:r>
              <a:rPr lang="en-US" dirty="0"/>
              <a:t>the abstraction that your </a:t>
            </a:r>
            <a:r>
              <a:rPr lang="en-US" dirty="0" smtClean="0"/>
              <a:t>	data </a:t>
            </a:r>
            <a:r>
              <a:rPr lang="en-US" dirty="0"/>
              <a:t>represents</a:t>
            </a:r>
          </a:p>
          <a:p>
            <a:pPr marL="125730" lvl="1" indent="0">
              <a:buClrTx/>
              <a:buSzPct val="100000"/>
              <a:buNone/>
            </a:pPr>
            <a:r>
              <a:rPr lang="en-US" dirty="0"/>
              <a:t>- Slide 3: state a question, provide a quantitative measure (sum, count, 	average, threshold) computed by a BlockPy algorithm, and 	answer the question based on the quantitative measure.</a:t>
            </a:r>
          </a:p>
          <a:p>
            <a:pPr marL="125730" lvl="1" indent="0">
              <a:buClrTx/>
              <a:buSzPct val="100000"/>
              <a:buNone/>
            </a:pPr>
            <a:r>
              <a:rPr lang="en-US" dirty="0" smtClean="0"/>
              <a:t>- Slide 4: state a question, provide a visualization computed by a </a:t>
            </a:r>
            <a:br>
              <a:rPr lang="en-US" dirty="0" smtClean="0"/>
            </a:br>
            <a:r>
              <a:rPr lang="en-US" dirty="0" smtClean="0"/>
              <a:t>	BlockPy algorithm, and answer the question based on the 	visualization</a:t>
            </a:r>
            <a:endParaRPr lang="en-US" dirty="0"/>
          </a:p>
          <a:p>
            <a:pPr marL="125730" lvl="1" indent="0">
              <a:buClrTx/>
              <a:buSzPct val="100000"/>
              <a:buNone/>
            </a:pPr>
            <a:r>
              <a:rPr lang="en-US" dirty="0"/>
              <a:t>- Slide 5: briefly describe social impacts: who are the stakeholders? 	How might they be affected? What conflicts might there be 	among stakeholders?</a:t>
            </a:r>
          </a:p>
          <a:p>
            <a:pPr marL="125730" lvl="1" indent="0">
              <a:buClrTx/>
              <a:buSzPct val="100000"/>
              <a:buNone/>
            </a:pPr>
            <a:r>
              <a:rPr lang="en-US" dirty="0"/>
              <a:t>- Slide 6: the statement "</a:t>
            </a:r>
            <a:r>
              <a:rPr lang="en-US" i="1" dirty="0"/>
              <a:t>I have neither given nor received 	unauthorized assistance on this assignment.</a:t>
            </a:r>
            <a:r>
              <a:rPr lang="en-US" dirty="0"/>
              <a:t>" and your name. 	Submitting a project with this slide confirms that you have 	strictly observed the Honor Code rules</a:t>
            </a:r>
            <a:r>
              <a:rPr lang="en-US" dirty="0" smtClean="0"/>
              <a:t>. </a:t>
            </a:r>
            <a:r>
              <a:rPr lang="en-US" b="1" dirty="0" smtClean="0"/>
              <a:t>Projects without this</a:t>
            </a:r>
            <a:br>
              <a:rPr lang="en-US" b="1" dirty="0" smtClean="0"/>
            </a:br>
            <a:r>
              <a:rPr lang="en-US" b="1" dirty="0" smtClean="0"/>
              <a:t>            slide will be rejected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23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19200"/>
            <a:ext cx="6910388" cy="43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1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Datasets into BlockPy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0200"/>
            <a:ext cx="7208369" cy="3938436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5400000">
            <a:off x="7941809" y="3072724"/>
            <a:ext cx="527786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810000" y="1121644"/>
            <a:ext cx="457200" cy="578720"/>
            <a:chOff x="4018083" y="1219200"/>
            <a:chExt cx="457200" cy="578720"/>
          </a:xfrm>
        </p:grpSpPr>
        <p:sp>
          <p:nvSpPr>
            <p:cNvPr id="7" name="Down Arrow 6"/>
            <p:cNvSpPr/>
            <p:nvPr/>
          </p:nvSpPr>
          <p:spPr>
            <a:xfrm>
              <a:off x="4018083" y="1219200"/>
              <a:ext cx="457200" cy="57872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7200" y="1285794"/>
              <a:ext cx="332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704429" y="5384103"/>
            <a:ext cx="692903" cy="622363"/>
            <a:chOff x="7620000" y="5397436"/>
            <a:chExt cx="692903" cy="622363"/>
          </a:xfrm>
        </p:grpSpPr>
        <p:sp>
          <p:nvSpPr>
            <p:cNvPr id="9" name="Down Arrow 8"/>
            <p:cNvSpPr/>
            <p:nvPr/>
          </p:nvSpPr>
          <p:spPr>
            <a:xfrm rot="10800000">
              <a:off x="7620000" y="5397436"/>
              <a:ext cx="559792" cy="6223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38224" y="5547008"/>
              <a:ext cx="574679" cy="43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33600" y="581610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Appears here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flipH="1" flipV="1">
            <a:off x="1905000" y="3645618"/>
            <a:ext cx="1013430" cy="217048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70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here in class on…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Select a data set …</a:t>
            </a:r>
          </a:p>
          <a:p>
            <a:pPr lvl="1"/>
            <a:r>
              <a:rPr lang="en-US" dirty="0"/>
              <a:t>Micro Project – Dataset Descriptions</a:t>
            </a:r>
          </a:p>
          <a:p>
            <a:pPr lvl="1"/>
            <a:r>
              <a:rPr lang="en-US" dirty="0"/>
              <a:t>Classwork 12 – Choose your dataset</a:t>
            </a:r>
          </a:p>
          <a:p>
            <a:r>
              <a:rPr lang="en-US" dirty="0"/>
              <a:t>Code your Micro project…</a:t>
            </a:r>
          </a:p>
          <a:p>
            <a:pPr lvl="1"/>
            <a:r>
              <a:rPr lang="en-US" dirty="0"/>
              <a:t>Micro Project – BlockPy Canvas for Algorithm</a:t>
            </a:r>
          </a:p>
          <a:p>
            <a:pPr lvl="1"/>
            <a:r>
              <a:rPr lang="en-US" dirty="0"/>
              <a:t>Homework 12 – Make your Questions</a:t>
            </a:r>
          </a:p>
          <a:p>
            <a:r>
              <a:rPr lang="en-US" dirty="0"/>
              <a:t>Submit slides (in PDF)…</a:t>
            </a:r>
          </a:p>
          <a:p>
            <a:pPr lvl="1"/>
            <a:r>
              <a:rPr lang="en-US" dirty="0"/>
              <a:t>Micro Project – Slides Submission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AEC5F2DA-3734-4BB3-8228-11C6563F78E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14038</TotalTime>
  <Words>256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Last Iteration Quiz</vt:lpstr>
      <vt:lpstr>Building Blocks</vt:lpstr>
      <vt:lpstr>Game Plan</vt:lpstr>
      <vt:lpstr>Learning Objectives</vt:lpstr>
      <vt:lpstr>Requirements</vt:lpstr>
      <vt:lpstr>Rubric</vt:lpstr>
      <vt:lpstr>Loading Datasets into BlockPy</vt:lpstr>
      <vt:lpstr>Work here in class on…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233</cp:revision>
  <dcterms:created xsi:type="dcterms:W3CDTF">2009-08-04T12:39:06Z</dcterms:created>
  <dcterms:modified xsi:type="dcterms:W3CDTF">2019-02-27T15:59:41Z</dcterms:modified>
</cp:coreProperties>
</file>