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9"/>
  </p:notesMasterIdLst>
  <p:sldIdLst>
    <p:sldId id="256" r:id="rId2"/>
    <p:sldId id="281" r:id="rId3"/>
    <p:sldId id="271" r:id="rId4"/>
    <p:sldId id="272" r:id="rId5"/>
    <p:sldId id="277" r:id="rId6"/>
    <p:sldId id="276" r:id="rId7"/>
    <p:sldId id="280"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94700" autoAdjust="0"/>
  </p:normalViewPr>
  <p:slideViewPr>
    <p:cSldViewPr>
      <p:cViewPr varScale="1">
        <p:scale>
          <a:sx n="81" d="100"/>
          <a:sy n="81" d="100"/>
        </p:scale>
        <p:origin x="48" y="9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86795AE-D9B2-4E6F-87D5-4B80E1FD5572}" type="datetimeFigureOut">
              <a:rPr lang="en-US"/>
              <a:pPr>
                <a:defRPr/>
              </a:pPr>
              <a:t>2/26/2019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F097352-C3A3-475B-8B7F-32BC4458D55F}" type="slidenum">
              <a:rPr lang="en-US"/>
              <a:pPr>
                <a:defRPr/>
              </a:pPr>
              <a:t>‹#›</a:t>
            </a:fld>
            <a:endParaRPr lang="en-US"/>
          </a:p>
        </p:txBody>
      </p:sp>
    </p:spTree>
    <p:extLst>
      <p:ext uri="{BB962C8B-B14F-4D97-AF65-F5344CB8AC3E}">
        <p14:creationId xmlns:p14="http://schemas.microsoft.com/office/powerpoint/2010/main" val="1667142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F097352-C3A3-475B-8B7F-32BC4458D55F}" type="slidenum">
              <a:rPr lang="en-US" smtClean="0"/>
              <a:pPr>
                <a:defRPr/>
              </a:pPr>
              <a:t>1</a:t>
            </a:fld>
            <a:endParaRPr lang="en-US"/>
          </a:p>
        </p:txBody>
      </p:sp>
    </p:spTree>
    <p:extLst>
      <p:ext uri="{BB962C8B-B14F-4D97-AF65-F5344CB8AC3E}">
        <p14:creationId xmlns:p14="http://schemas.microsoft.com/office/powerpoint/2010/main" val="2515961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Here is how the course is organized.</a:t>
            </a:r>
          </a:p>
          <a:p>
            <a:endParaRPr lang="en-US" dirty="0" smtClean="0"/>
          </a:p>
          <a:p>
            <a:pPr marL="171450" indent="-171450">
              <a:buFontTx/>
              <a:buChar char="-"/>
            </a:pPr>
            <a:r>
              <a:rPr lang="en-US" dirty="0" smtClean="0"/>
              <a:t>The four major activities</a:t>
            </a:r>
            <a:r>
              <a:rPr lang="en-US" baseline="0" dirty="0" smtClean="0"/>
              <a:t> in the course are </a:t>
            </a:r>
          </a:p>
          <a:p>
            <a:pPr marL="628650" lvl="1" indent="-171450">
              <a:buFontTx/>
              <a:buChar char="-"/>
            </a:pPr>
            <a:r>
              <a:rPr lang="en-US" baseline="0" dirty="0" smtClean="0"/>
              <a:t>algorithms and abstraction, the two technical idea underlying computational thinking,</a:t>
            </a:r>
          </a:p>
          <a:p>
            <a:pPr marL="628650" lvl="1" indent="-171450">
              <a:buFontTx/>
              <a:buChar char="-"/>
            </a:pPr>
            <a:r>
              <a:rPr lang="en-US" baseline="0" dirty="0" smtClean="0"/>
              <a:t>Social impacts – how computing affects real people</a:t>
            </a:r>
          </a:p>
          <a:p>
            <a:pPr marL="628650" lvl="1" indent="-171450">
              <a:buFontTx/>
              <a:buChar char="-"/>
            </a:pPr>
            <a:r>
              <a:rPr lang="en-US" baseline="0" dirty="0" smtClean="0"/>
              <a:t>And the four course projects</a:t>
            </a:r>
          </a:p>
          <a:p>
            <a:r>
              <a:rPr lang="en-US" baseline="0" dirty="0" smtClean="0"/>
              <a:t>	</a:t>
            </a:r>
          </a:p>
          <a:p>
            <a:pPr marL="171450" indent="-171450">
              <a:buFontTx/>
              <a:buChar char="-"/>
            </a:pPr>
            <a:r>
              <a:rPr lang="en-US" baseline="0" dirty="0" smtClean="0"/>
              <a:t>We will progress through the course in a serial of spirals – on each spiral we will learn more about algorithms, abstraction, and social impacts and do more on the projects.</a:t>
            </a:r>
          </a:p>
          <a:p>
            <a:pPr marL="628650" lvl="1" indent="-171450">
              <a:buFontTx/>
              <a:buChar char="-"/>
            </a:pPr>
            <a:r>
              <a:rPr lang="en-US" baseline="0" dirty="0" smtClean="0"/>
              <a:t>The first cycle is completed in the first two weeks. In this cycle we will use already prepared algorithms to visualize information that helps us to answer a question and begin using the model of social impacts. The first cycle ends with a short, quick project called the </a:t>
            </a:r>
            <a:r>
              <a:rPr lang="en-US" baseline="0" dirty="0" err="1" smtClean="0"/>
              <a:t>nano</a:t>
            </a:r>
            <a:r>
              <a:rPr lang="en-US" baseline="0" dirty="0" smtClean="0"/>
              <a:t> project – the name suggesting that is </a:t>
            </a:r>
            <a:r>
              <a:rPr lang="en-US" baseline="0" dirty="0" err="1" smtClean="0"/>
              <a:t>is</a:t>
            </a:r>
            <a:r>
              <a:rPr lang="en-US" baseline="0" dirty="0" smtClean="0"/>
              <a:t> small.</a:t>
            </a:r>
          </a:p>
          <a:p>
            <a:pPr marL="628650" lvl="1" indent="-171450">
              <a:buFontTx/>
              <a:buChar char="-"/>
            </a:pPr>
            <a:r>
              <a:rPr lang="en-US" baseline="0" dirty="0" smtClean="0"/>
              <a:t>The second cycle takes the next 5 weeks to complete. In this cycle we will develop algorithms in a safe and supportive block language. These algorithms will process long lists of data to compute properties about the data. So called stakeholders – those affected by computing will be identified. This cycle ends with a project lasting several days. This project is called the micro project.</a:t>
            </a:r>
          </a:p>
          <a:p>
            <a:pPr marL="628650" lvl="1" indent="-171450">
              <a:buFontTx/>
              <a:buChar char="-"/>
            </a:pPr>
            <a:r>
              <a:rPr lang="en-US" baseline="0" dirty="0" smtClean="0"/>
              <a:t>The third and last cycle is one where a popular text programming language (Python) is used to manipulate highly complex data. Ethical principles will be explored to make judgements about the social impacts. This cycle, with takes 8 weeks to complete, end with two back-to-back projects:</a:t>
            </a:r>
          </a:p>
          <a:p>
            <a:pPr marL="1085850" lvl="2" indent="-171450">
              <a:buFontTx/>
              <a:buChar char="-"/>
            </a:pPr>
            <a:r>
              <a:rPr lang="en-US" baseline="0" dirty="0" smtClean="0"/>
              <a:t>A “mini project done with some degree of collaboration among teams of students</a:t>
            </a:r>
          </a:p>
          <a:p>
            <a:pPr marL="1085850" lvl="2" indent="-171450">
              <a:buFontTx/>
              <a:buChar char="-"/>
            </a:pPr>
            <a:r>
              <a:rPr lang="en-US" baseline="0" dirty="0" smtClean="0"/>
              <a:t>An individual final project. This is a major activity where you can demonstrate your ability to bring to bear all of the knowledge and skills that you have developed in the class. About three weeks of class time is devoted to this project.</a:t>
            </a:r>
          </a:p>
        </p:txBody>
      </p:sp>
      <p:sp>
        <p:nvSpPr>
          <p:cNvPr id="4" name="Slide Number Placeholder 3"/>
          <p:cNvSpPr>
            <a:spLocks noGrp="1"/>
          </p:cNvSpPr>
          <p:nvPr>
            <p:ph type="sldNum" sz="quarter" idx="10"/>
          </p:nvPr>
        </p:nvSpPr>
        <p:spPr/>
        <p:txBody>
          <a:bodyPr/>
          <a:lstStyle/>
          <a:p>
            <a:pPr>
              <a:defRPr/>
            </a:pPr>
            <a:fld id="{2ABC679B-0F68-45D8-BD7B-EDBD8995F38F}" type="slidenum">
              <a:rPr lang="en-US" smtClean="0"/>
              <a:pPr>
                <a:defRPr/>
              </a:pPr>
              <a:t>2</a:t>
            </a:fld>
            <a:endParaRPr lang="en-US"/>
          </a:p>
        </p:txBody>
      </p:sp>
    </p:spTree>
    <p:extLst>
      <p:ext uri="{BB962C8B-B14F-4D97-AF65-F5344CB8AC3E}">
        <p14:creationId xmlns:p14="http://schemas.microsoft.com/office/powerpoint/2010/main" val="4313615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1000 h 1000"/>
              <a:gd name="T2" fmla="*/ 0 w 1000"/>
              <a:gd name="T3" fmla="*/ 0 h 1000"/>
              <a:gd name="T4" fmla="*/ 10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31750" cap="flat" cmpd="sng">
            <a:solidFill>
              <a:srgbClr val="C00000"/>
            </a:solidFill>
            <a:prstDash val="solid"/>
            <a:miter lim="800000"/>
            <a:headEnd/>
            <a:tailEnd/>
          </a:ln>
        </p:spPr>
        <p:txBody>
          <a:bodyPr/>
          <a:lstStyle/>
          <a:p>
            <a:pPr>
              <a:defRPr/>
            </a:pPr>
            <a:endParaRPr lang="en-US"/>
          </a:p>
        </p:txBody>
      </p:sp>
      <p:pic>
        <p:nvPicPr>
          <p:cNvPr id="5" name="Picture 13"/>
          <p:cNvPicPr>
            <a:picLocks noChangeAspect="1" noChangeArrowheads="1"/>
          </p:cNvPicPr>
          <p:nvPr userDrawn="1"/>
        </p:nvPicPr>
        <p:blipFill>
          <a:blip r:embed="rId2" cstate="print"/>
          <a:srcRect/>
          <a:stretch>
            <a:fillRect/>
          </a:stretch>
        </p:blipFill>
        <p:spPr bwMode="auto">
          <a:xfrm>
            <a:off x="152400" y="2362200"/>
            <a:ext cx="1736725" cy="2919413"/>
          </a:xfrm>
          <a:prstGeom prst="rect">
            <a:avLst/>
          </a:prstGeom>
          <a:noFill/>
          <a:ln w="9525">
            <a:noFill/>
            <a:miter lim="800000"/>
            <a:headEnd/>
            <a:tailEnd/>
          </a:ln>
        </p:spPr>
      </p:pic>
      <p:pic>
        <p:nvPicPr>
          <p:cNvPr id="6" name="Picture 13" descr="VT_marn_shld_lgo_1.5incmyk.tif"/>
          <p:cNvPicPr>
            <a:picLocks noChangeAspect="1"/>
          </p:cNvPicPr>
          <p:nvPr userDrawn="1"/>
        </p:nvPicPr>
        <p:blipFill>
          <a:blip r:embed="rId3" cstate="print"/>
          <a:srcRect/>
          <a:stretch>
            <a:fillRect/>
          </a:stretch>
        </p:blipFill>
        <p:spPr bwMode="auto">
          <a:xfrm>
            <a:off x="609600" y="6324600"/>
            <a:ext cx="1676400" cy="279400"/>
          </a:xfrm>
          <a:prstGeom prst="rect">
            <a:avLst/>
          </a:prstGeom>
          <a:noFill/>
          <a:ln w="9525">
            <a:noFill/>
            <a:miter lim="800000"/>
            <a:headEnd/>
            <a:tailEnd/>
          </a:ln>
        </p:spPr>
      </p:pic>
      <p:sp>
        <p:nvSpPr>
          <p:cNvPr id="14338" name="Rectangle 2"/>
          <p:cNvSpPr>
            <a:spLocks noGrp="1" noChangeArrowheads="1"/>
          </p:cNvSpPr>
          <p:nvPr>
            <p:ph type="ctrTitle"/>
          </p:nvPr>
        </p:nvSpPr>
        <p:spPr>
          <a:xfrm>
            <a:off x="914400" y="1524000"/>
            <a:ext cx="7623175" cy="1752600"/>
          </a:xfrm>
        </p:spPr>
        <p:txBody>
          <a:bodyPr/>
          <a:lstStyle>
            <a:lvl1pPr>
              <a:defRPr sz="5000">
                <a:solidFill>
                  <a:schemeClr val="tx1"/>
                </a:solidFill>
              </a:defRPr>
            </a:lvl1pPr>
          </a:lstStyle>
          <a:p>
            <a:r>
              <a:rPr lang="en-US" altLang="en-US" dirty="0"/>
              <a:t>Click to edit Master title style</a:t>
            </a:r>
          </a:p>
        </p:txBody>
      </p:sp>
      <p:sp>
        <p:nvSpPr>
          <p:cNvPr id="14339" name="Rectangle 3"/>
          <p:cNvSpPr>
            <a:spLocks noGrp="1" noChangeArrowheads="1"/>
          </p:cNvSpPr>
          <p:nvPr>
            <p:ph type="subTitle" idx="1"/>
          </p:nvPr>
        </p:nvSpPr>
        <p:spPr>
          <a:xfrm>
            <a:off x="2057400" y="37338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7" name="Date Placeholder 11"/>
          <p:cNvSpPr>
            <a:spLocks noGrp="1"/>
          </p:cNvSpPr>
          <p:nvPr>
            <p:ph type="dt" sz="half" idx="10"/>
          </p:nvPr>
        </p:nvSpPr>
        <p:spPr>
          <a:xfrm>
            <a:off x="457200" y="6246813"/>
            <a:ext cx="2133600" cy="457200"/>
          </a:xfrm>
        </p:spPr>
        <p:txBody>
          <a:bodyPr/>
          <a:lstStyle>
            <a:lvl1pPr>
              <a:defRPr/>
            </a:lvl1pPr>
          </a:lstStyle>
          <a:p>
            <a:pPr>
              <a:defRPr/>
            </a:pPr>
            <a:endParaRPr lang="en-US" altLang="en-US"/>
          </a:p>
        </p:txBody>
      </p:sp>
      <p:sp>
        <p:nvSpPr>
          <p:cNvPr id="8" name="Slide Number Placeholder 12"/>
          <p:cNvSpPr>
            <a:spLocks noGrp="1"/>
          </p:cNvSpPr>
          <p:nvPr>
            <p:ph type="sldNum" sz="quarter" idx="11"/>
          </p:nvPr>
        </p:nvSpPr>
        <p:spPr/>
        <p:txBody>
          <a:bodyPr/>
          <a:lstStyle>
            <a:lvl1pPr>
              <a:defRPr/>
            </a:lvl1pPr>
          </a:lstStyle>
          <a:p>
            <a:pPr>
              <a:defRPr/>
            </a:pPr>
            <a:fld id="{F78F2E97-D4D5-4A29-90F8-0B5A425B576A}" type="slidenum">
              <a:rPr lang="en-US" altLang="en-US"/>
              <a:pPr>
                <a:defRPr/>
              </a:pPr>
              <a:t>‹#›</a:t>
            </a:fld>
            <a:endParaRPr lang="en-US" altLang="en-US" dirty="0"/>
          </a:p>
        </p:txBody>
      </p:sp>
      <p:sp>
        <p:nvSpPr>
          <p:cNvPr id="9" name="Footer Placeholder 13"/>
          <p:cNvSpPr>
            <a:spLocks noGrp="1"/>
          </p:cNvSpPr>
          <p:nvPr>
            <p:ph type="ftr" sz="quarter" idx="12"/>
          </p:nvPr>
        </p:nvSpPr>
        <p:spPr>
          <a:xfrm>
            <a:off x="3200400" y="6246813"/>
            <a:ext cx="2895600" cy="457200"/>
          </a:xfrm>
        </p:spPr>
        <p:txBody>
          <a:bodyPr/>
          <a:lstStyle>
            <a:lvl1pPr>
              <a:defRPr smtClean="0"/>
            </a:lvl1pPr>
          </a:lstStyle>
          <a:p>
            <a:pPr>
              <a:defRPr/>
            </a:pPr>
            <a:r>
              <a:rPr lang="en-US" altLang="en-US" smtClean="0"/>
              <a:t>(C) Dennis Kafura 2016</a:t>
            </a:r>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(C) Dennis Kafura 2016</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E61DA2C-07C5-4CBE-9902-15EA68461623}"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665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665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(C) Dennis Kafura 2016</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5A71C88-4EF7-4038-8BA7-3D5007F1C68A}"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r>
              <a:rPr lang="en-US" altLang="en-US"/>
              <a:t> Slide </a:t>
            </a:r>
            <a:fld id="{8C585B9E-D7D1-4225-8193-6581739BB9A8}" type="slidenum">
              <a:rPr lang="en-US" altLang="en-US"/>
              <a:pPr>
                <a:defRPr/>
              </a:pPr>
              <a:t>‹#›</a:t>
            </a:fld>
            <a:endParaRPr lang="en-US" altLang="en-US"/>
          </a:p>
        </p:txBody>
      </p:sp>
      <p:sp>
        <p:nvSpPr>
          <p:cNvPr id="5" name="Footer Placeholder 6"/>
          <p:cNvSpPr>
            <a:spLocks noGrp="1"/>
          </p:cNvSpPr>
          <p:nvPr>
            <p:ph type="ftr" sz="quarter" idx="11"/>
          </p:nvPr>
        </p:nvSpPr>
        <p:spPr/>
        <p:txBody>
          <a:bodyPr/>
          <a:lstStyle>
            <a:lvl1pPr>
              <a:defRPr smtClean="0"/>
            </a:lvl1pPr>
          </a:lstStyle>
          <a:p>
            <a:pPr>
              <a:defRPr/>
            </a:pPr>
            <a:r>
              <a:rPr lang="en-US" altLang="en-US" smtClean="0"/>
              <a:t>(C) Dennis Kafura 2016</a:t>
            </a:r>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(C) Dennis Kafura 2016</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DF94860-A1A1-4EB3-A388-BBCCE1BF3C38}"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(C) Dennis Kafura 2016</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C36F470-4428-4092-AF09-DA71587384FD}"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(C) Dennis Kafura 2016</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1C4F894F-3EB1-43D5-AAF2-E2F60E5D5CB4}"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(C) Dennis Kafura 2016</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544BBE09-561F-4C9A-93FF-F0215541CF4A}"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(C) Dennis Kafura 2016</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7BBF66B-B700-435C-A7A3-49E99157929D}"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(C) Dennis Kafura 2016</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7AC71A8-1AFB-4448-AEF2-D125DBCB0668}"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(C) Dennis Kafura 2016</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20F5DBF-1141-4D44-953F-831240D3AAC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95400" y="277813"/>
            <a:ext cx="7391400" cy="7127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219200" y="1295400"/>
            <a:ext cx="74676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31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en-US" altLang="en-US"/>
          </a:p>
        </p:txBody>
      </p:sp>
      <p:sp>
        <p:nvSpPr>
          <p:cNvPr id="1331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b="1" i="1" smtClean="0">
                <a:latin typeface="+mj-lt"/>
              </a:defRPr>
            </a:lvl1pPr>
          </a:lstStyle>
          <a:p>
            <a:pPr>
              <a:defRPr/>
            </a:pPr>
            <a:r>
              <a:rPr lang="en-US" altLang="en-US" smtClean="0"/>
              <a:t>(C) Dennis Kafura 2016</a:t>
            </a:r>
            <a:endParaRPr lang="en-US" altLang="en-US"/>
          </a:p>
        </p:txBody>
      </p:sp>
      <p:sp>
        <p:nvSpPr>
          <p:cNvPr id="1331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a:latin typeface="+mj-lt"/>
              </a:defRPr>
            </a:lvl1pPr>
          </a:lstStyle>
          <a:p>
            <a:pPr>
              <a:defRPr/>
            </a:pPr>
            <a:fld id="{16A19F66-7E15-4F7E-AB36-2E51D6E0C6CD}" type="slidenum">
              <a:rPr lang="en-US" altLang="en-US"/>
              <a:pPr>
                <a:defRPr/>
              </a:pPr>
              <a:t>‹#›</a:t>
            </a:fld>
            <a:endParaRPr lang="en-US" altLang="en-US" dirty="0"/>
          </a:p>
        </p:txBody>
      </p:sp>
      <p:pic>
        <p:nvPicPr>
          <p:cNvPr id="1031" name="Picture 9" descr="VT_marn_shld_lgo_1.5incmyk.tif"/>
          <p:cNvPicPr>
            <a:picLocks noChangeAspect="1"/>
          </p:cNvPicPr>
          <p:nvPr userDrawn="1"/>
        </p:nvPicPr>
        <p:blipFill>
          <a:blip r:embed="rId13" cstate="print"/>
          <a:srcRect/>
          <a:stretch>
            <a:fillRect/>
          </a:stretch>
        </p:blipFill>
        <p:spPr bwMode="auto">
          <a:xfrm>
            <a:off x="609600" y="6324600"/>
            <a:ext cx="1676400" cy="279400"/>
          </a:xfrm>
          <a:prstGeom prst="rect">
            <a:avLst/>
          </a:prstGeom>
          <a:noFill/>
          <a:ln w="9525">
            <a:noFill/>
            <a:miter lim="800000"/>
            <a:headEnd/>
            <a:tailEnd/>
          </a:ln>
        </p:spPr>
      </p:pic>
      <p:cxnSp>
        <p:nvCxnSpPr>
          <p:cNvPr id="12" name="Straight Connector 11"/>
          <p:cNvCxnSpPr/>
          <p:nvPr userDrawn="1"/>
        </p:nvCxnSpPr>
        <p:spPr>
          <a:xfrm>
            <a:off x="685800" y="228600"/>
            <a:ext cx="7970838"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33" name="TextBox 12"/>
          <p:cNvSpPr txBox="1">
            <a:spLocks noChangeArrowheads="1"/>
          </p:cNvSpPr>
          <p:nvPr userDrawn="1"/>
        </p:nvSpPr>
        <p:spPr bwMode="auto">
          <a:xfrm>
            <a:off x="152400" y="533400"/>
            <a:ext cx="1020763" cy="369888"/>
          </a:xfrm>
          <a:prstGeom prst="rect">
            <a:avLst/>
          </a:prstGeom>
          <a:noFill/>
          <a:ln w="9525">
            <a:noFill/>
            <a:miter lim="800000"/>
            <a:headEnd/>
            <a:tailEnd/>
          </a:ln>
        </p:spPr>
        <p:txBody>
          <a:bodyPr wrap="none">
            <a:spAutoFit/>
          </a:bodyPr>
          <a:lstStyle/>
          <a:p>
            <a:pPr>
              <a:defRPr/>
            </a:pPr>
            <a:r>
              <a:rPr lang="en-US" b="1">
                <a:solidFill>
                  <a:srgbClr val="0070C0"/>
                </a:solidFill>
              </a:rPr>
              <a:t>CT</a:t>
            </a:r>
            <a:r>
              <a:rPr lang="en-US"/>
              <a:t>@</a:t>
            </a:r>
            <a:r>
              <a:rPr lang="en-US" b="1" i="1">
                <a:solidFill>
                  <a:srgbClr val="C00000"/>
                </a:solidFill>
              </a:rPr>
              <a:t>VT</a:t>
            </a:r>
          </a:p>
        </p:txBody>
      </p:sp>
      <p:cxnSp>
        <p:nvCxnSpPr>
          <p:cNvPr id="16" name="Straight Connector 15"/>
          <p:cNvCxnSpPr/>
          <p:nvPr userDrawn="1"/>
        </p:nvCxnSpPr>
        <p:spPr>
          <a:xfrm>
            <a:off x="685800" y="228600"/>
            <a:ext cx="0" cy="38100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685800" y="914400"/>
            <a:ext cx="0" cy="525780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95" r:id="rId1"/>
    <p:sldLayoutId id="2147483996"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iming>
    <p:tnLst>
      <p:par>
        <p:cTn id="1" dur="indefinite" restart="never" nodeType="tmRoot"/>
      </p:par>
    </p:tnLst>
  </p:timing>
  <p:hf hd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dealbook.nytimes.com/2014/09/24/miss-a-payment-good-luck-moving-that-car/?_r=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14400" y="1676400"/>
            <a:ext cx="7623175" cy="1295400"/>
          </a:xfrm>
        </p:spPr>
        <p:txBody>
          <a:bodyPr/>
          <a:lstStyle/>
          <a:p>
            <a:pPr algn="ctr" eaLnBrk="1" hangingPunct="1"/>
            <a:r>
              <a:rPr lang="en-US" altLang="en-US" sz="3600" smtClean="0"/>
              <a:t>Introduction to </a:t>
            </a:r>
            <a:br>
              <a:rPr lang="en-US" altLang="en-US" sz="3600" smtClean="0"/>
            </a:br>
            <a:r>
              <a:rPr lang="en-US" altLang="en-US" sz="3600" smtClean="0"/>
              <a:t>Computational Thinking</a:t>
            </a:r>
          </a:p>
        </p:txBody>
      </p:sp>
      <p:sp>
        <p:nvSpPr>
          <p:cNvPr id="4099" name="Rectangle 3"/>
          <p:cNvSpPr>
            <a:spLocks noGrp="1" noChangeArrowheads="1"/>
          </p:cNvSpPr>
          <p:nvPr>
            <p:ph type="subTitle" idx="1"/>
          </p:nvPr>
        </p:nvSpPr>
        <p:spPr>
          <a:xfrm>
            <a:off x="936171" y="3276600"/>
            <a:ext cx="7696200" cy="1752600"/>
          </a:xfrm>
        </p:spPr>
        <p:txBody>
          <a:bodyPr/>
          <a:lstStyle/>
          <a:p>
            <a:pPr algn="ctr" eaLnBrk="1" hangingPunct="1">
              <a:buFont typeface="Wingdings" charset="2"/>
              <a:buNone/>
            </a:pPr>
            <a:r>
              <a:rPr lang="en-US" altLang="en-US" sz="4000" i="1" dirty="0" smtClean="0"/>
              <a:t>Social Impacts</a:t>
            </a:r>
          </a:p>
          <a:p>
            <a:pPr algn="ctr" eaLnBrk="1" hangingPunct="1">
              <a:buFont typeface="Wingdings" charset="2"/>
              <a:buNone/>
            </a:pPr>
            <a:endParaRPr lang="en-US" altLang="en-US" i="1" dirty="0" smtClean="0">
              <a:latin typeface="Arial Black" charset="0"/>
            </a:endParaRPr>
          </a:p>
        </p:txBody>
      </p:sp>
      <p:sp>
        <p:nvSpPr>
          <p:cNvPr id="2" name="Footer Placeholder 1"/>
          <p:cNvSpPr>
            <a:spLocks noGrp="1"/>
          </p:cNvSpPr>
          <p:nvPr>
            <p:ph type="ftr" sz="quarter" idx="12"/>
          </p:nvPr>
        </p:nvSpPr>
        <p:spPr/>
        <p:txBody>
          <a:bodyPr/>
          <a:lstStyle/>
          <a:p>
            <a:pPr>
              <a:defRPr/>
            </a:pPr>
            <a:r>
              <a:rPr lang="en-US" altLang="en-US" smtClean="0"/>
              <a:t>(C) Dennis Kafura 2016</a:t>
            </a:r>
            <a:endParaRPr lang="en-US" altLang="en-US"/>
          </a:p>
        </p:txBody>
      </p:sp>
      <p:sp>
        <p:nvSpPr>
          <p:cNvPr id="3" name="Slide Number Placeholder 2"/>
          <p:cNvSpPr>
            <a:spLocks noGrp="1"/>
          </p:cNvSpPr>
          <p:nvPr>
            <p:ph type="sldNum" sz="quarter" idx="11"/>
          </p:nvPr>
        </p:nvSpPr>
        <p:spPr/>
        <p:txBody>
          <a:bodyPr/>
          <a:lstStyle/>
          <a:p>
            <a:pPr>
              <a:defRPr/>
            </a:pPr>
            <a:fld id="{F78F2E97-D4D5-4A29-90F8-0B5A425B576A}" type="slidenum">
              <a:rPr lang="en-US" altLang="en-US" smtClean="0"/>
              <a:pPr>
                <a:defRPr/>
              </a:pPr>
              <a:t>1</a:t>
            </a:fld>
            <a:endParaRPr lang="en-US" altLang="en-US" dirty="0"/>
          </a:p>
        </p:txBody>
      </p:sp>
      <p:sp>
        <p:nvSpPr>
          <p:cNvPr id="4" name="TextBox 3"/>
          <p:cNvSpPr txBox="1"/>
          <p:nvPr/>
        </p:nvSpPr>
        <p:spPr>
          <a:xfrm>
            <a:off x="2514600" y="4267200"/>
            <a:ext cx="5827236" cy="646331"/>
          </a:xfrm>
          <a:prstGeom prst="rect">
            <a:avLst/>
          </a:prstGeom>
          <a:noFill/>
        </p:spPr>
        <p:txBody>
          <a:bodyPr wrap="none" rtlCol="0">
            <a:spAutoFit/>
          </a:bodyPr>
          <a:lstStyle/>
          <a:p>
            <a:r>
              <a:rPr lang="en-US" dirty="0" smtClean="0"/>
              <a:t>Identify stakeholders impacted by computing.</a:t>
            </a:r>
          </a:p>
          <a:p>
            <a:r>
              <a:rPr lang="en-US" dirty="0" smtClean="0"/>
              <a:t>Identify impacts on and conflicts between stakeholders.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Plan</a:t>
            </a:r>
            <a:endParaRPr lang="en-US" dirty="0"/>
          </a:p>
        </p:txBody>
      </p:sp>
      <p:grpSp>
        <p:nvGrpSpPr>
          <p:cNvPr id="6" name="Group 5"/>
          <p:cNvGrpSpPr/>
          <p:nvPr/>
        </p:nvGrpSpPr>
        <p:grpSpPr>
          <a:xfrm>
            <a:off x="3724665" y="2453510"/>
            <a:ext cx="1852224" cy="1814411"/>
            <a:chOff x="5531366" y="2128346"/>
            <a:chExt cx="2469632" cy="2419215"/>
          </a:xfrm>
        </p:grpSpPr>
        <p:sp>
          <p:nvSpPr>
            <p:cNvPr id="18" name="Arc 17"/>
            <p:cNvSpPr/>
            <p:nvPr/>
          </p:nvSpPr>
          <p:spPr>
            <a:xfrm>
              <a:off x="5894614" y="2233204"/>
              <a:ext cx="1738993" cy="2026392"/>
            </a:xfrm>
            <a:prstGeom prst="arc">
              <a:avLst>
                <a:gd name="adj1" fmla="val 16200000"/>
                <a:gd name="adj2" fmla="val 197355"/>
              </a:avLst>
            </a:prstGeom>
            <a:ln w="381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7256027" y="3218433"/>
              <a:ext cx="494152" cy="307776"/>
            </a:xfrm>
            <a:prstGeom prst="rect">
              <a:avLst/>
            </a:prstGeom>
            <a:noFill/>
          </p:spPr>
          <p:txBody>
            <a:bodyPr wrap="none" rtlCol="0">
              <a:spAutoFit/>
            </a:bodyPr>
            <a:lstStyle/>
            <a:p>
              <a:r>
                <a:rPr lang="en-US" sz="900" dirty="0"/>
                <a:t>use</a:t>
              </a:r>
            </a:p>
          </p:txBody>
        </p:sp>
        <p:grpSp>
          <p:nvGrpSpPr>
            <p:cNvPr id="15" name="Group 14"/>
            <p:cNvGrpSpPr/>
            <p:nvPr/>
          </p:nvGrpSpPr>
          <p:grpSpPr>
            <a:xfrm>
              <a:off x="5531366" y="2128346"/>
              <a:ext cx="2469632" cy="2419215"/>
              <a:chOff x="5531366" y="2128346"/>
              <a:chExt cx="2469632" cy="2419215"/>
            </a:xfrm>
          </p:grpSpPr>
          <p:sp>
            <p:nvSpPr>
              <p:cNvPr id="19" name="Arc 18"/>
              <p:cNvSpPr/>
              <p:nvPr/>
            </p:nvSpPr>
            <p:spPr>
              <a:xfrm rot="16200000">
                <a:off x="5678796" y="2098053"/>
                <a:ext cx="2074841" cy="2345334"/>
              </a:xfrm>
              <a:prstGeom prst="arc">
                <a:avLst>
                  <a:gd name="adj1" fmla="val 16200000"/>
                  <a:gd name="adj2" fmla="val 197355"/>
                </a:avLst>
              </a:prstGeom>
              <a:ln w="381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p:cNvSpPr/>
              <p:nvPr/>
            </p:nvSpPr>
            <p:spPr>
              <a:xfrm rot="10800000">
                <a:off x="5543547" y="2128346"/>
                <a:ext cx="2457451" cy="2419215"/>
              </a:xfrm>
              <a:prstGeom prst="arc">
                <a:avLst>
                  <a:gd name="adj1" fmla="val 16200000"/>
                  <a:gd name="adj2" fmla="val 197355"/>
                </a:avLst>
              </a:prstGeom>
              <a:ln w="38100">
                <a:solidFill>
                  <a:schemeClr val="accent2"/>
                </a:solidFill>
                <a:headEnd type="triangle"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6059570" y="2319767"/>
                <a:ext cx="791243" cy="292388"/>
              </a:xfrm>
              <a:prstGeom prst="rect">
                <a:avLst/>
              </a:prstGeom>
              <a:noFill/>
            </p:spPr>
            <p:txBody>
              <a:bodyPr wrap="none" rtlCol="0">
                <a:spAutoFit/>
              </a:bodyPr>
              <a:lstStyle/>
              <a:p>
                <a:r>
                  <a:rPr lang="en-US" sz="825" dirty="0"/>
                  <a:t>visualize</a:t>
                </a:r>
              </a:p>
            </p:txBody>
          </p:sp>
          <p:sp>
            <p:nvSpPr>
              <p:cNvPr id="24" name="TextBox 23"/>
              <p:cNvSpPr txBox="1"/>
              <p:nvPr/>
            </p:nvSpPr>
            <p:spPr>
              <a:xfrm>
                <a:off x="6294990" y="4158936"/>
                <a:ext cx="562547" cy="292388"/>
              </a:xfrm>
              <a:prstGeom prst="rect">
                <a:avLst/>
              </a:prstGeom>
              <a:noFill/>
            </p:spPr>
            <p:txBody>
              <a:bodyPr wrap="none" rtlCol="0">
                <a:spAutoFit/>
              </a:bodyPr>
              <a:lstStyle/>
              <a:p>
                <a:r>
                  <a:rPr lang="en-US" sz="825" dirty="0"/>
                  <a:t>nano</a:t>
                </a:r>
              </a:p>
            </p:txBody>
          </p:sp>
          <p:sp>
            <p:nvSpPr>
              <p:cNvPr id="27" name="TextBox 26"/>
              <p:cNvSpPr txBox="1"/>
              <p:nvPr/>
            </p:nvSpPr>
            <p:spPr>
              <a:xfrm>
                <a:off x="5531366" y="3218433"/>
                <a:ext cx="633080" cy="292388"/>
              </a:xfrm>
              <a:prstGeom prst="rect">
                <a:avLst/>
              </a:prstGeom>
              <a:noFill/>
            </p:spPr>
            <p:txBody>
              <a:bodyPr wrap="none" rtlCol="0">
                <a:spAutoFit/>
              </a:bodyPr>
              <a:lstStyle/>
              <a:p>
                <a:r>
                  <a:rPr lang="en-US" sz="825" dirty="0"/>
                  <a:t>model</a:t>
                </a:r>
              </a:p>
            </p:txBody>
          </p:sp>
        </p:grpSp>
      </p:grpSp>
      <p:grpSp>
        <p:nvGrpSpPr>
          <p:cNvPr id="16" name="Group 15"/>
          <p:cNvGrpSpPr/>
          <p:nvPr/>
        </p:nvGrpSpPr>
        <p:grpSpPr>
          <a:xfrm>
            <a:off x="3202450" y="2026982"/>
            <a:ext cx="2832990" cy="2727898"/>
            <a:chOff x="4868279" y="1559642"/>
            <a:chExt cx="3777320" cy="3637197"/>
          </a:xfrm>
        </p:grpSpPr>
        <p:sp>
          <p:nvSpPr>
            <p:cNvPr id="23" name="TextBox 22"/>
            <p:cNvSpPr txBox="1"/>
            <p:nvPr/>
          </p:nvSpPr>
          <p:spPr>
            <a:xfrm>
              <a:off x="6416218" y="1676237"/>
              <a:ext cx="419347" cy="292388"/>
            </a:xfrm>
            <a:prstGeom prst="rect">
              <a:avLst/>
            </a:prstGeom>
            <a:noFill/>
          </p:spPr>
          <p:txBody>
            <a:bodyPr wrap="none" rtlCol="0">
              <a:spAutoFit/>
            </a:bodyPr>
            <a:lstStyle/>
            <a:p>
              <a:r>
                <a:rPr lang="en-US" sz="825" dirty="0"/>
                <a:t>list</a:t>
              </a:r>
            </a:p>
          </p:txBody>
        </p:sp>
        <p:sp>
          <p:nvSpPr>
            <p:cNvPr id="26" name="TextBox 25"/>
            <p:cNvSpPr txBox="1"/>
            <p:nvPr/>
          </p:nvSpPr>
          <p:spPr>
            <a:xfrm>
              <a:off x="7733770" y="3194238"/>
              <a:ext cx="682239" cy="307776"/>
            </a:xfrm>
            <a:prstGeom prst="rect">
              <a:avLst/>
            </a:prstGeom>
            <a:noFill/>
          </p:spPr>
          <p:txBody>
            <a:bodyPr wrap="none" rtlCol="0">
              <a:spAutoFit/>
            </a:bodyPr>
            <a:lstStyle/>
            <a:p>
              <a:r>
                <a:rPr lang="en-US" sz="900" dirty="0"/>
                <a:t>blocks</a:t>
              </a:r>
            </a:p>
          </p:txBody>
        </p:sp>
        <p:sp>
          <p:nvSpPr>
            <p:cNvPr id="33" name="TextBox 32"/>
            <p:cNvSpPr txBox="1"/>
            <p:nvPr/>
          </p:nvSpPr>
          <p:spPr>
            <a:xfrm>
              <a:off x="4868279" y="3225970"/>
              <a:ext cx="712161" cy="461665"/>
            </a:xfrm>
            <a:prstGeom prst="rect">
              <a:avLst/>
            </a:prstGeom>
            <a:noFill/>
          </p:spPr>
          <p:txBody>
            <a:bodyPr wrap="none" rtlCol="0">
              <a:spAutoFit/>
            </a:bodyPr>
            <a:lstStyle/>
            <a:p>
              <a:r>
                <a:rPr lang="en-US" sz="825" dirty="0"/>
                <a:t>s</a:t>
              </a:r>
              <a:r>
                <a:rPr lang="en-US" sz="825" dirty="0" smtClean="0"/>
                <a:t>take-</a:t>
              </a:r>
            </a:p>
            <a:p>
              <a:r>
                <a:rPr lang="en-US" sz="825" dirty="0" smtClean="0"/>
                <a:t>holders</a:t>
              </a:r>
              <a:endParaRPr lang="en-US" sz="825" dirty="0"/>
            </a:p>
          </p:txBody>
        </p:sp>
        <p:grpSp>
          <p:nvGrpSpPr>
            <p:cNvPr id="4" name="Group 3"/>
            <p:cNvGrpSpPr/>
            <p:nvPr/>
          </p:nvGrpSpPr>
          <p:grpSpPr>
            <a:xfrm>
              <a:off x="4919240" y="1559642"/>
              <a:ext cx="3726359" cy="3637197"/>
              <a:chOff x="4919240" y="2306402"/>
              <a:chExt cx="3726359" cy="3637197"/>
            </a:xfrm>
          </p:grpSpPr>
          <p:sp>
            <p:nvSpPr>
              <p:cNvPr id="25" name="Arc 24"/>
              <p:cNvSpPr/>
              <p:nvPr/>
            </p:nvSpPr>
            <p:spPr>
              <a:xfrm rot="5400000">
                <a:off x="5585501" y="2562291"/>
                <a:ext cx="2552250" cy="2926080"/>
              </a:xfrm>
              <a:prstGeom prst="arc">
                <a:avLst>
                  <a:gd name="adj1" fmla="val 16200000"/>
                  <a:gd name="adj2" fmla="val 197355"/>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Arc 27"/>
              <p:cNvSpPr/>
              <p:nvPr/>
            </p:nvSpPr>
            <p:spPr>
              <a:xfrm>
                <a:off x="5224950" y="2395959"/>
                <a:ext cx="3097535" cy="3024972"/>
              </a:xfrm>
              <a:prstGeom prst="arc">
                <a:avLst>
                  <a:gd name="adj1" fmla="val 16200000"/>
                  <a:gd name="adj2" fmla="val 197355"/>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Arc 31"/>
              <p:cNvSpPr/>
              <p:nvPr/>
            </p:nvSpPr>
            <p:spPr>
              <a:xfrm rot="16200000">
                <a:off x="5116117" y="2205856"/>
                <a:ext cx="3216775" cy="3610529"/>
              </a:xfrm>
              <a:prstGeom prst="arc">
                <a:avLst>
                  <a:gd name="adj1" fmla="val 16199999"/>
                  <a:gd name="adj2" fmla="val 197355"/>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p:cNvSpPr/>
              <p:nvPr/>
            </p:nvSpPr>
            <p:spPr>
              <a:xfrm rot="10800000">
                <a:off x="4925099" y="2306402"/>
                <a:ext cx="3720500" cy="3637197"/>
              </a:xfrm>
              <a:prstGeom prst="arc">
                <a:avLst>
                  <a:gd name="adj1" fmla="val 16199999"/>
                  <a:gd name="adj2" fmla="val 197355"/>
                </a:avLst>
              </a:prstGeom>
              <a:ln w="38100">
                <a:solidFill>
                  <a:schemeClr val="accent3">
                    <a:lumMod val="75000"/>
                  </a:schemeClr>
                </a:solidFill>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5" name="TextBox 34"/>
            <p:cNvSpPr txBox="1"/>
            <p:nvPr/>
          </p:nvSpPr>
          <p:spPr>
            <a:xfrm>
              <a:off x="6323162" y="4823183"/>
              <a:ext cx="592469" cy="292388"/>
            </a:xfrm>
            <a:prstGeom prst="rect">
              <a:avLst/>
            </a:prstGeom>
            <a:noFill/>
          </p:spPr>
          <p:txBody>
            <a:bodyPr wrap="none" rtlCol="0">
              <a:spAutoFit/>
            </a:bodyPr>
            <a:lstStyle/>
            <a:p>
              <a:r>
                <a:rPr lang="en-US" sz="825" dirty="0"/>
                <a:t>micro</a:t>
              </a:r>
            </a:p>
          </p:txBody>
        </p:sp>
      </p:grpSp>
      <p:grpSp>
        <p:nvGrpSpPr>
          <p:cNvPr id="46" name="Group 45"/>
          <p:cNvGrpSpPr/>
          <p:nvPr/>
        </p:nvGrpSpPr>
        <p:grpSpPr>
          <a:xfrm>
            <a:off x="1264437" y="1001712"/>
            <a:ext cx="7507447" cy="5028967"/>
            <a:chOff x="2340555" y="166587"/>
            <a:chExt cx="9842808" cy="6705289"/>
          </a:xfrm>
        </p:grpSpPr>
        <p:cxnSp>
          <p:nvCxnSpPr>
            <p:cNvPr id="5" name="Straight Connector 4"/>
            <p:cNvCxnSpPr/>
            <p:nvPr/>
          </p:nvCxnSpPr>
          <p:spPr>
            <a:xfrm>
              <a:off x="6799297" y="3254755"/>
              <a:ext cx="3394173" cy="619"/>
            </a:xfrm>
            <a:prstGeom prst="line">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3564070" y="3254755"/>
              <a:ext cx="3235228" cy="0"/>
            </a:xfrm>
            <a:prstGeom prst="line">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6799296" y="579704"/>
              <a:ext cx="2" cy="2675052"/>
            </a:xfrm>
            <a:prstGeom prst="line">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0268479" y="3086054"/>
              <a:ext cx="1914884" cy="492443"/>
            </a:xfrm>
            <a:prstGeom prst="rect">
              <a:avLst/>
            </a:prstGeom>
            <a:noFill/>
          </p:spPr>
          <p:txBody>
            <a:bodyPr wrap="square" rtlCol="0">
              <a:spAutoFit/>
            </a:bodyPr>
            <a:lstStyle/>
            <a:p>
              <a:r>
                <a:rPr lang="en-US" b="1" dirty="0" smtClean="0">
                  <a:solidFill>
                    <a:srgbClr val="C00000"/>
                  </a:solidFill>
                </a:rPr>
                <a:t>Algorithms</a:t>
              </a:r>
              <a:endParaRPr lang="en-US" b="1" dirty="0">
                <a:solidFill>
                  <a:srgbClr val="C00000"/>
                </a:solidFill>
              </a:endParaRPr>
            </a:p>
          </p:txBody>
        </p:sp>
        <p:sp>
          <p:nvSpPr>
            <p:cNvPr id="29" name="TextBox 28"/>
            <p:cNvSpPr txBox="1"/>
            <p:nvPr/>
          </p:nvSpPr>
          <p:spPr>
            <a:xfrm>
              <a:off x="6144816" y="6379433"/>
              <a:ext cx="1367934" cy="492443"/>
            </a:xfrm>
            <a:prstGeom prst="rect">
              <a:avLst/>
            </a:prstGeom>
            <a:noFill/>
          </p:spPr>
          <p:txBody>
            <a:bodyPr wrap="square" rtlCol="0">
              <a:spAutoFit/>
            </a:bodyPr>
            <a:lstStyle/>
            <a:p>
              <a:r>
                <a:rPr lang="en-US" b="1" dirty="0" smtClean="0"/>
                <a:t>Project</a:t>
              </a:r>
              <a:endParaRPr lang="en-US" b="1" dirty="0"/>
            </a:p>
          </p:txBody>
        </p:sp>
        <p:sp>
          <p:nvSpPr>
            <p:cNvPr id="30" name="TextBox 29"/>
            <p:cNvSpPr txBox="1"/>
            <p:nvPr/>
          </p:nvSpPr>
          <p:spPr>
            <a:xfrm>
              <a:off x="2340555" y="2847684"/>
              <a:ext cx="1406325" cy="861775"/>
            </a:xfrm>
            <a:prstGeom prst="rect">
              <a:avLst/>
            </a:prstGeom>
            <a:noFill/>
          </p:spPr>
          <p:txBody>
            <a:bodyPr wrap="square" rtlCol="0">
              <a:spAutoFit/>
            </a:bodyPr>
            <a:lstStyle/>
            <a:p>
              <a:r>
                <a:rPr lang="en-US" b="1" dirty="0" smtClean="0">
                  <a:solidFill>
                    <a:srgbClr val="00B050"/>
                  </a:solidFill>
                </a:rPr>
                <a:t>Social Impacts</a:t>
              </a:r>
              <a:endParaRPr lang="en-US" b="1" dirty="0">
                <a:solidFill>
                  <a:srgbClr val="00B050"/>
                </a:solidFill>
              </a:endParaRPr>
            </a:p>
          </p:txBody>
        </p:sp>
        <p:sp>
          <p:nvSpPr>
            <p:cNvPr id="31" name="TextBox 30"/>
            <p:cNvSpPr txBox="1"/>
            <p:nvPr/>
          </p:nvSpPr>
          <p:spPr>
            <a:xfrm>
              <a:off x="5791199" y="166587"/>
              <a:ext cx="2100656" cy="492443"/>
            </a:xfrm>
            <a:prstGeom prst="rect">
              <a:avLst/>
            </a:prstGeom>
            <a:noFill/>
          </p:spPr>
          <p:txBody>
            <a:bodyPr wrap="square" rtlCol="0">
              <a:spAutoFit/>
            </a:bodyPr>
            <a:lstStyle/>
            <a:p>
              <a:r>
                <a:rPr lang="en-US" b="1" dirty="0" smtClean="0">
                  <a:solidFill>
                    <a:srgbClr val="0070C0"/>
                  </a:solidFill>
                </a:rPr>
                <a:t>Abstraction</a:t>
              </a:r>
              <a:endParaRPr lang="en-US" b="1" dirty="0">
                <a:solidFill>
                  <a:srgbClr val="0070C0"/>
                </a:solidFill>
              </a:endParaRPr>
            </a:p>
          </p:txBody>
        </p:sp>
        <p:cxnSp>
          <p:nvCxnSpPr>
            <p:cNvPr id="14" name="Straight Arrow Connector 13"/>
            <p:cNvCxnSpPr/>
            <p:nvPr/>
          </p:nvCxnSpPr>
          <p:spPr>
            <a:xfrm>
              <a:off x="6789420" y="3245212"/>
              <a:ext cx="38100" cy="314717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5" name="Group 44"/>
          <p:cNvGrpSpPr/>
          <p:nvPr/>
        </p:nvGrpSpPr>
        <p:grpSpPr>
          <a:xfrm>
            <a:off x="2604008" y="1532125"/>
            <a:ext cx="4049261" cy="3818683"/>
            <a:chOff x="4091601" y="899833"/>
            <a:chExt cx="5399014" cy="5091577"/>
          </a:xfrm>
        </p:grpSpPr>
        <p:sp>
          <p:nvSpPr>
            <p:cNvPr id="37" name="Arc 36"/>
            <p:cNvSpPr/>
            <p:nvPr/>
          </p:nvSpPr>
          <p:spPr>
            <a:xfrm rot="5400000">
              <a:off x="5140596" y="1265658"/>
              <a:ext cx="3625943" cy="4240656"/>
            </a:xfrm>
            <a:prstGeom prst="arc">
              <a:avLst>
                <a:gd name="adj1" fmla="val 16015512"/>
                <a:gd name="adj2" fmla="val 197355"/>
              </a:avLst>
            </a:prstGeom>
            <a:ln w="381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Arc 37"/>
            <p:cNvSpPr/>
            <p:nvPr/>
          </p:nvSpPr>
          <p:spPr>
            <a:xfrm>
              <a:off x="4585876" y="1071160"/>
              <a:ext cx="4488020" cy="4297532"/>
            </a:xfrm>
            <a:prstGeom prst="arc">
              <a:avLst>
                <a:gd name="adj1" fmla="val 16160990"/>
                <a:gd name="adj2" fmla="val 97848"/>
              </a:avLst>
            </a:prstGeom>
            <a:ln w="381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Arc 38"/>
            <p:cNvSpPr/>
            <p:nvPr/>
          </p:nvSpPr>
          <p:spPr>
            <a:xfrm rot="16200000">
              <a:off x="4444174" y="788009"/>
              <a:ext cx="4570024" cy="5129518"/>
            </a:xfrm>
            <a:prstGeom prst="arc">
              <a:avLst>
                <a:gd name="adj1" fmla="val 16313065"/>
                <a:gd name="adj2" fmla="val 91697"/>
              </a:avLst>
            </a:prstGeom>
            <a:ln w="381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p:cNvSpPr/>
            <p:nvPr/>
          </p:nvSpPr>
          <p:spPr>
            <a:xfrm rot="10800000">
              <a:off x="4164425" y="899833"/>
              <a:ext cx="5326190" cy="5091577"/>
            </a:xfrm>
            <a:prstGeom prst="arc">
              <a:avLst>
                <a:gd name="adj1" fmla="val 16211443"/>
                <a:gd name="adj2" fmla="val 222775"/>
              </a:avLst>
            </a:prstGeom>
            <a:ln w="38100">
              <a:solidFill>
                <a:schemeClr val="accent5"/>
              </a:solidFill>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extBox 40"/>
            <p:cNvSpPr txBox="1"/>
            <p:nvPr/>
          </p:nvSpPr>
          <p:spPr>
            <a:xfrm>
              <a:off x="6418679" y="5625342"/>
              <a:ext cx="506976" cy="292388"/>
            </a:xfrm>
            <a:prstGeom prst="rect">
              <a:avLst/>
            </a:prstGeom>
            <a:noFill/>
          </p:spPr>
          <p:txBody>
            <a:bodyPr wrap="none" rtlCol="0">
              <a:spAutoFit/>
            </a:bodyPr>
            <a:lstStyle/>
            <a:p>
              <a:r>
                <a:rPr lang="en-US" sz="825" dirty="0"/>
                <a:t>mini</a:t>
              </a:r>
            </a:p>
          </p:txBody>
        </p:sp>
        <p:sp>
          <p:nvSpPr>
            <p:cNvPr id="42" name="TextBox 41"/>
            <p:cNvSpPr txBox="1"/>
            <p:nvPr/>
          </p:nvSpPr>
          <p:spPr>
            <a:xfrm>
              <a:off x="6258341" y="1085976"/>
              <a:ext cx="624531" cy="292388"/>
            </a:xfrm>
            <a:prstGeom prst="rect">
              <a:avLst/>
            </a:prstGeom>
            <a:noFill/>
          </p:spPr>
          <p:txBody>
            <a:bodyPr wrap="none" rtlCol="0">
              <a:spAutoFit/>
            </a:bodyPr>
            <a:lstStyle/>
            <a:p>
              <a:r>
                <a:rPr lang="en-US" sz="825" dirty="0"/>
                <a:t>layers</a:t>
              </a:r>
            </a:p>
          </p:txBody>
        </p:sp>
        <p:sp>
          <p:nvSpPr>
            <p:cNvPr id="43" name="TextBox 42"/>
            <p:cNvSpPr txBox="1"/>
            <p:nvPr/>
          </p:nvSpPr>
          <p:spPr>
            <a:xfrm>
              <a:off x="8634672" y="3218433"/>
              <a:ext cx="494152" cy="307776"/>
            </a:xfrm>
            <a:prstGeom prst="rect">
              <a:avLst/>
            </a:prstGeom>
            <a:noFill/>
          </p:spPr>
          <p:txBody>
            <a:bodyPr wrap="none" rtlCol="0">
              <a:spAutoFit/>
            </a:bodyPr>
            <a:lstStyle/>
            <a:p>
              <a:r>
                <a:rPr lang="en-US" sz="900" dirty="0"/>
                <a:t>text</a:t>
              </a:r>
            </a:p>
          </p:txBody>
        </p:sp>
        <p:sp>
          <p:nvSpPr>
            <p:cNvPr id="44" name="TextBox 43"/>
            <p:cNvSpPr txBox="1"/>
            <p:nvPr/>
          </p:nvSpPr>
          <p:spPr>
            <a:xfrm>
              <a:off x="4091601" y="3233436"/>
              <a:ext cx="615981" cy="292388"/>
            </a:xfrm>
            <a:prstGeom prst="rect">
              <a:avLst/>
            </a:prstGeom>
            <a:noFill/>
          </p:spPr>
          <p:txBody>
            <a:bodyPr wrap="none" rtlCol="0">
              <a:spAutoFit/>
            </a:bodyPr>
            <a:lstStyle/>
            <a:p>
              <a:r>
                <a:rPr lang="en-US" sz="825" dirty="0"/>
                <a:t>ethics</a:t>
              </a:r>
            </a:p>
          </p:txBody>
        </p:sp>
      </p:grpSp>
      <p:grpSp>
        <p:nvGrpSpPr>
          <p:cNvPr id="12" name="Group 11"/>
          <p:cNvGrpSpPr/>
          <p:nvPr/>
        </p:nvGrpSpPr>
        <p:grpSpPr>
          <a:xfrm>
            <a:off x="6513300" y="4509263"/>
            <a:ext cx="1924433" cy="369332"/>
            <a:chOff x="6513300" y="4509263"/>
            <a:chExt cx="1924433" cy="369332"/>
          </a:xfrm>
        </p:grpSpPr>
        <p:cxnSp>
          <p:nvCxnSpPr>
            <p:cNvPr id="10" name="Straight Arrow Connector 9"/>
            <p:cNvCxnSpPr/>
            <p:nvPr/>
          </p:nvCxnSpPr>
          <p:spPr>
            <a:xfrm>
              <a:off x="6513300" y="4693929"/>
              <a:ext cx="867036" cy="0"/>
            </a:xfrm>
            <a:prstGeom prst="straightConnector1">
              <a:avLst/>
            </a:prstGeom>
            <a:ln w="38100">
              <a:solidFill>
                <a:srgbClr val="9B2D1F"/>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368209" y="4509263"/>
              <a:ext cx="1069524" cy="369332"/>
            </a:xfrm>
            <a:prstGeom prst="rect">
              <a:avLst/>
            </a:prstGeom>
            <a:noFill/>
          </p:spPr>
          <p:txBody>
            <a:bodyPr wrap="none" rtlCol="0">
              <a:spAutoFit/>
            </a:bodyPr>
            <a:lstStyle/>
            <a:p>
              <a:r>
                <a:rPr lang="en-US" b="1" dirty="0" smtClean="0">
                  <a:solidFill>
                    <a:srgbClr val="9B2D1F"/>
                  </a:solidFill>
                </a:rPr>
                <a:t>2 weeks</a:t>
              </a:r>
              <a:endParaRPr lang="en-US" b="1" dirty="0">
                <a:solidFill>
                  <a:srgbClr val="9B2D1F"/>
                </a:solidFill>
              </a:endParaRPr>
            </a:p>
          </p:txBody>
        </p:sp>
      </p:grpSp>
      <p:grpSp>
        <p:nvGrpSpPr>
          <p:cNvPr id="47" name="Group 46"/>
          <p:cNvGrpSpPr/>
          <p:nvPr/>
        </p:nvGrpSpPr>
        <p:grpSpPr>
          <a:xfrm>
            <a:off x="6513300" y="4884899"/>
            <a:ext cx="1891468" cy="369332"/>
            <a:chOff x="6393865" y="4732499"/>
            <a:chExt cx="1891468" cy="369332"/>
          </a:xfrm>
        </p:grpSpPr>
        <p:cxnSp>
          <p:nvCxnSpPr>
            <p:cNvPr id="48" name="Straight Arrow Connector 47"/>
            <p:cNvCxnSpPr/>
            <p:nvPr/>
          </p:nvCxnSpPr>
          <p:spPr>
            <a:xfrm>
              <a:off x="6393865" y="4933186"/>
              <a:ext cx="867036" cy="0"/>
            </a:xfrm>
            <a:prstGeom prst="straightConnector1">
              <a:avLst/>
            </a:prstGeom>
            <a:ln w="38100">
              <a:solidFill>
                <a:srgbClr val="7C6B4D"/>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7215809" y="4732499"/>
              <a:ext cx="1069524" cy="369332"/>
            </a:xfrm>
            <a:prstGeom prst="rect">
              <a:avLst/>
            </a:prstGeom>
            <a:noFill/>
            <a:ln>
              <a:noFill/>
            </a:ln>
          </p:spPr>
          <p:txBody>
            <a:bodyPr wrap="none" rtlCol="0">
              <a:spAutoFit/>
            </a:bodyPr>
            <a:lstStyle/>
            <a:p>
              <a:r>
                <a:rPr lang="en-US" b="1" dirty="0">
                  <a:solidFill>
                    <a:srgbClr val="7C6B4D"/>
                  </a:solidFill>
                </a:rPr>
                <a:t>5</a:t>
              </a:r>
              <a:r>
                <a:rPr lang="en-US" b="1" dirty="0" smtClean="0">
                  <a:solidFill>
                    <a:srgbClr val="9B2D1F"/>
                  </a:solidFill>
                </a:rPr>
                <a:t> </a:t>
              </a:r>
              <a:r>
                <a:rPr lang="en-US" b="1" dirty="0" smtClean="0">
                  <a:solidFill>
                    <a:srgbClr val="7C6B4D"/>
                  </a:solidFill>
                </a:rPr>
                <a:t>weeks</a:t>
              </a:r>
              <a:endParaRPr lang="en-US" b="1" dirty="0">
                <a:solidFill>
                  <a:srgbClr val="7C6B4D"/>
                </a:solidFill>
              </a:endParaRPr>
            </a:p>
          </p:txBody>
        </p:sp>
      </p:grpSp>
      <p:grpSp>
        <p:nvGrpSpPr>
          <p:cNvPr id="50" name="Group 49"/>
          <p:cNvGrpSpPr/>
          <p:nvPr/>
        </p:nvGrpSpPr>
        <p:grpSpPr>
          <a:xfrm>
            <a:off x="6513300" y="5318543"/>
            <a:ext cx="1924433" cy="369332"/>
            <a:chOff x="6513300" y="4509263"/>
            <a:chExt cx="1924433" cy="369332"/>
          </a:xfrm>
        </p:grpSpPr>
        <p:cxnSp>
          <p:nvCxnSpPr>
            <p:cNvPr id="51" name="Straight Arrow Connector 50"/>
            <p:cNvCxnSpPr/>
            <p:nvPr/>
          </p:nvCxnSpPr>
          <p:spPr>
            <a:xfrm>
              <a:off x="6513300" y="4693929"/>
              <a:ext cx="867036" cy="0"/>
            </a:xfrm>
            <a:prstGeom prst="straightConnector1">
              <a:avLst/>
            </a:prstGeom>
            <a:ln w="38100">
              <a:solidFill>
                <a:srgbClr val="918485"/>
              </a:solidFill>
              <a:tailEnd type="triangle"/>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7368209" y="4509263"/>
              <a:ext cx="1069524" cy="369332"/>
            </a:xfrm>
            <a:prstGeom prst="rect">
              <a:avLst/>
            </a:prstGeom>
            <a:noFill/>
          </p:spPr>
          <p:txBody>
            <a:bodyPr wrap="none" rtlCol="0">
              <a:spAutoFit/>
            </a:bodyPr>
            <a:lstStyle/>
            <a:p>
              <a:r>
                <a:rPr lang="en-US" b="1" dirty="0">
                  <a:solidFill>
                    <a:srgbClr val="918485"/>
                  </a:solidFill>
                </a:rPr>
                <a:t>8</a:t>
              </a:r>
              <a:r>
                <a:rPr lang="en-US" b="1" dirty="0" smtClean="0">
                  <a:solidFill>
                    <a:srgbClr val="918485"/>
                  </a:solidFill>
                </a:rPr>
                <a:t> weeks</a:t>
              </a:r>
              <a:endParaRPr lang="en-US" b="1" dirty="0">
                <a:solidFill>
                  <a:srgbClr val="918485"/>
                </a:solidFill>
              </a:endParaRPr>
            </a:p>
          </p:txBody>
        </p:sp>
      </p:grpSp>
      <p:sp>
        <p:nvSpPr>
          <p:cNvPr id="53" name="TextBox 52"/>
          <p:cNvSpPr txBox="1"/>
          <p:nvPr/>
        </p:nvSpPr>
        <p:spPr>
          <a:xfrm>
            <a:off x="4626879" y="5081193"/>
            <a:ext cx="630301" cy="219291"/>
          </a:xfrm>
          <a:prstGeom prst="rect">
            <a:avLst/>
          </a:prstGeom>
          <a:noFill/>
        </p:spPr>
        <p:txBody>
          <a:bodyPr wrap="none" rtlCol="0">
            <a:spAutoFit/>
          </a:bodyPr>
          <a:lstStyle/>
          <a:p>
            <a:r>
              <a:rPr lang="en-US" sz="825" dirty="0"/>
              <a:t>i</a:t>
            </a:r>
            <a:r>
              <a:rPr lang="en-US" sz="825" dirty="0" smtClean="0"/>
              <a:t>ndividual</a:t>
            </a:r>
            <a:endParaRPr lang="en-US" sz="825" dirty="0"/>
          </a:p>
        </p:txBody>
      </p:sp>
      <p:sp>
        <p:nvSpPr>
          <p:cNvPr id="8" name="Footer Placeholder 7"/>
          <p:cNvSpPr>
            <a:spLocks noGrp="1"/>
          </p:cNvSpPr>
          <p:nvPr>
            <p:ph type="ftr" sz="quarter" idx="11"/>
          </p:nvPr>
        </p:nvSpPr>
        <p:spPr/>
        <p:txBody>
          <a:bodyPr/>
          <a:lstStyle/>
          <a:p>
            <a:pPr>
              <a:defRPr/>
            </a:pPr>
            <a:r>
              <a:rPr lang="en-US" altLang="en-US" smtClean="0"/>
              <a:t>(C) Dennis Kafura</a:t>
            </a:r>
            <a:endParaRPr lang="en-US" altLang="en-US" dirty="0"/>
          </a:p>
        </p:txBody>
      </p:sp>
      <p:sp>
        <p:nvSpPr>
          <p:cNvPr id="13" name="Slide Number Placeholder 12"/>
          <p:cNvSpPr>
            <a:spLocks noGrp="1"/>
          </p:cNvSpPr>
          <p:nvPr>
            <p:ph type="sldNum" sz="quarter" idx="10"/>
          </p:nvPr>
        </p:nvSpPr>
        <p:spPr/>
        <p:txBody>
          <a:bodyPr/>
          <a:lstStyle/>
          <a:p>
            <a:pPr>
              <a:defRPr/>
            </a:pPr>
            <a:r>
              <a:rPr lang="en-US" altLang="en-US" smtClean="0"/>
              <a:t> Slide </a:t>
            </a:r>
            <a:fld id="{0CCC896E-3238-4A3C-96BA-0319D073A441}" type="slidenum">
              <a:rPr lang="en-US" altLang="en-US" smtClean="0"/>
              <a:pPr>
                <a:defRPr/>
              </a:pPr>
              <a:t>2</a:t>
            </a:fld>
            <a:endParaRPr lang="en-US" altLang="en-US"/>
          </a:p>
        </p:txBody>
      </p:sp>
    </p:spTree>
    <p:custDataLst>
      <p:tags r:id="rId1"/>
    </p:custDataLst>
    <p:extLst>
      <p:ext uri="{BB962C8B-B14F-4D97-AF65-F5344CB8AC3E}">
        <p14:creationId xmlns:p14="http://schemas.microsoft.com/office/powerpoint/2010/main" val="433230626"/>
      </p:ext>
    </p:extLst>
  </p:cSld>
  <p:clrMapOvr>
    <a:masterClrMapping/>
  </p:clrMapOvr>
  <mc:AlternateContent xmlns:mc="http://schemas.openxmlformats.org/markup-compatibility/2006" xmlns:p14="http://schemas.microsoft.com/office/powerpoint/2010/main">
    <mc:Choice Requires="p14">
      <p:transition spd="slow" p14:dur="2000" advTm="141575"/>
    </mc:Choice>
    <mc:Fallback xmlns="">
      <p:transition spd="slow" advTm="1415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par>
                                <p:cTn id="21" presetID="10" presetClass="entr" presetSubtype="0" fill="hold" nodeType="with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fade">
                                      <p:cBhvr>
                                        <p:cTn id="23" dur="500"/>
                                        <p:tgtEl>
                                          <p:spTgt spid="4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fade">
                                      <p:cBhvr>
                                        <p:cTn id="28" dur="500"/>
                                        <p:tgtEl>
                                          <p:spTgt spid="45"/>
                                        </p:tgtEl>
                                      </p:cBhvr>
                                    </p:animEffect>
                                  </p:childTnLst>
                                </p:cTn>
                              </p:par>
                              <p:par>
                                <p:cTn id="29" presetID="10" presetClass="entr" presetSubtype="0" fill="hold" nodeType="withEffect">
                                  <p:stCondLst>
                                    <p:cond delay="0"/>
                                  </p:stCondLst>
                                  <p:childTnLst>
                                    <p:set>
                                      <p:cBhvr>
                                        <p:cTn id="30" dur="1" fill="hold">
                                          <p:stCondLst>
                                            <p:cond delay="0"/>
                                          </p:stCondLst>
                                        </p:cTn>
                                        <p:tgtEl>
                                          <p:spTgt spid="50"/>
                                        </p:tgtEl>
                                        <p:attrNameLst>
                                          <p:attrName>style.visibility</p:attrName>
                                        </p:attrNameLst>
                                      </p:cBhvr>
                                      <p:to>
                                        <p:strVal val="visible"/>
                                      </p:to>
                                    </p:set>
                                    <p:animEffect transition="in" filter="fade">
                                      <p:cBhvr>
                                        <p:cTn id="31" dur="500"/>
                                        <p:tgtEl>
                                          <p:spTgt spid="50"/>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Knowledge, power, society</a:t>
            </a:r>
          </a:p>
        </p:txBody>
      </p:sp>
      <p:sp>
        <p:nvSpPr>
          <p:cNvPr id="4" name="Slide Number Placeholder 3"/>
          <p:cNvSpPr>
            <a:spLocks noGrp="1"/>
          </p:cNvSpPr>
          <p:nvPr>
            <p:ph type="sldNum" sz="quarter" idx="10"/>
          </p:nvPr>
        </p:nvSpPr>
        <p:spPr/>
        <p:txBody>
          <a:bodyPr/>
          <a:lstStyle/>
          <a:p>
            <a:pPr>
              <a:defRPr/>
            </a:pPr>
            <a:r>
              <a:rPr lang="en-US" altLang="en-US" smtClean="0"/>
              <a:t> Slide </a:t>
            </a:r>
            <a:fld id="{0C02D98B-0959-4357-9ED4-84B6B02707DD}" type="slidenum">
              <a:rPr lang="en-US" altLang="en-US" smtClean="0"/>
              <a:pPr>
                <a:defRPr/>
              </a:pPr>
              <a:t>3</a:t>
            </a:fld>
            <a:endParaRPr lang="en-US" altLang="en-US"/>
          </a:p>
        </p:txBody>
      </p:sp>
      <p:sp>
        <p:nvSpPr>
          <p:cNvPr id="5" name="Footer Placeholder 4"/>
          <p:cNvSpPr>
            <a:spLocks noGrp="1"/>
          </p:cNvSpPr>
          <p:nvPr>
            <p:ph type="ftr" sz="quarter" idx="11"/>
          </p:nvPr>
        </p:nvSpPr>
        <p:spPr/>
        <p:txBody>
          <a:bodyPr/>
          <a:lstStyle/>
          <a:p>
            <a:pPr>
              <a:defRPr/>
            </a:pPr>
            <a:r>
              <a:rPr lang="en-US" altLang="en-US" smtClean="0"/>
              <a:t>(C) Dennis Kafura 2016</a:t>
            </a:r>
            <a:endParaRPr lang="en-US" altLang="en-US" dirty="0"/>
          </a:p>
        </p:txBody>
      </p:sp>
      <p:sp>
        <p:nvSpPr>
          <p:cNvPr id="6151" name="TextBox 5"/>
          <p:cNvSpPr txBox="1">
            <a:spLocks noChangeArrowheads="1"/>
          </p:cNvSpPr>
          <p:nvPr/>
        </p:nvSpPr>
        <p:spPr bwMode="auto">
          <a:xfrm>
            <a:off x="1352550" y="1066800"/>
            <a:ext cx="1824038" cy="461963"/>
          </a:xfrm>
          <a:prstGeom prst="rect">
            <a:avLst/>
          </a:prstGeom>
          <a:noFill/>
          <a:ln w="9525">
            <a:noFill/>
            <a:miter lim="800000"/>
            <a:headEnd/>
            <a:tailEnd/>
          </a:ln>
        </p:spPr>
        <p:txBody>
          <a:bodyPr wrap="none">
            <a:spAutoFit/>
          </a:bodyPr>
          <a:lstStyle/>
          <a:p>
            <a:r>
              <a:rPr lang="en-US" altLang="en-US" sz="2400" b="1">
                <a:solidFill>
                  <a:srgbClr val="0070C0"/>
                </a:solidFill>
              </a:rPr>
              <a:t>Knowledge</a:t>
            </a:r>
          </a:p>
        </p:txBody>
      </p:sp>
      <p:sp>
        <p:nvSpPr>
          <p:cNvPr id="6152" name="TextBox 6"/>
          <p:cNvSpPr txBox="1">
            <a:spLocks noChangeArrowheads="1"/>
          </p:cNvSpPr>
          <p:nvPr/>
        </p:nvSpPr>
        <p:spPr bwMode="auto">
          <a:xfrm>
            <a:off x="6034088" y="1066800"/>
            <a:ext cx="1108075" cy="461963"/>
          </a:xfrm>
          <a:prstGeom prst="rect">
            <a:avLst/>
          </a:prstGeom>
          <a:noFill/>
          <a:ln w="9525">
            <a:noFill/>
            <a:miter lim="800000"/>
            <a:headEnd/>
            <a:tailEnd/>
          </a:ln>
        </p:spPr>
        <p:txBody>
          <a:bodyPr wrap="none">
            <a:spAutoFit/>
          </a:bodyPr>
          <a:lstStyle/>
          <a:p>
            <a:r>
              <a:rPr lang="en-US" altLang="en-US" sz="2400" b="1">
                <a:solidFill>
                  <a:srgbClr val="0070C0"/>
                </a:solidFill>
              </a:rPr>
              <a:t>Power</a:t>
            </a:r>
          </a:p>
        </p:txBody>
      </p:sp>
      <p:sp>
        <p:nvSpPr>
          <p:cNvPr id="6153" name="TextBox 7"/>
          <p:cNvSpPr txBox="1">
            <a:spLocks noChangeArrowheads="1"/>
          </p:cNvSpPr>
          <p:nvPr/>
        </p:nvSpPr>
        <p:spPr bwMode="auto">
          <a:xfrm>
            <a:off x="2819400" y="2819400"/>
            <a:ext cx="928688" cy="369888"/>
          </a:xfrm>
          <a:prstGeom prst="rect">
            <a:avLst/>
          </a:prstGeom>
          <a:noFill/>
          <a:ln w="9525">
            <a:noFill/>
            <a:miter lim="800000"/>
            <a:headEnd/>
            <a:tailEnd/>
          </a:ln>
        </p:spPr>
        <p:txBody>
          <a:bodyPr wrap="none">
            <a:spAutoFit/>
          </a:bodyPr>
          <a:lstStyle/>
          <a:p>
            <a:r>
              <a:rPr lang="en-US" altLang="en-US"/>
              <a:t>models</a:t>
            </a:r>
          </a:p>
        </p:txBody>
      </p:sp>
      <p:sp>
        <p:nvSpPr>
          <p:cNvPr id="6154" name="TextBox 8"/>
          <p:cNvSpPr txBox="1">
            <a:spLocks noChangeArrowheads="1"/>
          </p:cNvSpPr>
          <p:nvPr/>
        </p:nvSpPr>
        <p:spPr bwMode="auto">
          <a:xfrm>
            <a:off x="1752600" y="2819400"/>
            <a:ext cx="1031875" cy="369888"/>
          </a:xfrm>
          <a:prstGeom prst="rect">
            <a:avLst/>
          </a:prstGeom>
          <a:noFill/>
          <a:ln w="9525">
            <a:noFill/>
            <a:miter lim="800000"/>
            <a:headEnd/>
            <a:tailEnd/>
          </a:ln>
        </p:spPr>
        <p:txBody>
          <a:bodyPr wrap="none">
            <a:spAutoFit/>
          </a:bodyPr>
          <a:lstStyle/>
          <a:p>
            <a:r>
              <a:rPr lang="en-US" altLang="en-US"/>
              <a:t>systems</a:t>
            </a:r>
          </a:p>
        </p:txBody>
      </p:sp>
      <p:sp>
        <p:nvSpPr>
          <p:cNvPr id="6155" name="TextBox 9"/>
          <p:cNvSpPr txBox="1">
            <a:spLocks noChangeArrowheads="1"/>
          </p:cNvSpPr>
          <p:nvPr/>
        </p:nvSpPr>
        <p:spPr bwMode="auto">
          <a:xfrm>
            <a:off x="1789113" y="4676775"/>
            <a:ext cx="954087" cy="369888"/>
          </a:xfrm>
          <a:prstGeom prst="rect">
            <a:avLst/>
          </a:prstGeom>
          <a:noFill/>
          <a:ln w="9525">
            <a:noFill/>
            <a:miter lim="800000"/>
            <a:headEnd/>
            <a:tailEnd/>
          </a:ln>
        </p:spPr>
        <p:txBody>
          <a:bodyPr wrap="none">
            <a:spAutoFit/>
          </a:bodyPr>
          <a:lstStyle/>
          <a:p>
            <a:r>
              <a:rPr lang="en-US" altLang="en-US"/>
              <a:t>abilities</a:t>
            </a:r>
          </a:p>
        </p:txBody>
      </p:sp>
      <p:sp>
        <p:nvSpPr>
          <p:cNvPr id="6156" name="TextBox 10"/>
          <p:cNvSpPr txBox="1">
            <a:spLocks noChangeArrowheads="1"/>
          </p:cNvSpPr>
          <p:nvPr/>
        </p:nvSpPr>
        <p:spPr bwMode="auto">
          <a:xfrm>
            <a:off x="6096000" y="2819400"/>
            <a:ext cx="968375" cy="369888"/>
          </a:xfrm>
          <a:prstGeom prst="rect">
            <a:avLst/>
          </a:prstGeom>
          <a:noFill/>
          <a:ln w="9525">
            <a:noFill/>
            <a:miter lim="800000"/>
            <a:headEnd/>
            <a:tailEnd/>
          </a:ln>
        </p:spPr>
        <p:txBody>
          <a:bodyPr wrap="none">
            <a:spAutoFit/>
          </a:bodyPr>
          <a:lstStyle/>
          <a:p>
            <a:r>
              <a:rPr lang="en-US" altLang="en-US"/>
              <a:t>choices</a:t>
            </a:r>
          </a:p>
        </p:txBody>
      </p:sp>
      <p:sp>
        <p:nvSpPr>
          <p:cNvPr id="6157" name="TextBox 11"/>
          <p:cNvSpPr txBox="1">
            <a:spLocks noChangeArrowheads="1"/>
          </p:cNvSpPr>
          <p:nvPr/>
        </p:nvSpPr>
        <p:spPr bwMode="auto">
          <a:xfrm>
            <a:off x="5006975" y="4614863"/>
            <a:ext cx="1279525" cy="461962"/>
          </a:xfrm>
          <a:prstGeom prst="rect">
            <a:avLst/>
          </a:prstGeom>
          <a:noFill/>
          <a:ln w="9525">
            <a:noFill/>
            <a:miter lim="800000"/>
            <a:headEnd/>
            <a:tailEnd/>
          </a:ln>
        </p:spPr>
        <p:txBody>
          <a:bodyPr wrap="none">
            <a:spAutoFit/>
          </a:bodyPr>
          <a:lstStyle/>
          <a:p>
            <a:r>
              <a:rPr lang="en-US" altLang="en-US" sz="2400" b="1">
                <a:solidFill>
                  <a:srgbClr val="0070C0"/>
                </a:solidFill>
              </a:rPr>
              <a:t>Society</a:t>
            </a:r>
          </a:p>
        </p:txBody>
      </p:sp>
      <p:grpSp>
        <p:nvGrpSpPr>
          <p:cNvPr id="2" name="Group 130"/>
          <p:cNvGrpSpPr>
            <a:grpSpLocks/>
          </p:cNvGrpSpPr>
          <p:nvPr/>
        </p:nvGrpSpPr>
        <p:grpSpPr bwMode="auto">
          <a:xfrm>
            <a:off x="4572000" y="4114800"/>
            <a:ext cx="2209800" cy="1600200"/>
            <a:chOff x="4322691" y="4064992"/>
            <a:chExt cx="3175883" cy="2286000"/>
          </a:xfrm>
        </p:grpSpPr>
        <p:sp>
          <p:nvSpPr>
            <p:cNvPr id="13" name="Arc 12"/>
            <p:cNvSpPr/>
            <p:nvPr/>
          </p:nvSpPr>
          <p:spPr>
            <a:xfrm rot="2618105" flipH="1">
              <a:off x="4322691" y="4235082"/>
              <a:ext cx="3123409" cy="2056946"/>
            </a:xfrm>
            <a:prstGeom prst="arc">
              <a:avLst/>
            </a:prstGeom>
            <a:ln w="15875">
              <a:solidFill>
                <a:srgbClr val="C00000"/>
              </a:solidFill>
              <a:tail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4" name="Arc 13"/>
            <p:cNvSpPr/>
            <p:nvPr/>
          </p:nvSpPr>
          <p:spPr>
            <a:xfrm rot="2618105" flipH="1" flipV="1">
              <a:off x="4375167" y="4064992"/>
              <a:ext cx="3123407" cy="2286000"/>
            </a:xfrm>
            <a:prstGeom prst="arc">
              <a:avLst>
                <a:gd name="adj1" fmla="val 16200000"/>
                <a:gd name="adj2" fmla="val 21438469"/>
              </a:avLst>
            </a:prstGeom>
            <a:ln w="15875">
              <a:solidFill>
                <a:srgbClr val="C00000"/>
              </a:solidFill>
              <a:tail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cxnSp>
        <p:nvCxnSpPr>
          <p:cNvPr id="17" name="Straight Arrow Connector 16"/>
          <p:cNvCxnSpPr>
            <a:stCxn id="6151" idx="3"/>
            <a:endCxn id="6152" idx="1"/>
          </p:cNvCxnSpPr>
          <p:nvPr/>
        </p:nvCxnSpPr>
        <p:spPr bwMode="auto">
          <a:xfrm>
            <a:off x="3176588" y="1296988"/>
            <a:ext cx="2857500" cy="0"/>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6151" idx="2"/>
            <a:endCxn id="6153" idx="0"/>
          </p:cNvCxnSpPr>
          <p:nvPr/>
        </p:nvCxnSpPr>
        <p:spPr bwMode="auto">
          <a:xfrm>
            <a:off x="2265363" y="1528763"/>
            <a:ext cx="1019175" cy="1290637"/>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6153" idx="3"/>
            <a:endCxn id="6156" idx="1"/>
          </p:cNvCxnSpPr>
          <p:nvPr/>
        </p:nvCxnSpPr>
        <p:spPr bwMode="auto">
          <a:xfrm>
            <a:off x="3748088" y="3003550"/>
            <a:ext cx="2347912" cy="0"/>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6154" idx="2"/>
            <a:endCxn id="6155" idx="0"/>
          </p:cNvCxnSpPr>
          <p:nvPr/>
        </p:nvCxnSpPr>
        <p:spPr bwMode="auto">
          <a:xfrm flipH="1">
            <a:off x="2266950" y="3189288"/>
            <a:ext cx="1588" cy="1487487"/>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6156" idx="0"/>
            <a:endCxn id="6152" idx="2"/>
          </p:cNvCxnSpPr>
          <p:nvPr/>
        </p:nvCxnSpPr>
        <p:spPr bwMode="auto">
          <a:xfrm flipV="1">
            <a:off x="6580188" y="1528763"/>
            <a:ext cx="7937" cy="1290637"/>
          </a:xfrm>
          <a:prstGeom prst="straightConnector1">
            <a:avLst/>
          </a:prstGeom>
          <a:ln w="15875">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bwMode="auto">
          <a:xfrm flipV="1">
            <a:off x="2743200" y="1524000"/>
            <a:ext cx="3429000" cy="3124200"/>
          </a:xfrm>
          <a:prstGeom prst="straightConnector1">
            <a:avLst/>
          </a:prstGeom>
          <a:ln w="15875">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165" name="TextBox 30"/>
          <p:cNvSpPr txBox="1">
            <a:spLocks noChangeArrowheads="1"/>
          </p:cNvSpPr>
          <p:nvPr/>
        </p:nvSpPr>
        <p:spPr bwMode="auto">
          <a:xfrm>
            <a:off x="6324600" y="4343400"/>
            <a:ext cx="787400" cy="369888"/>
          </a:xfrm>
          <a:prstGeom prst="rect">
            <a:avLst/>
          </a:prstGeom>
          <a:noFill/>
          <a:ln w="9525">
            <a:noFill/>
            <a:miter lim="800000"/>
            <a:headEnd/>
            <a:tailEnd/>
          </a:ln>
        </p:spPr>
        <p:txBody>
          <a:bodyPr wrap="none">
            <a:spAutoFit/>
          </a:bodyPr>
          <a:lstStyle/>
          <a:p>
            <a:r>
              <a:rPr lang="en-US" altLang="en-US"/>
              <a:t>ethics</a:t>
            </a:r>
          </a:p>
        </p:txBody>
      </p:sp>
      <p:cxnSp>
        <p:nvCxnSpPr>
          <p:cNvPr id="33" name="Straight Arrow Connector 32"/>
          <p:cNvCxnSpPr>
            <a:stCxn id="6151" idx="2"/>
            <a:endCxn id="6154" idx="0"/>
          </p:cNvCxnSpPr>
          <p:nvPr/>
        </p:nvCxnSpPr>
        <p:spPr bwMode="auto">
          <a:xfrm>
            <a:off x="2265363" y="1528763"/>
            <a:ext cx="3175" cy="1290637"/>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167" name="TextBox 37"/>
          <p:cNvSpPr txBox="1">
            <a:spLocks noChangeArrowheads="1"/>
          </p:cNvSpPr>
          <p:nvPr/>
        </p:nvSpPr>
        <p:spPr bwMode="auto">
          <a:xfrm rot="5400000">
            <a:off x="2001044" y="3713956"/>
            <a:ext cx="755650" cy="338138"/>
          </a:xfrm>
          <a:prstGeom prst="rect">
            <a:avLst/>
          </a:prstGeom>
          <a:noFill/>
          <a:ln w="9525">
            <a:noFill/>
            <a:miter lim="800000"/>
            <a:headEnd/>
            <a:tailEnd/>
          </a:ln>
        </p:spPr>
        <p:txBody>
          <a:bodyPr wrap="none">
            <a:spAutoFit/>
          </a:bodyPr>
          <a:lstStyle/>
          <a:p>
            <a:r>
              <a:rPr lang="en-US" altLang="en-US" sz="1600" i="1"/>
              <a:t>create</a:t>
            </a:r>
          </a:p>
        </p:txBody>
      </p:sp>
      <p:sp>
        <p:nvSpPr>
          <p:cNvPr id="6168" name="TextBox 38"/>
          <p:cNvSpPr txBox="1">
            <a:spLocks noChangeArrowheads="1"/>
          </p:cNvSpPr>
          <p:nvPr/>
        </p:nvSpPr>
        <p:spPr bwMode="auto">
          <a:xfrm>
            <a:off x="4953000" y="2990850"/>
            <a:ext cx="1003300" cy="338138"/>
          </a:xfrm>
          <a:prstGeom prst="rect">
            <a:avLst/>
          </a:prstGeom>
          <a:noFill/>
          <a:ln w="9525">
            <a:noFill/>
            <a:miter lim="800000"/>
            <a:headEnd/>
            <a:tailEnd/>
          </a:ln>
        </p:spPr>
        <p:txBody>
          <a:bodyPr wrap="none">
            <a:spAutoFit/>
          </a:bodyPr>
          <a:lstStyle/>
          <a:p>
            <a:r>
              <a:rPr lang="en-US" altLang="en-US" sz="1600" i="1"/>
              <a:t>influence</a:t>
            </a:r>
          </a:p>
        </p:txBody>
      </p:sp>
      <p:cxnSp>
        <p:nvCxnSpPr>
          <p:cNvPr id="44" name="Straight Arrow Connector 43"/>
          <p:cNvCxnSpPr>
            <a:stCxn id="6155" idx="3"/>
            <a:endCxn id="6157" idx="1"/>
          </p:cNvCxnSpPr>
          <p:nvPr/>
        </p:nvCxnSpPr>
        <p:spPr bwMode="auto">
          <a:xfrm flipV="1">
            <a:off x="2743200" y="4846638"/>
            <a:ext cx="2263775" cy="15875"/>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6156" idx="2"/>
            <a:endCxn id="6157" idx="0"/>
          </p:cNvCxnSpPr>
          <p:nvPr/>
        </p:nvCxnSpPr>
        <p:spPr bwMode="auto">
          <a:xfrm flipH="1">
            <a:off x="5646738" y="3189288"/>
            <a:ext cx="933450" cy="1425575"/>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131"/>
          <p:cNvSpPr txBox="1">
            <a:spLocks noChangeArrowheads="1"/>
          </p:cNvSpPr>
          <p:nvPr/>
        </p:nvSpPr>
        <p:spPr bwMode="auto">
          <a:xfrm>
            <a:off x="1066800" y="5638800"/>
            <a:ext cx="7315200" cy="584200"/>
          </a:xfrm>
          <a:prstGeom prst="rect">
            <a:avLst/>
          </a:prstGeom>
          <a:noFill/>
          <a:ln w="9525">
            <a:noFill/>
            <a:miter lim="800000"/>
            <a:headEnd/>
            <a:tailEnd/>
          </a:ln>
        </p:spPr>
        <p:txBody>
          <a:bodyPr>
            <a:spAutoFit/>
          </a:bodyPr>
          <a:lstStyle/>
          <a:p>
            <a:r>
              <a:rPr lang="en-US" altLang="en-US" sz="1600" i="1"/>
              <a:t>Power: “The capacity or ability to direct or influence the behavior of others” </a:t>
            </a:r>
          </a:p>
          <a:p>
            <a:r>
              <a:rPr lang="en-US" altLang="en-US" sz="1600" i="1"/>
              <a:t>              [Oxford Dictionary]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5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5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5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15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15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16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15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16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15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nodeType="clickEffect">
                                  <p:stCondLst>
                                    <p:cond delay="0"/>
                                  </p:stCondLst>
                                  <p:childTnLst>
                                    <p:set>
                                      <p:cBhvr>
                                        <p:cTn id="60" dur="1" fill="hold">
                                          <p:stCondLst>
                                            <p:cond delay="0"/>
                                          </p:stCondLst>
                                        </p:cTn>
                                        <p:tgtEl>
                                          <p:spTgt spid="4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7"/>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1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p:bldP spid="6152" grpId="0"/>
      <p:bldP spid="6153" grpId="0"/>
      <p:bldP spid="6154" grpId="0"/>
      <p:bldP spid="6155" grpId="0"/>
      <p:bldP spid="6156" grpId="0"/>
      <p:bldP spid="6157" grpId="0"/>
      <p:bldP spid="6165" grpId="0"/>
      <p:bldP spid="6167" grpId="0"/>
      <p:bldP spid="6168" grpId="0"/>
      <p:bldP spid="615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Stakeholders</a:t>
            </a:r>
          </a:p>
        </p:txBody>
      </p:sp>
      <p:sp>
        <p:nvSpPr>
          <p:cNvPr id="4" name="Slide Number Placeholder 3"/>
          <p:cNvSpPr>
            <a:spLocks noGrp="1"/>
          </p:cNvSpPr>
          <p:nvPr>
            <p:ph type="sldNum" sz="quarter" idx="10"/>
          </p:nvPr>
        </p:nvSpPr>
        <p:spPr/>
        <p:txBody>
          <a:bodyPr/>
          <a:lstStyle/>
          <a:p>
            <a:pPr>
              <a:defRPr/>
            </a:pPr>
            <a:r>
              <a:rPr lang="en-US" altLang="en-US" smtClean="0"/>
              <a:t> Slide </a:t>
            </a:r>
            <a:fld id="{593DB973-8820-4763-B8DE-2271B0A87189}" type="slidenum">
              <a:rPr lang="en-US" altLang="en-US" smtClean="0"/>
              <a:pPr>
                <a:defRPr/>
              </a:pPr>
              <a:t>4</a:t>
            </a:fld>
            <a:endParaRPr lang="en-US" altLang="en-US"/>
          </a:p>
        </p:txBody>
      </p:sp>
      <p:sp>
        <p:nvSpPr>
          <p:cNvPr id="5" name="Footer Placeholder 4"/>
          <p:cNvSpPr>
            <a:spLocks noGrp="1"/>
          </p:cNvSpPr>
          <p:nvPr>
            <p:ph type="ftr" sz="quarter" idx="11"/>
          </p:nvPr>
        </p:nvSpPr>
        <p:spPr/>
        <p:txBody>
          <a:bodyPr/>
          <a:lstStyle/>
          <a:p>
            <a:pPr>
              <a:defRPr/>
            </a:pPr>
            <a:r>
              <a:rPr lang="en-US" altLang="en-US" smtClean="0"/>
              <a:t>(C) Dennis Kafura 2016</a:t>
            </a:r>
            <a:endParaRPr lang="en-US" altLang="en-US"/>
          </a:p>
        </p:txBody>
      </p:sp>
      <p:sp>
        <p:nvSpPr>
          <p:cNvPr id="6149" name="TextBox 8"/>
          <p:cNvSpPr txBox="1">
            <a:spLocks noChangeArrowheads="1"/>
          </p:cNvSpPr>
          <p:nvPr/>
        </p:nvSpPr>
        <p:spPr bwMode="auto">
          <a:xfrm>
            <a:off x="1752600" y="1447800"/>
            <a:ext cx="3200400" cy="1200150"/>
          </a:xfrm>
          <a:prstGeom prst="rect">
            <a:avLst/>
          </a:prstGeom>
          <a:noFill/>
          <a:ln w="9525">
            <a:noFill/>
            <a:miter lim="800000"/>
            <a:headEnd/>
            <a:tailEnd/>
          </a:ln>
        </p:spPr>
        <p:txBody>
          <a:bodyPr>
            <a:spAutoFit/>
          </a:bodyPr>
          <a:lstStyle/>
          <a:p>
            <a:r>
              <a:rPr lang="en-US" altLang="en-US"/>
              <a:t>Stakeholders: those in society affecting or affected, positively or negatively, by the use of power.</a:t>
            </a:r>
          </a:p>
        </p:txBody>
      </p:sp>
      <p:sp>
        <p:nvSpPr>
          <p:cNvPr id="6150" name="TextBox 8"/>
          <p:cNvSpPr txBox="1">
            <a:spLocks noChangeArrowheads="1"/>
          </p:cNvSpPr>
          <p:nvPr/>
        </p:nvSpPr>
        <p:spPr bwMode="auto">
          <a:xfrm>
            <a:off x="4495800" y="3733800"/>
            <a:ext cx="3429000" cy="1477963"/>
          </a:xfrm>
          <a:prstGeom prst="rect">
            <a:avLst/>
          </a:prstGeom>
          <a:noFill/>
          <a:ln w="9525">
            <a:noFill/>
            <a:miter lim="800000"/>
            <a:headEnd/>
            <a:tailEnd/>
          </a:ln>
        </p:spPr>
        <p:txBody>
          <a:bodyPr>
            <a:spAutoFit/>
          </a:bodyPr>
          <a:lstStyle/>
          <a:p>
            <a:r>
              <a:rPr lang="en-US" altLang="en-US"/>
              <a:t>Stakeholders may (often) have conflicting values, perspectives, and investments regarding the effects produced by the use of power.</a:t>
            </a:r>
          </a:p>
        </p:txBody>
      </p:sp>
      <p:pic>
        <p:nvPicPr>
          <p:cNvPr id="6151" name="Picture 11" descr="https://encrypted-tbn2.gstatic.com/images?q=tbn:ANd9GcSkfIZ6mEx9ll34eKr-4Q66t4qm6IhfccdoRKni-mSXViZ9H35C"/>
          <p:cNvPicPr>
            <a:picLocks noChangeAspect="1" noChangeArrowheads="1"/>
          </p:cNvPicPr>
          <p:nvPr/>
        </p:nvPicPr>
        <p:blipFill>
          <a:blip r:embed="rId2" cstate="print"/>
          <a:srcRect/>
          <a:stretch>
            <a:fillRect/>
          </a:stretch>
        </p:blipFill>
        <p:spPr bwMode="auto">
          <a:xfrm>
            <a:off x="5410200" y="1066800"/>
            <a:ext cx="2143125" cy="2133600"/>
          </a:xfrm>
          <a:prstGeom prst="rect">
            <a:avLst/>
          </a:prstGeom>
          <a:noFill/>
          <a:ln w="9525">
            <a:noFill/>
            <a:miter lim="800000"/>
            <a:headEnd/>
            <a:tailEnd/>
          </a:ln>
        </p:spPr>
      </p:pic>
      <p:pic>
        <p:nvPicPr>
          <p:cNvPr id="6152" name="Picture 13" descr="http://www.networkedlawyers.com/wp-content/uploads/2013/01/Signs.jpg"/>
          <p:cNvPicPr>
            <a:picLocks noChangeAspect="1" noChangeArrowheads="1"/>
          </p:cNvPicPr>
          <p:nvPr/>
        </p:nvPicPr>
        <p:blipFill>
          <a:blip r:embed="rId3" cstate="print"/>
          <a:srcRect/>
          <a:stretch>
            <a:fillRect/>
          </a:stretch>
        </p:blipFill>
        <p:spPr bwMode="auto">
          <a:xfrm>
            <a:off x="1295400" y="3429000"/>
            <a:ext cx="2828925" cy="1876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Elements</a:t>
            </a:r>
          </a:p>
        </p:txBody>
      </p:sp>
      <p:sp>
        <p:nvSpPr>
          <p:cNvPr id="3" name="Content Placeholder 2"/>
          <p:cNvSpPr>
            <a:spLocks noGrp="1"/>
          </p:cNvSpPr>
          <p:nvPr>
            <p:ph idx="1"/>
          </p:nvPr>
        </p:nvSpPr>
        <p:spPr>
          <a:xfrm>
            <a:off x="1066800" y="1219200"/>
            <a:ext cx="7467600" cy="4724400"/>
          </a:xfrm>
        </p:spPr>
        <p:txBody>
          <a:bodyPr>
            <a:normAutofit fontScale="77500" lnSpcReduction="20000"/>
          </a:bodyPr>
          <a:lstStyle/>
          <a:p>
            <a:pPr>
              <a:defRPr/>
            </a:pPr>
            <a:r>
              <a:rPr lang="en-US" dirty="0" smtClean="0"/>
              <a:t>Power</a:t>
            </a:r>
          </a:p>
          <a:p>
            <a:pPr lvl="1">
              <a:defRPr/>
            </a:pPr>
            <a:r>
              <a:rPr lang="en-US" dirty="0" smtClean="0"/>
              <a:t>The ability to affect stakeholders (through information technology)</a:t>
            </a:r>
          </a:p>
          <a:p>
            <a:pPr>
              <a:defRPr/>
            </a:pPr>
            <a:r>
              <a:rPr lang="en-US" dirty="0" smtClean="0"/>
              <a:t>Pervasiveness</a:t>
            </a:r>
          </a:p>
          <a:p>
            <a:pPr lvl="1">
              <a:defRPr/>
            </a:pPr>
            <a:r>
              <a:rPr lang="en-US" dirty="0" smtClean="0"/>
              <a:t>Ubiquitous and (often) invisible effects on stakeholders</a:t>
            </a:r>
          </a:p>
          <a:p>
            <a:pPr>
              <a:defRPr/>
            </a:pPr>
            <a:r>
              <a:rPr lang="en-US" dirty="0" smtClean="0"/>
              <a:t>Privacy</a:t>
            </a:r>
          </a:p>
          <a:p>
            <a:pPr lvl="1">
              <a:defRPr/>
            </a:pPr>
            <a:r>
              <a:rPr lang="en-US" dirty="0" smtClean="0"/>
              <a:t>Unwarranted access to or disclosure of information about stakeholders</a:t>
            </a:r>
          </a:p>
          <a:p>
            <a:pPr>
              <a:defRPr/>
            </a:pPr>
            <a:r>
              <a:rPr lang="en-US" dirty="0" smtClean="0"/>
              <a:t>Privilege</a:t>
            </a:r>
          </a:p>
          <a:p>
            <a:pPr lvl="1">
              <a:defRPr/>
            </a:pPr>
            <a:r>
              <a:rPr lang="en-US" dirty="0" smtClean="0"/>
              <a:t>Differential access to information by stakeholders</a:t>
            </a:r>
          </a:p>
          <a:p>
            <a:pPr>
              <a:defRPr/>
            </a:pPr>
            <a:r>
              <a:rPr lang="en-US" dirty="0" smtClean="0"/>
              <a:t>Persistence</a:t>
            </a:r>
          </a:p>
          <a:p>
            <a:pPr lvl="1">
              <a:defRPr/>
            </a:pPr>
            <a:r>
              <a:rPr lang="en-US" dirty="0" smtClean="0"/>
              <a:t>Retention of information over long periods of time</a:t>
            </a:r>
          </a:p>
          <a:p>
            <a:pPr>
              <a:defRPr/>
            </a:pPr>
            <a:r>
              <a:rPr lang="en-US" dirty="0" smtClean="0"/>
              <a:t>Precision</a:t>
            </a:r>
          </a:p>
          <a:p>
            <a:pPr lvl="1">
              <a:defRPr/>
            </a:pPr>
            <a:r>
              <a:rPr lang="en-US" dirty="0" smtClean="0"/>
              <a:t>Accuracy of observations beyond typical human levels</a:t>
            </a:r>
          </a:p>
          <a:p>
            <a:pPr>
              <a:defRPr/>
            </a:pPr>
            <a:endParaRPr lang="en-US" dirty="0"/>
          </a:p>
        </p:txBody>
      </p:sp>
      <p:sp>
        <p:nvSpPr>
          <p:cNvPr id="4" name="Slide Number Placeholder 3"/>
          <p:cNvSpPr>
            <a:spLocks noGrp="1"/>
          </p:cNvSpPr>
          <p:nvPr>
            <p:ph type="sldNum" sz="quarter" idx="10"/>
          </p:nvPr>
        </p:nvSpPr>
        <p:spPr/>
        <p:txBody>
          <a:bodyPr/>
          <a:lstStyle/>
          <a:p>
            <a:pPr>
              <a:defRPr/>
            </a:pPr>
            <a:r>
              <a:rPr lang="en-US" altLang="en-US" smtClean="0"/>
              <a:t> Slide </a:t>
            </a:r>
            <a:fld id="{8B3A3D93-457D-4D58-891A-BDF93E849E89}" type="slidenum">
              <a:rPr lang="en-US" altLang="en-US" smtClean="0"/>
              <a:pPr>
                <a:defRPr/>
              </a:pPr>
              <a:t>5</a:t>
            </a:fld>
            <a:endParaRPr lang="en-US" altLang="en-US"/>
          </a:p>
        </p:txBody>
      </p:sp>
      <p:sp>
        <p:nvSpPr>
          <p:cNvPr id="5" name="Footer Placeholder 4"/>
          <p:cNvSpPr>
            <a:spLocks noGrp="1"/>
          </p:cNvSpPr>
          <p:nvPr>
            <p:ph type="ftr" sz="quarter" idx="11"/>
          </p:nvPr>
        </p:nvSpPr>
        <p:spPr/>
        <p:txBody>
          <a:bodyPr/>
          <a:lstStyle/>
          <a:p>
            <a:pPr>
              <a:defRPr/>
            </a:pPr>
            <a:r>
              <a:rPr lang="en-US" altLang="en-US" smtClean="0"/>
              <a:t>(C) Dennis Kafura 2016</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Case Study: the car repo story</a:t>
            </a:r>
          </a:p>
        </p:txBody>
      </p:sp>
      <p:sp>
        <p:nvSpPr>
          <p:cNvPr id="4" name="Slide Number Placeholder 3"/>
          <p:cNvSpPr>
            <a:spLocks noGrp="1"/>
          </p:cNvSpPr>
          <p:nvPr>
            <p:ph type="sldNum" sz="quarter" idx="10"/>
          </p:nvPr>
        </p:nvSpPr>
        <p:spPr/>
        <p:txBody>
          <a:bodyPr/>
          <a:lstStyle/>
          <a:p>
            <a:pPr>
              <a:defRPr/>
            </a:pPr>
            <a:r>
              <a:rPr lang="en-US" altLang="en-US" smtClean="0"/>
              <a:t> Slide </a:t>
            </a:r>
            <a:fld id="{58707FC2-51D0-4735-B6AE-FED0DAC6269C}" type="slidenum">
              <a:rPr lang="en-US" altLang="en-US" smtClean="0"/>
              <a:pPr>
                <a:defRPr/>
              </a:pPr>
              <a:t>6</a:t>
            </a:fld>
            <a:endParaRPr lang="en-US" altLang="en-US"/>
          </a:p>
        </p:txBody>
      </p:sp>
      <p:sp>
        <p:nvSpPr>
          <p:cNvPr id="5" name="Footer Placeholder 4"/>
          <p:cNvSpPr>
            <a:spLocks noGrp="1"/>
          </p:cNvSpPr>
          <p:nvPr>
            <p:ph type="ftr" sz="quarter" idx="11"/>
          </p:nvPr>
        </p:nvSpPr>
        <p:spPr/>
        <p:txBody>
          <a:bodyPr/>
          <a:lstStyle/>
          <a:p>
            <a:pPr>
              <a:defRPr/>
            </a:pPr>
            <a:r>
              <a:rPr lang="en-US" altLang="en-US" smtClean="0"/>
              <a:t>(C) Dennis Kafura 2016</a:t>
            </a:r>
            <a:endParaRPr lang="en-US" altLang="en-US"/>
          </a:p>
        </p:txBody>
      </p:sp>
      <p:pic>
        <p:nvPicPr>
          <p:cNvPr id="8197" name="Picture 2" descr="&lt;strong&gt;&lt;/strong&gt;&quot;I have disabled a car while I was shopping at Walmart,&quot; said Lionel M. Vead Jr., the head of collections at First Castle Credit Union in Covington, La., who said that starter interrupt devices and GPS tracking technology had made his job easier."/>
          <p:cNvPicPr>
            <a:picLocks noChangeAspect="1" noChangeArrowheads="1"/>
          </p:cNvPicPr>
          <p:nvPr/>
        </p:nvPicPr>
        <p:blipFill>
          <a:blip r:embed="rId2" cstate="print"/>
          <a:srcRect/>
          <a:stretch>
            <a:fillRect/>
          </a:stretch>
        </p:blipFill>
        <p:spPr bwMode="auto">
          <a:xfrm>
            <a:off x="5943600" y="3886200"/>
            <a:ext cx="2057400" cy="1492250"/>
          </a:xfrm>
          <a:prstGeom prst="rect">
            <a:avLst/>
          </a:prstGeom>
          <a:noFill/>
          <a:ln w="9525">
            <a:noFill/>
            <a:miter lim="800000"/>
            <a:headEnd/>
            <a:tailEnd/>
          </a:ln>
        </p:spPr>
      </p:pic>
      <p:pic>
        <p:nvPicPr>
          <p:cNvPr id="8198" name="Picture 4" descr="http://static01.nyt.com/images/2014/09/05/multimedia/auto-device/auto-device-videoSixteenByNine600.jpg"/>
          <p:cNvPicPr>
            <a:picLocks noChangeAspect="1" noChangeArrowheads="1"/>
          </p:cNvPicPr>
          <p:nvPr/>
        </p:nvPicPr>
        <p:blipFill>
          <a:blip r:embed="rId3" cstate="print"/>
          <a:srcRect/>
          <a:stretch>
            <a:fillRect/>
          </a:stretch>
        </p:blipFill>
        <p:spPr bwMode="auto">
          <a:xfrm>
            <a:off x="1828800" y="2667000"/>
            <a:ext cx="3352800" cy="1889125"/>
          </a:xfrm>
          <a:prstGeom prst="rect">
            <a:avLst/>
          </a:prstGeom>
          <a:noFill/>
          <a:ln w="9525">
            <a:solidFill>
              <a:schemeClr val="tx1"/>
            </a:solidFill>
            <a:miter lim="800000"/>
            <a:headEnd/>
            <a:tailEnd/>
          </a:ln>
        </p:spPr>
      </p:pic>
      <p:sp>
        <p:nvSpPr>
          <p:cNvPr id="8199" name="TextBox 7"/>
          <p:cNvSpPr txBox="1">
            <a:spLocks noChangeArrowheads="1"/>
          </p:cNvSpPr>
          <p:nvPr/>
        </p:nvSpPr>
        <p:spPr bwMode="auto">
          <a:xfrm>
            <a:off x="5486400" y="2209800"/>
            <a:ext cx="2597150" cy="461963"/>
          </a:xfrm>
          <a:prstGeom prst="rect">
            <a:avLst/>
          </a:prstGeom>
          <a:noFill/>
          <a:ln w="9525">
            <a:noFill/>
            <a:miter lim="800000"/>
            <a:headEnd/>
            <a:tailEnd/>
          </a:ln>
        </p:spPr>
        <p:txBody>
          <a:bodyPr wrap="none">
            <a:spAutoFit/>
          </a:bodyPr>
          <a:lstStyle/>
          <a:p>
            <a:r>
              <a:rPr lang="en-US" sz="2400" dirty="0">
                <a:latin typeface="Algerian" pitchFamily="82" charset="0"/>
              </a:rPr>
              <a:t>stakeholders?</a:t>
            </a:r>
          </a:p>
        </p:txBody>
      </p:sp>
      <p:sp>
        <p:nvSpPr>
          <p:cNvPr id="9" name="TextBox 8"/>
          <p:cNvSpPr txBox="1"/>
          <p:nvPr/>
        </p:nvSpPr>
        <p:spPr>
          <a:xfrm>
            <a:off x="914400" y="1828800"/>
            <a:ext cx="1346200" cy="461963"/>
          </a:xfrm>
          <a:prstGeom prst="rect">
            <a:avLst/>
          </a:prstGeom>
          <a:noFill/>
        </p:spPr>
        <p:txBody>
          <a:bodyPr wrap="none">
            <a:spAutoFit/>
          </a:bodyPr>
          <a:lstStyle/>
          <a:p>
            <a:pPr>
              <a:defRPr/>
            </a:pPr>
            <a:r>
              <a:rPr lang="en-US" sz="2400" b="1" dirty="0">
                <a:effectLst>
                  <a:outerShdw blurRad="38100" dist="38100" dir="2700000" algn="tl">
                    <a:srgbClr val="000000">
                      <a:alpha val="43137"/>
                    </a:srgbClr>
                  </a:outerShdw>
                </a:effectLst>
                <a:latin typeface="Lucida Calligraphy" pitchFamily="66" charset="0"/>
              </a:rPr>
              <a:t>values</a:t>
            </a:r>
            <a:r>
              <a:rPr lang="en-US" b="1" dirty="0">
                <a:latin typeface="Lucida Calligraphy" pitchFamily="66" charset="0"/>
              </a:rPr>
              <a:t>?</a:t>
            </a:r>
          </a:p>
        </p:txBody>
      </p:sp>
      <p:sp>
        <p:nvSpPr>
          <p:cNvPr id="8201" name="TextBox 9"/>
          <p:cNvSpPr txBox="1">
            <a:spLocks noChangeArrowheads="1"/>
          </p:cNvSpPr>
          <p:nvPr/>
        </p:nvSpPr>
        <p:spPr bwMode="auto">
          <a:xfrm>
            <a:off x="3429000" y="1828800"/>
            <a:ext cx="1454150" cy="461963"/>
          </a:xfrm>
          <a:prstGeom prst="rect">
            <a:avLst/>
          </a:prstGeom>
          <a:noFill/>
          <a:ln w="9525">
            <a:noFill/>
            <a:miter lim="800000"/>
            <a:headEnd/>
            <a:tailEnd/>
          </a:ln>
        </p:spPr>
        <p:txBody>
          <a:bodyPr wrap="none">
            <a:spAutoFit/>
          </a:bodyPr>
          <a:lstStyle/>
          <a:p>
            <a:r>
              <a:rPr lang="en-US" sz="2400" dirty="0">
                <a:latin typeface="Showcard Gothic" pitchFamily="82" charset="0"/>
              </a:rPr>
              <a:t>power?</a:t>
            </a:r>
          </a:p>
        </p:txBody>
      </p:sp>
      <p:sp>
        <p:nvSpPr>
          <p:cNvPr id="8202" name="TextBox 10"/>
          <p:cNvSpPr txBox="1">
            <a:spLocks noChangeArrowheads="1"/>
          </p:cNvSpPr>
          <p:nvPr/>
        </p:nvSpPr>
        <p:spPr bwMode="auto">
          <a:xfrm>
            <a:off x="6096000" y="3048000"/>
            <a:ext cx="2166938" cy="461963"/>
          </a:xfrm>
          <a:prstGeom prst="rect">
            <a:avLst/>
          </a:prstGeom>
          <a:noFill/>
          <a:ln w="9525">
            <a:noFill/>
            <a:miter lim="800000"/>
            <a:headEnd/>
            <a:tailEnd/>
          </a:ln>
        </p:spPr>
        <p:txBody>
          <a:bodyPr wrap="none">
            <a:spAutoFit/>
          </a:bodyPr>
          <a:lstStyle/>
          <a:p>
            <a:r>
              <a:rPr lang="en-US" sz="2400" dirty="0">
                <a:latin typeface="Engravers MT" pitchFamily="18" charset="0"/>
              </a:rPr>
              <a:t>privacy?</a:t>
            </a:r>
          </a:p>
        </p:txBody>
      </p:sp>
      <p:sp>
        <p:nvSpPr>
          <p:cNvPr id="12" name="TextBox 11"/>
          <p:cNvSpPr txBox="1"/>
          <p:nvPr/>
        </p:nvSpPr>
        <p:spPr>
          <a:xfrm>
            <a:off x="1066800" y="4953000"/>
            <a:ext cx="2741613" cy="461963"/>
          </a:xfrm>
          <a:prstGeom prst="rect">
            <a:avLst/>
          </a:prstGeom>
          <a:noFill/>
        </p:spPr>
        <p:txBody>
          <a:bodyPr wrap="none">
            <a:spAutoFit/>
          </a:bodyPr>
          <a:lstStyle/>
          <a:p>
            <a:pPr>
              <a:defRPr/>
            </a:pPr>
            <a:r>
              <a:rPr lang="en-US" sz="2400" b="1" dirty="0">
                <a:effectLst>
                  <a:outerShdw blurRad="38100" dist="38100" dir="2700000" algn="tl">
                    <a:srgbClr val="000000">
                      <a:alpha val="43137"/>
                    </a:srgbClr>
                  </a:outerShdw>
                </a:effectLst>
                <a:latin typeface="Lucida Console" pitchFamily="49" charset="0"/>
              </a:rPr>
              <a:t>pervasiveness</a:t>
            </a:r>
            <a:r>
              <a:rPr lang="en-US" dirty="0">
                <a:latin typeface="Lucida Console" pitchFamily="49" charset="0"/>
              </a:rPr>
              <a:t>?</a:t>
            </a:r>
          </a:p>
        </p:txBody>
      </p:sp>
      <p:sp>
        <p:nvSpPr>
          <p:cNvPr id="8204" name="TextBox 12"/>
          <p:cNvSpPr txBox="1">
            <a:spLocks noChangeArrowheads="1"/>
          </p:cNvSpPr>
          <p:nvPr/>
        </p:nvSpPr>
        <p:spPr bwMode="auto">
          <a:xfrm>
            <a:off x="3810000" y="5486400"/>
            <a:ext cx="1908175" cy="461963"/>
          </a:xfrm>
          <a:prstGeom prst="rect">
            <a:avLst/>
          </a:prstGeom>
          <a:noFill/>
          <a:ln w="9525">
            <a:noFill/>
            <a:miter lim="800000"/>
            <a:headEnd/>
            <a:tailEnd/>
          </a:ln>
        </p:spPr>
        <p:txBody>
          <a:bodyPr wrap="none">
            <a:spAutoFit/>
          </a:bodyPr>
          <a:lstStyle/>
          <a:p>
            <a:r>
              <a:rPr lang="en-US" sz="2400">
                <a:latin typeface="Stencil" pitchFamily="82" charset="0"/>
              </a:rPr>
              <a:t>privilege?</a:t>
            </a:r>
          </a:p>
        </p:txBody>
      </p:sp>
      <p:sp>
        <p:nvSpPr>
          <p:cNvPr id="15" name="TextBox 14"/>
          <p:cNvSpPr txBox="1"/>
          <p:nvPr/>
        </p:nvSpPr>
        <p:spPr>
          <a:xfrm>
            <a:off x="2514600" y="1143000"/>
            <a:ext cx="2882264" cy="369332"/>
          </a:xfrm>
          <a:prstGeom prst="rect">
            <a:avLst/>
          </a:prstGeom>
          <a:noFill/>
        </p:spPr>
        <p:txBody>
          <a:bodyPr wrap="none" rtlCol="0">
            <a:spAutoFit/>
          </a:bodyPr>
          <a:lstStyle/>
          <a:p>
            <a:r>
              <a:rPr lang="en-US" dirty="0" smtClean="0">
                <a:hlinkClick r:id="rId4"/>
              </a:rPr>
              <a:t>NY Times Story and Video</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Discuss in your cohort:</a:t>
            </a:r>
          </a:p>
          <a:p>
            <a:pPr lvl="1"/>
            <a:r>
              <a:rPr lang="en-US" dirty="0" smtClean="0"/>
              <a:t>Who are the stakeholders?</a:t>
            </a:r>
          </a:p>
          <a:p>
            <a:pPr lvl="1"/>
            <a:r>
              <a:rPr lang="en-US" dirty="0" smtClean="0"/>
              <a:t>How is each stakeholder affected?</a:t>
            </a:r>
          </a:p>
          <a:p>
            <a:pPr lvl="1"/>
            <a:r>
              <a:rPr lang="en-US" dirty="0" smtClean="0"/>
              <a:t>What are the conflicts among stakeholders?</a:t>
            </a:r>
          </a:p>
          <a:p>
            <a:pPr lvl="1"/>
            <a:r>
              <a:rPr lang="en-US" dirty="0" smtClean="0"/>
              <a:t>What pressures are felt by each stakeholder?</a:t>
            </a:r>
          </a:p>
          <a:p>
            <a:r>
              <a:rPr lang="en-US" dirty="0" smtClean="0"/>
              <a:t>Report back 15 minutes before end of class</a:t>
            </a:r>
          </a:p>
          <a:p>
            <a:pPr lvl="1"/>
            <a:endParaRPr lang="en-US" dirty="0" smtClean="0"/>
          </a:p>
          <a:p>
            <a:pPr lvl="1">
              <a:buNone/>
            </a:pPr>
            <a:endParaRPr lang="en-US" dirty="0"/>
          </a:p>
        </p:txBody>
      </p:sp>
      <p:sp>
        <p:nvSpPr>
          <p:cNvPr id="4" name="Slide Number Placeholder 3"/>
          <p:cNvSpPr>
            <a:spLocks noGrp="1"/>
          </p:cNvSpPr>
          <p:nvPr>
            <p:ph type="sldNum" sz="quarter" idx="10"/>
          </p:nvPr>
        </p:nvSpPr>
        <p:spPr/>
        <p:txBody>
          <a:bodyPr/>
          <a:lstStyle/>
          <a:p>
            <a:pPr>
              <a:defRPr/>
            </a:pPr>
            <a:r>
              <a:rPr lang="en-US" altLang="en-US" smtClean="0"/>
              <a:t> Slide </a:t>
            </a:r>
            <a:fld id="{8C585B9E-D7D1-4225-8193-6581739BB9A8}" type="slidenum">
              <a:rPr lang="en-US" altLang="en-US" smtClean="0"/>
              <a:pPr>
                <a:defRPr/>
              </a:pPr>
              <a:t>7</a:t>
            </a:fld>
            <a:endParaRPr lang="en-US" altLang="en-US"/>
          </a:p>
        </p:txBody>
      </p:sp>
      <p:sp>
        <p:nvSpPr>
          <p:cNvPr id="5" name="Footer Placeholder 4"/>
          <p:cNvSpPr>
            <a:spLocks noGrp="1"/>
          </p:cNvSpPr>
          <p:nvPr>
            <p:ph type="ftr" sz="quarter" idx="11"/>
          </p:nvPr>
        </p:nvSpPr>
        <p:spPr/>
        <p:txBody>
          <a:bodyPr/>
          <a:lstStyle/>
          <a:p>
            <a:pPr>
              <a:defRPr/>
            </a:pPr>
            <a:r>
              <a:rPr lang="en-US" altLang="en-US" smtClean="0"/>
              <a:t>(C) Dennis Kafura 2016</a:t>
            </a:r>
            <a:endParaRPr lang="en-US" alt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6.8|25.5|21.9|33"/>
</p:tagLst>
</file>

<file path=ppt/theme/theme1.xml><?xml version="1.0" encoding="utf-8"?>
<a:theme xmlns:a="http://schemas.openxmlformats.org/drawingml/2006/main" name="Edg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5875">
          <a:solidFill>
            <a:srgbClr val="C00000"/>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4366</TotalTime>
  <Words>347</Words>
  <Application>Microsoft Office PowerPoint</Application>
  <PresentationFormat>On-screen Show (4:3)</PresentationFormat>
  <Paragraphs>99</Paragraphs>
  <Slides>7</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7</vt:i4>
      </vt:variant>
    </vt:vector>
  </HeadingPairs>
  <TitlesOfParts>
    <vt:vector size="19" baseType="lpstr">
      <vt:lpstr>Algerian</vt:lpstr>
      <vt:lpstr>Arial</vt:lpstr>
      <vt:lpstr>Arial Black</vt:lpstr>
      <vt:lpstr>Calibri</vt:lpstr>
      <vt:lpstr>Engravers MT</vt:lpstr>
      <vt:lpstr>Garamond</vt:lpstr>
      <vt:lpstr>Lucida Calligraphy</vt:lpstr>
      <vt:lpstr>Lucida Console</vt:lpstr>
      <vt:lpstr>Showcard Gothic</vt:lpstr>
      <vt:lpstr>Stencil</vt:lpstr>
      <vt:lpstr>Wingdings</vt:lpstr>
      <vt:lpstr>Edge</vt:lpstr>
      <vt:lpstr>Introduction to  Computational Thinking</vt:lpstr>
      <vt:lpstr>Game Plan</vt:lpstr>
      <vt:lpstr>Knowledge, power, society</vt:lpstr>
      <vt:lpstr>Stakeholders</vt:lpstr>
      <vt:lpstr>Elements</vt:lpstr>
      <vt:lpstr>Case Study: the car repo story</vt:lpstr>
      <vt:lpstr>Discussion</vt:lpstr>
    </vt:vector>
  </TitlesOfParts>
  <Company>Virginia Tech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Dennis Kafura</dc:creator>
  <cp:lastModifiedBy>kafura</cp:lastModifiedBy>
  <cp:revision>183</cp:revision>
  <dcterms:created xsi:type="dcterms:W3CDTF">2009-08-04T12:39:06Z</dcterms:created>
  <dcterms:modified xsi:type="dcterms:W3CDTF">2019-02-26T13:51:47Z</dcterms:modified>
</cp:coreProperties>
</file>