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sldIdLst>
    <p:sldId id="256" r:id="rId2"/>
    <p:sldId id="297" r:id="rId3"/>
    <p:sldId id="298" r:id="rId4"/>
    <p:sldId id="299" r:id="rId5"/>
    <p:sldId id="292" r:id="rId6"/>
    <p:sldId id="293" r:id="rId7"/>
    <p:sldId id="294" r:id="rId8"/>
    <p:sldId id="295" r:id="rId9"/>
    <p:sldId id="296" r:id="rId10"/>
    <p:sldId id="288" r:id="rId11"/>
    <p:sldId id="291" r:id="rId12"/>
    <p:sldId id="286" r:id="rId13"/>
    <p:sldId id="281" r:id="rId14"/>
    <p:sldId id="283" r:id="rId15"/>
    <p:sldId id="284" r:id="rId16"/>
    <p:sldId id="285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>
        <p:scale>
          <a:sx n="64" d="100"/>
          <a:sy n="64" d="100"/>
        </p:scale>
        <p:origin x="537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7675F1-D64C-4090-8D92-A6D4EC2BCD92}" type="datetimeFigureOut">
              <a:rPr lang="en-US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16B6BA-5B65-4C3E-B72B-BFA0125A5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80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6B6BA-5B65-4C3E-B72B-BFA0125A5A5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91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2F704-ED35-4557-BEB6-0724A42E2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6BED-5144-4E0F-8677-4EB0D1D91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13987-4E42-4B18-8CCD-C9F9DC047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87B612E7-51A3-46C5-A845-490F7FEB3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792EE-483D-493A-BF47-888AD81B3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5DD6C-D00E-4597-B01B-34315CC83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93BC-1E6E-43B8-849B-7CA26CA77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EF286-402A-4D3D-8407-A0685F334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07395-9CEC-4CC4-BCF5-92014EF36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CD82-0E1E-4518-B698-229F14D91C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D6A9-AAA3-446E-8BB2-43EFE336B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1C3AB0AE-2D5C-4F25-B3FA-B804F7AD1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982478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Algorithms, Variables </a:t>
            </a:r>
            <a:br>
              <a:rPr lang="en-US" altLang="en-US" sz="4000" i="1" dirty="0" smtClean="0"/>
            </a:br>
            <a:r>
              <a:rPr lang="en-US" altLang="en-US" sz="4000" i="1" dirty="0" smtClean="0"/>
              <a:t>&amp; State</a:t>
            </a:r>
          </a:p>
          <a:p>
            <a:pPr algn="ctr" eaLnBrk="1" hangingPunct="1"/>
            <a:endParaRPr lang="en-US" altLang="en-US" i="1" dirty="0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F2F704-ED35-4557-BEB6-0724A42E246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4419600"/>
            <a:ext cx="6327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Develop algorithms for </a:t>
            </a:r>
            <a:r>
              <a:rPr lang="en-US" dirty="0" smtClean="0"/>
              <a:t>maze problems in </a:t>
            </a:r>
            <a:r>
              <a:rPr lang="en-US" dirty="0"/>
              <a:t>a </a:t>
            </a:r>
            <a:r>
              <a:rPr lang="en-US" dirty="0" smtClean="0"/>
              <a:t>block </a:t>
            </a:r>
            <a:r>
              <a:rPr lang="en-US" dirty="0"/>
              <a:t>language.</a:t>
            </a:r>
          </a:p>
          <a:p>
            <a:r>
              <a:rPr lang="en-US" dirty="0"/>
              <a:t>Identify </a:t>
            </a:r>
            <a:r>
              <a:rPr lang="en-US" dirty="0" smtClean="0"/>
              <a:t>and explain four </a:t>
            </a:r>
            <a:r>
              <a:rPr lang="en-US" dirty="0"/>
              <a:t>basic algorithmic structures.</a:t>
            </a:r>
          </a:p>
          <a:p>
            <a:r>
              <a:rPr lang="en-US" dirty="0" smtClean="0"/>
              <a:t>Identify the variables used in the algorithm.</a:t>
            </a:r>
          </a:p>
          <a:p>
            <a:r>
              <a:rPr lang="en-US" dirty="0" smtClean="0"/>
              <a:t>Identify a state during the performance of the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410200" y="462138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(static)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456028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(dynamic)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7467600" cy="3220864"/>
          </a:xfrm>
        </p:spPr>
      </p:pic>
    </p:spTree>
    <p:extLst>
      <p:ext uri="{BB962C8B-B14F-4D97-AF65-F5344CB8AC3E}">
        <p14:creationId xmlns:p14="http://schemas.microsoft.com/office/powerpoint/2010/main" val="41401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property</a:t>
            </a:r>
            <a:r>
              <a:rPr lang="en-US" dirty="0" smtClean="0"/>
              <a:t> refers to information used in an abstraction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variable</a:t>
            </a:r>
            <a:r>
              <a:rPr lang="en-US" dirty="0" smtClean="0"/>
              <a:t> refers to information used by an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77135"/>
              </p:ext>
            </p:extLst>
          </p:nvPr>
        </p:nvGraphicFramePr>
        <p:xfrm>
          <a:off x="1752600" y="3652568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Property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Variable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 a name?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 a value?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a t</a:t>
                      </a:r>
                      <a:r>
                        <a:rPr lang="en-US" dirty="0" smtClean="0"/>
                        <a:t>ype?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value?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9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652" y="430213"/>
            <a:ext cx="7529547" cy="712787"/>
          </a:xfrm>
        </p:spPr>
        <p:txBody>
          <a:bodyPr/>
          <a:lstStyle/>
          <a:p>
            <a:r>
              <a:rPr lang="en-US" sz="4000" dirty="0" smtClean="0"/>
              <a:t>Variables in the Maze Algorithms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70" y="1238031"/>
            <a:ext cx="7467600" cy="18151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maze algorithm implicitly uses variables to denote the position of the avatar in the maze</a:t>
            </a:r>
          </a:p>
          <a:p>
            <a:pPr lvl="1"/>
            <a:r>
              <a:rPr lang="en-US" dirty="0" smtClean="0"/>
              <a:t>Location (where it is in the maze: grid number)</a:t>
            </a:r>
          </a:p>
          <a:p>
            <a:pPr lvl="1"/>
            <a:r>
              <a:rPr lang="en-US" dirty="0" smtClean="0"/>
              <a:t>Heading (which way it is facing: compass direction)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3659"/>
              </p:ext>
            </p:extLst>
          </p:nvPr>
        </p:nvGraphicFramePr>
        <p:xfrm>
          <a:off x="2173069" y="3457290"/>
          <a:ext cx="202692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840"/>
                <a:gridCol w="624840"/>
                <a:gridCol w="777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2067" y="306026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82469" y="4197184"/>
            <a:ext cx="70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82869" y="41971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0350" y="542186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54111"/>
              </p:ext>
            </p:extLst>
          </p:nvPr>
        </p:nvGraphicFramePr>
        <p:xfrm>
          <a:off x="5638800" y="4195676"/>
          <a:ext cx="289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19563" y="332946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Variables</a:t>
            </a:r>
            <a:r>
              <a:rPr lang="en-US" dirty="0"/>
              <a:t> </a:t>
            </a:r>
            <a:r>
              <a:rPr lang="en-US" dirty="0" smtClean="0"/>
              <a:t>for the Avatar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42252" y="5421868"/>
            <a:ext cx="24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of each variable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flipH="1" flipV="1">
            <a:off x="6477001" y="4724400"/>
            <a:ext cx="590363" cy="697468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</p:cNvCxnSpPr>
          <p:nvPr/>
        </p:nvCxnSpPr>
        <p:spPr>
          <a:xfrm flipV="1">
            <a:off x="7067364" y="4738642"/>
            <a:ext cx="628836" cy="683226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</p:cNvCxnSpPr>
          <p:nvPr/>
        </p:nvCxnSpPr>
        <p:spPr>
          <a:xfrm>
            <a:off x="7067363" y="3698792"/>
            <a:ext cx="752755" cy="496885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</p:cNvCxnSpPr>
          <p:nvPr/>
        </p:nvCxnSpPr>
        <p:spPr>
          <a:xfrm flipH="1">
            <a:off x="6258562" y="3698792"/>
            <a:ext cx="808801" cy="49688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2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execution 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324600" cy="373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31229"/>
              </p:ext>
            </p:extLst>
          </p:nvPr>
        </p:nvGraphicFramePr>
        <p:xfrm>
          <a:off x="5791200" y="4208478"/>
          <a:ext cx="289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91760"/>
              </p:ext>
            </p:extLst>
          </p:nvPr>
        </p:nvGraphicFramePr>
        <p:xfrm>
          <a:off x="1689556" y="2277598"/>
          <a:ext cx="204424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015"/>
                <a:gridCol w="656015"/>
                <a:gridCol w="73221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96747" y="45793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45793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6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457950" cy="382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execution 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07874"/>
              </p:ext>
            </p:extLst>
          </p:nvPr>
        </p:nvGraphicFramePr>
        <p:xfrm>
          <a:off x="5715000" y="4579318"/>
          <a:ext cx="289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205829"/>
              </p:ext>
            </p:extLst>
          </p:nvPr>
        </p:nvGraphicFramePr>
        <p:xfrm>
          <a:off x="1524000" y="2571066"/>
          <a:ext cx="2133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00"/>
                <a:gridCol w="711200"/>
                <a:gridCol w="71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43800" y="49628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96747" y="49516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0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943725" cy="407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execution 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38284"/>
              </p:ext>
            </p:extLst>
          </p:nvPr>
        </p:nvGraphicFramePr>
        <p:xfrm>
          <a:off x="5791200" y="4855370"/>
          <a:ext cx="289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86469"/>
              </p:ext>
            </p:extLst>
          </p:nvPr>
        </p:nvGraphicFramePr>
        <p:xfrm>
          <a:off x="1447800" y="2717800"/>
          <a:ext cx="2438400" cy="193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96747" y="52375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522621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82460"/>
            <a:ext cx="6553200" cy="390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execution 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978014"/>
              </p:ext>
            </p:extLst>
          </p:nvPr>
        </p:nvGraphicFramePr>
        <p:xfrm>
          <a:off x="5791200" y="4341495"/>
          <a:ext cx="289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46955"/>
              </p:ext>
            </p:extLst>
          </p:nvPr>
        </p:nvGraphicFramePr>
        <p:xfrm>
          <a:off x="1402080" y="2254250"/>
          <a:ext cx="202692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840"/>
                <a:gridCol w="624840"/>
                <a:gridCol w="7772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96747" y="47123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51906" y="472815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8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713" y="1356722"/>
            <a:ext cx="5495887" cy="37486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the value of all variable </a:t>
            </a:r>
            <a:r>
              <a:rPr lang="en-US" u="sng" dirty="0" smtClean="0"/>
              <a:t>at a give point </a:t>
            </a:r>
            <a:r>
              <a:rPr lang="en-US" dirty="0" smtClean="0"/>
              <a:t>in the execution of the algorithm</a:t>
            </a:r>
          </a:p>
          <a:p>
            <a:pPr lvl="1"/>
            <a:r>
              <a:rPr lang="en-US" dirty="0" smtClean="0"/>
              <a:t>changes as the algorithm is executed (performed)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one state exists at a time; previous states forgotten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ariables are stored in a computer’s memory</a:t>
            </a:r>
          </a:p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record of all of the sequence of states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seful in understanding and explaining the execution of an algorithm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196" y="985838"/>
            <a:ext cx="191745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writing the card algorithms difficult?</a:t>
            </a:r>
          </a:p>
          <a:p>
            <a:r>
              <a:rPr lang="en-US" dirty="0" smtClean="0"/>
              <a:t>What is the difference between counting and summing algorithms?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9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30213"/>
            <a:ext cx="7391400" cy="712787"/>
          </a:xfrm>
        </p:spPr>
        <p:txBody>
          <a:bodyPr/>
          <a:lstStyle/>
          <a:p>
            <a:r>
              <a:rPr lang="en-US" dirty="0" smtClean="0"/>
              <a:t>Algorithms – Why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constructing a </a:t>
            </a:r>
            <a:r>
              <a:rPr lang="en-US" u="sng" dirty="0" smtClean="0"/>
              <a:t>static</a:t>
            </a:r>
            <a:r>
              <a:rPr lang="en-US" dirty="0" smtClean="0"/>
              <a:t> description of a </a:t>
            </a:r>
            <a:r>
              <a:rPr lang="en-US" u="sng" dirty="0" smtClean="0"/>
              <a:t>dynamic</a:t>
            </a:r>
            <a:r>
              <a:rPr lang="en-US" dirty="0" smtClean="0"/>
              <a:t> process 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have to mentally conceive of what the process will be</a:t>
            </a:r>
          </a:p>
          <a:p>
            <a:pPr lvl="1"/>
            <a:r>
              <a:rPr lang="en-US" dirty="0" smtClean="0"/>
              <a:t>The work today will allow you to see the process</a:t>
            </a:r>
          </a:p>
          <a:p>
            <a:r>
              <a:rPr lang="en-US" dirty="0" smtClean="0"/>
              <a:t>You need a good understanding of the robot/agent performing the process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you have a good sense of the capabilities and limitations of computers?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18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vs. Summing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47800"/>
            <a:ext cx="1036320" cy="12954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79869"/>
              </p:ext>
            </p:extLst>
          </p:nvPr>
        </p:nvGraphicFramePr>
        <p:xfrm>
          <a:off x="3505200" y="1752600"/>
          <a:ext cx="52578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</a:tblGrid>
              <a:tr h="288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Suit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(string)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(string)</a:t>
                      </a:r>
                      <a:endParaRPr lang="en-US" dirty="0"/>
                    </a:p>
                  </a:txBody>
                  <a:tcPr/>
                </a:tc>
              </a:tr>
              <a:tr h="288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“Diamonds”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“Red”</a:t>
                      </a:r>
                      <a:endParaRPr lang="en-US" dirty="0"/>
                    </a:p>
                  </a:txBody>
                  <a:tcPr/>
                </a:tc>
              </a:tr>
              <a:tr h="288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“Hearts”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“Red”</a:t>
                      </a:r>
                      <a:endParaRPr lang="en-US" dirty="0"/>
                    </a:p>
                  </a:txBody>
                  <a:tcPr/>
                </a:tc>
              </a:tr>
              <a:tr h="288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“Clubs”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“Black”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4421" y="1981200"/>
            <a:ext cx="1069798" cy="13372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111" y="2596599"/>
            <a:ext cx="1082040" cy="13525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71600" y="4395722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Counting: the number of instances in the abstraction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4887299"/>
            <a:ext cx="681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Summing: the total of a given numeric property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40371" y="5874306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</a:t>
            </a:r>
            <a:r>
              <a:rPr lang="en-US" dirty="0"/>
              <a:t>://commons.wikimedia.org/w/index.php?curid=1843159</a:t>
            </a:r>
          </a:p>
        </p:txBody>
      </p:sp>
    </p:spTree>
    <p:extLst>
      <p:ext uri="{BB962C8B-B14F-4D97-AF65-F5344CB8AC3E}">
        <p14:creationId xmlns:p14="http://schemas.microsoft.com/office/powerpoint/2010/main" val="25722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Cohort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Your cohort is your personal support network for the class</a:t>
            </a:r>
          </a:p>
          <a:p>
            <a:pPr>
              <a:defRPr/>
            </a:pPr>
            <a:r>
              <a:rPr lang="en-US" dirty="0" smtClean="0"/>
              <a:t>Today you will be doing individual work in the presence of your cohort</a:t>
            </a:r>
          </a:p>
          <a:p>
            <a:pPr>
              <a:defRPr/>
            </a:pPr>
            <a:r>
              <a:rPr lang="en-US" dirty="0" smtClean="0"/>
              <a:t>You are encouraged to monitor each other’s progress and help when asked.</a:t>
            </a:r>
          </a:p>
          <a:p>
            <a:pPr>
              <a:defRPr/>
            </a:pPr>
            <a:r>
              <a:rPr lang="en-US" dirty="0" smtClean="0"/>
              <a:t>Your job:</a:t>
            </a:r>
          </a:p>
          <a:p>
            <a:pPr lvl="1">
              <a:defRPr/>
            </a:pPr>
            <a:r>
              <a:rPr lang="en-US" dirty="0" smtClean="0"/>
              <a:t>Provide help to your cohort members</a:t>
            </a:r>
          </a:p>
          <a:p>
            <a:pPr lvl="1">
              <a:defRPr/>
            </a:pPr>
            <a:r>
              <a:rPr lang="en-US" dirty="0" smtClean="0"/>
              <a:t>Ask for help from your cohort members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4F41E240-0D64-44EC-9D69-C30864497A8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6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… is not</a:t>
            </a:r>
          </a:p>
          <a:p>
            <a:pPr lvl="1">
              <a:defRPr/>
            </a:pPr>
            <a:r>
              <a:rPr lang="en-US" dirty="0" smtClean="0"/>
              <a:t>Here, look at my answer.</a:t>
            </a:r>
          </a:p>
          <a:p>
            <a:pPr lvl="1">
              <a:defRPr/>
            </a:pPr>
            <a:r>
              <a:rPr lang="en-US" dirty="0" smtClean="0"/>
              <a:t>Watch me while I solve this.</a:t>
            </a:r>
          </a:p>
          <a:p>
            <a:pPr lvl="1">
              <a:defRPr/>
            </a:pPr>
            <a:r>
              <a:rPr lang="en-US" dirty="0" smtClean="0"/>
              <a:t>Can you do this for me?</a:t>
            </a:r>
          </a:p>
          <a:p>
            <a:pPr>
              <a:defRPr/>
            </a:pPr>
            <a:r>
              <a:rPr lang="en-US" dirty="0" smtClean="0"/>
              <a:t>…is</a:t>
            </a:r>
          </a:p>
          <a:p>
            <a:pPr lvl="1">
              <a:defRPr/>
            </a:pPr>
            <a:r>
              <a:rPr lang="en-US" dirty="0" smtClean="0"/>
              <a:t>Can you describe where you are stuck?</a:t>
            </a:r>
          </a:p>
          <a:p>
            <a:pPr lvl="1">
              <a:defRPr/>
            </a:pPr>
            <a:r>
              <a:rPr lang="en-US" dirty="0" smtClean="0"/>
              <a:t>Here is the general idea, do you see how it applies to this case?</a:t>
            </a:r>
          </a:p>
          <a:p>
            <a:pPr lvl="1">
              <a:defRPr/>
            </a:pPr>
            <a:r>
              <a:rPr lang="en-US" dirty="0" smtClean="0"/>
              <a:t>Lets simplify the problem a little and see if you can solve that one?</a:t>
            </a:r>
          </a:p>
          <a:p>
            <a:pPr lvl="1">
              <a:defRPr/>
            </a:pPr>
            <a:r>
              <a:rPr lang="en-US" dirty="0" smtClean="0"/>
              <a:t>I don’t understand what is supposed to happen here.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2313E744-B969-4320-AD48-D7F136E476D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5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Blockly Maze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66800"/>
            <a:ext cx="7092498" cy="3926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4900" y="5154523"/>
            <a:ext cx="7772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the cursor in the maze:</a:t>
            </a:r>
          </a:p>
          <a:p>
            <a:r>
              <a:rPr lang="en-US" dirty="0" smtClean="0"/>
              <a:t>Tab </a:t>
            </a:r>
            <a:r>
              <a:rPr lang="en-US" dirty="0" smtClean="0"/>
              <a:t>: to move the maze up (to see the Run Program button fully)</a:t>
            </a:r>
          </a:p>
          <a:p>
            <a:r>
              <a:rPr lang="en-US" dirty="0" smtClean="0"/>
              <a:t>Shift-Tab : to move the maze down (to see the maze selector at the top)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steps today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Work on the Maze problems in the book</a:t>
            </a:r>
          </a:p>
          <a:p>
            <a:pPr lvl="1">
              <a:defRPr/>
            </a:pPr>
            <a:r>
              <a:rPr lang="en-US" altLang="en-US" dirty="0" smtClean="0"/>
              <a:t>Work as an individual</a:t>
            </a:r>
          </a:p>
          <a:p>
            <a:pPr lvl="1">
              <a:defRPr/>
            </a:pPr>
            <a:r>
              <a:rPr lang="en-US" altLang="en-US" dirty="0" smtClean="0"/>
              <a:t> Seek help from and provide help to your cohort</a:t>
            </a:r>
          </a:p>
          <a:p>
            <a:pPr>
              <a:defRPr/>
            </a:pPr>
            <a:r>
              <a:rPr lang="en-US" altLang="en-US" dirty="0" smtClean="0"/>
              <a:t>Go as far and as fast as you can remembering to keep everyone in your cohort on board</a:t>
            </a:r>
          </a:p>
          <a:p>
            <a:pPr>
              <a:defRPr/>
            </a:pPr>
            <a:r>
              <a:rPr lang="en-US" altLang="en-US" dirty="0" smtClean="0"/>
              <a:t>Try to finish Maze levels 1-6</a:t>
            </a:r>
          </a:p>
          <a:p>
            <a:pPr>
              <a:defRPr/>
            </a:pPr>
            <a:r>
              <a:rPr lang="en-US" altLang="en-US" dirty="0" smtClean="0"/>
              <a:t>Discussion (last 15 minutes of class)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E289DAF0-2C11-4020-9BB9-E67B8F73FB47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Block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924800" cy="4648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Blocks in BlockPy </a:t>
            </a:r>
          </a:p>
          <a:p>
            <a:pPr lvl="1">
              <a:defRPr/>
            </a:pPr>
            <a:r>
              <a:rPr lang="en-US" dirty="0" smtClean="0"/>
              <a:t>A visual language for constructing an algorithm</a:t>
            </a:r>
          </a:p>
          <a:p>
            <a:pPr lvl="1">
              <a:defRPr/>
            </a:pPr>
            <a:r>
              <a:rPr lang="en-US" dirty="0"/>
              <a:t>H</a:t>
            </a:r>
            <a:r>
              <a:rPr lang="en-US" dirty="0" smtClean="0"/>
              <a:t>as “blocks” for algorithm elements</a:t>
            </a:r>
          </a:p>
          <a:p>
            <a:pPr lvl="1">
              <a:defRPr/>
            </a:pPr>
            <a:r>
              <a:rPr lang="en-US" dirty="0" smtClean="0"/>
              <a:t>Put the blocks together to form algorithms</a:t>
            </a:r>
          </a:p>
          <a:p>
            <a:pPr>
              <a:defRPr/>
            </a:pPr>
            <a:r>
              <a:rPr lang="en-US" dirty="0" smtClean="0"/>
              <a:t>Algorithm Elements</a:t>
            </a:r>
          </a:p>
          <a:p>
            <a:pPr lvl="1"/>
            <a:r>
              <a:rPr lang="en-US" altLang="en-US" dirty="0"/>
              <a:t>action : changing </a:t>
            </a:r>
            <a:r>
              <a:rPr lang="en-US" altLang="en-US" dirty="0" smtClean="0"/>
              <a:t>the value of one or more variables</a:t>
            </a:r>
            <a:endParaRPr lang="en-US" altLang="en-US" dirty="0"/>
          </a:p>
          <a:p>
            <a:pPr lvl="1"/>
            <a:r>
              <a:rPr lang="en-US" altLang="en-US" dirty="0"/>
              <a:t>sequence : doing one </a:t>
            </a:r>
            <a:r>
              <a:rPr lang="en-US" altLang="en-US" dirty="0" smtClean="0"/>
              <a:t>action after </a:t>
            </a:r>
            <a:r>
              <a:rPr lang="en-US" altLang="en-US" dirty="0"/>
              <a:t>another</a:t>
            </a:r>
          </a:p>
          <a:p>
            <a:pPr lvl="1"/>
            <a:r>
              <a:rPr lang="en-US" altLang="en-US" dirty="0"/>
              <a:t>decision : choosing whether to take an action</a:t>
            </a:r>
          </a:p>
          <a:p>
            <a:pPr lvl="1"/>
            <a:r>
              <a:rPr lang="en-US" altLang="en-US" dirty="0"/>
              <a:t>iteration : repeating </a:t>
            </a:r>
            <a:r>
              <a:rPr lang="en-US" altLang="en-US" dirty="0" smtClean="0"/>
              <a:t>actions until </a:t>
            </a:r>
            <a:r>
              <a:rPr lang="en-US" altLang="en-US" dirty="0"/>
              <a:t>a goal is </a:t>
            </a:r>
            <a:r>
              <a:rPr lang="en-US" altLang="en-US" dirty="0" smtClean="0"/>
              <a:t>reached</a:t>
            </a:r>
          </a:p>
          <a:p>
            <a:pPr lvl="1"/>
            <a:r>
              <a:rPr lang="en-US" altLang="en-US" dirty="0"/>
              <a:t>v</a:t>
            </a:r>
            <a:r>
              <a:rPr lang="en-US" altLang="en-US" dirty="0" smtClean="0"/>
              <a:t>ariable: information used in the algorithm</a:t>
            </a:r>
            <a:endParaRPr lang="en-US" altLang="en-US" dirty="0"/>
          </a:p>
          <a:p>
            <a:pPr lvl="1"/>
            <a:r>
              <a:rPr lang="en-US" altLang="en-US" dirty="0"/>
              <a:t>state: a record of the current values of all properties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A9AD2250-9965-46A7-A3C1-3B6FAB71A8E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7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10397</TotalTime>
  <Words>835</Words>
  <Application>Microsoft Office PowerPoint</Application>
  <PresentationFormat>On-screen Show (4:3)</PresentationFormat>
  <Paragraphs>183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Reflections</vt:lpstr>
      <vt:lpstr>Algorithms – Why Hard?</vt:lpstr>
      <vt:lpstr>Counting vs. Summing</vt:lpstr>
      <vt:lpstr>Cohort work</vt:lpstr>
      <vt:lpstr>Help</vt:lpstr>
      <vt:lpstr>Blockly Maze</vt:lpstr>
      <vt:lpstr>Next steps today</vt:lpstr>
      <vt:lpstr>Block languages</vt:lpstr>
      <vt:lpstr>Role of Variables</vt:lpstr>
      <vt:lpstr>Variable</vt:lpstr>
      <vt:lpstr>Variables in the Maze Algorithms</vt:lpstr>
      <vt:lpstr>During execution -1</vt:lpstr>
      <vt:lpstr>During execution -2</vt:lpstr>
      <vt:lpstr>During execution -3</vt:lpstr>
      <vt:lpstr>During execution -4</vt:lpstr>
      <vt:lpstr>State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276</cp:revision>
  <dcterms:created xsi:type="dcterms:W3CDTF">2009-08-04T12:39:06Z</dcterms:created>
  <dcterms:modified xsi:type="dcterms:W3CDTF">2019-02-07T15:43:44Z</dcterms:modified>
</cp:coreProperties>
</file>