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2"/>
  </p:notesMasterIdLst>
  <p:sldIdLst>
    <p:sldId id="256" r:id="rId2"/>
    <p:sldId id="292" r:id="rId3"/>
    <p:sldId id="272" r:id="rId4"/>
    <p:sldId id="271" r:id="rId5"/>
    <p:sldId id="287" r:id="rId6"/>
    <p:sldId id="281" r:id="rId7"/>
    <p:sldId id="273" r:id="rId8"/>
    <p:sldId id="280" r:id="rId9"/>
    <p:sldId id="285" r:id="rId10"/>
    <p:sldId id="283" r:id="rId11"/>
    <p:sldId id="284" r:id="rId12"/>
    <p:sldId id="286" r:id="rId13"/>
    <p:sldId id="282" r:id="rId14"/>
    <p:sldId id="266" r:id="rId15"/>
    <p:sldId id="276" r:id="rId16"/>
    <p:sldId id="268" r:id="rId17"/>
    <p:sldId id="290" r:id="rId18"/>
    <p:sldId id="291" r:id="rId19"/>
    <p:sldId id="279" r:id="rId20"/>
    <p:sldId id="274"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6B4D"/>
    <a:srgbClr val="918485"/>
    <a:srgbClr val="9B2D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83502" autoAdjust="0"/>
  </p:normalViewPr>
  <p:slideViewPr>
    <p:cSldViewPr>
      <p:cViewPr varScale="1">
        <p:scale>
          <a:sx n="76" d="100"/>
          <a:sy n="76" d="100"/>
        </p:scale>
        <p:origin x="792"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AC7E2C0-6F4F-4F4B-A266-3D8CFFBF8BB9}" type="datetimeFigureOut">
              <a:rPr lang="en-US"/>
              <a:pPr>
                <a:defRPr/>
              </a:pPr>
              <a:t>1/20/2019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ABC679B-0F68-45D8-BD7B-EDBD8995F38F}" type="slidenum">
              <a:rPr lang="en-US"/>
              <a:pPr>
                <a:defRPr/>
              </a:pPr>
              <a:t>‹#›</a:t>
            </a:fld>
            <a:endParaRPr lang="en-US"/>
          </a:p>
        </p:txBody>
      </p:sp>
    </p:spTree>
    <p:extLst>
      <p:ext uri="{BB962C8B-B14F-4D97-AF65-F5344CB8AC3E}">
        <p14:creationId xmlns:p14="http://schemas.microsoft.com/office/powerpoint/2010/main" val="3707535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p>
          <a:p>
            <a:r>
              <a:rPr lang="en-US" dirty="0" smtClean="0"/>
              <a:t>This</a:t>
            </a:r>
            <a:r>
              <a:rPr lang="en-US" baseline="0" dirty="0" smtClean="0"/>
              <a:t> video gives a short introduction to the CT class.</a:t>
            </a:r>
          </a:p>
          <a:p>
            <a:r>
              <a:rPr lang="en-US" dirty="0" smtClean="0"/>
              <a:t>After viewing this video you will be able to:</a:t>
            </a:r>
          </a:p>
          <a:p>
            <a:r>
              <a:rPr lang="en-US" dirty="0" smtClean="0"/>
              <a:t>-   Identify all of the course staff and know how to contact them</a:t>
            </a:r>
          </a:p>
          <a:p>
            <a:pPr marL="171450" indent="-171450">
              <a:buFontTx/>
              <a:buChar char="-"/>
            </a:pPr>
            <a:r>
              <a:rPr lang="en-US" dirty="0" smtClean="0"/>
              <a:t>Locate all of the course materials</a:t>
            </a:r>
          </a:p>
          <a:p>
            <a:pPr marL="171450" indent="-171450">
              <a:buFontTx/>
              <a:buChar char="-"/>
            </a:pPr>
            <a:r>
              <a:rPr lang="en-US" dirty="0" smtClean="0"/>
              <a:t>Define</a:t>
            </a:r>
            <a:r>
              <a:rPr lang="en-US" baseline="0" dirty="0" smtClean="0"/>
              <a:t> “computational thinking” as it is used in this class.</a:t>
            </a:r>
          </a:p>
          <a:p>
            <a:pPr marL="171450" indent="-171450">
              <a:buFontTx/>
              <a:buChar char="-"/>
            </a:pPr>
            <a:r>
              <a:rPr lang="en-US" baseline="0" dirty="0" smtClean="0"/>
              <a:t>Describe the objectives and organization of the course</a:t>
            </a:r>
          </a:p>
          <a:p>
            <a:pPr marL="171450" indent="-171450">
              <a:buFontTx/>
              <a:buChar char="-"/>
            </a:pPr>
            <a:r>
              <a:rPr lang="en-US" dirty="0" smtClean="0"/>
              <a:t>Explain the active</a:t>
            </a:r>
            <a:r>
              <a:rPr lang="en-US" baseline="0" dirty="0" smtClean="0"/>
              <a:t> learning model used in the class.</a:t>
            </a:r>
          </a:p>
          <a:p>
            <a:pPr marL="171450" indent="-171450">
              <a:buFontTx/>
              <a:buChar char="-"/>
            </a:pPr>
            <a:r>
              <a:rPr lang="en-US" baseline="0" dirty="0" smtClean="0"/>
              <a:t>State the university honor code and explain how it applies in this course</a:t>
            </a:r>
          </a:p>
          <a:p>
            <a:pPr marL="171450" indent="-171450">
              <a:buFontTx/>
              <a:buChar char="-"/>
            </a:pPr>
            <a:r>
              <a:rPr lang="en-US" baseline="0" dirty="0" smtClean="0"/>
              <a:t>Lets get started.</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a:t>
            </a:fld>
            <a:endParaRPr lang="en-US"/>
          </a:p>
        </p:txBody>
      </p:sp>
    </p:spTree>
    <p:extLst>
      <p:ext uri="{BB962C8B-B14F-4D97-AF65-F5344CB8AC3E}">
        <p14:creationId xmlns:p14="http://schemas.microsoft.com/office/powerpoint/2010/main" val="952128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This class has four high level learning objectives:</a:t>
            </a:r>
          </a:p>
          <a:p>
            <a:endParaRPr lang="en-US" dirty="0" smtClean="0"/>
          </a:p>
          <a:p>
            <a:endParaRPr lang="en-US" dirty="0" smtClean="0"/>
          </a:p>
          <a:p>
            <a:pPr marL="171450" indent="-171450">
              <a:buFontTx/>
              <a:buChar char="-"/>
            </a:pPr>
            <a:r>
              <a:rPr lang="en-US" dirty="0" smtClean="0"/>
              <a:t>The first objectives relates</a:t>
            </a:r>
            <a:r>
              <a:rPr lang="en-US" baseline="0" dirty="0" smtClean="0"/>
              <a:t> to the idea that computation can be useful in any field of study. We will see this</a:t>
            </a:r>
          </a:p>
          <a:p>
            <a:pPr marL="628650" lvl="1" indent="-171450">
              <a:buFontTx/>
              <a:buChar char="-"/>
            </a:pPr>
            <a:r>
              <a:rPr lang="en-US" dirty="0" smtClean="0"/>
              <a:t>By working with abstractions</a:t>
            </a:r>
            <a:r>
              <a:rPr lang="en-US" baseline="0" dirty="0" smtClean="0"/>
              <a:t> and data from a variety of real world entities and</a:t>
            </a:r>
          </a:p>
          <a:p>
            <a:pPr marL="628650" lvl="1" indent="-171450">
              <a:buFontTx/>
              <a:buChar char="-"/>
            </a:pPr>
            <a:r>
              <a:rPr lang="en-US" baseline="0" dirty="0" smtClean="0"/>
              <a:t>by interacting with other students from a variety of majors</a:t>
            </a:r>
          </a:p>
          <a:p>
            <a:pPr marL="171450" indent="-171450">
              <a:buFontTx/>
              <a:buChar char="-"/>
            </a:pPr>
            <a:endParaRPr lang="en-US" baseline="0" dirty="0" smtClean="0"/>
          </a:p>
          <a:p>
            <a:pPr marL="171450" indent="-171450">
              <a:buFontTx/>
              <a:buChar char="-"/>
            </a:pPr>
            <a:r>
              <a:rPr lang="en-US" baseline="0" dirty="0" smtClean="0"/>
              <a:t>The second objective relates to using computational thinking to ask and answer a question</a:t>
            </a:r>
          </a:p>
          <a:p>
            <a:pPr marL="628650" lvl="1" indent="-171450">
              <a:buFontTx/>
              <a:buChar char="-"/>
            </a:pPr>
            <a:r>
              <a:rPr lang="en-US" baseline="0" dirty="0" smtClean="0"/>
              <a:t>We will do this by developing algorithms that help us to answer questions</a:t>
            </a:r>
          </a:p>
          <a:p>
            <a:pPr marL="628650" lvl="1" indent="-171450">
              <a:buFontTx/>
              <a:buChar char="-"/>
            </a:pPr>
            <a:endParaRPr lang="en-US" baseline="0" dirty="0" smtClean="0"/>
          </a:p>
          <a:p>
            <a:pPr marL="171450" indent="-171450">
              <a:buFontTx/>
              <a:buChar char="-"/>
            </a:pPr>
            <a:r>
              <a:rPr lang="en-US" baseline="0" dirty="0" smtClean="0"/>
              <a:t>The third objectives relates to using computation to deal with complex real-world phenomenon.</a:t>
            </a:r>
          </a:p>
          <a:p>
            <a:pPr marL="628650" lvl="1" indent="-171450">
              <a:buFontTx/>
              <a:buChar char="-"/>
            </a:pPr>
            <a:r>
              <a:rPr lang="en-US" baseline="0" dirty="0" smtClean="0"/>
              <a:t>We will do this by learning how complex data descriptions are organized and learning how to write algorithms for such data</a:t>
            </a:r>
          </a:p>
          <a:p>
            <a:pPr marL="628650" lvl="1" indent="-171450">
              <a:buFontTx/>
              <a:buChar char="-"/>
            </a:pPr>
            <a:endParaRPr lang="en-US" baseline="0" dirty="0" smtClean="0"/>
          </a:p>
          <a:p>
            <a:pPr marL="171450" indent="-171450">
              <a:buFontTx/>
              <a:buChar char="-"/>
            </a:pPr>
            <a:r>
              <a:rPr lang="en-US" baseline="0" dirty="0" smtClean="0"/>
              <a:t>The fourth objective relates to how computing has impact on society. </a:t>
            </a:r>
          </a:p>
          <a:p>
            <a:pPr marL="628650" lvl="1" indent="-171450">
              <a:buFontTx/>
              <a:buChar char="-"/>
            </a:pPr>
            <a:r>
              <a:rPr lang="en-US" baseline="0" dirty="0" smtClean="0"/>
              <a:t>We will do this by learning a model of how computing has social impacts and </a:t>
            </a:r>
          </a:p>
          <a:p>
            <a:pPr marL="628650" lvl="1" indent="-171450">
              <a:buFontTx/>
              <a:buChar char="-"/>
            </a:pPr>
            <a:r>
              <a:rPr lang="en-US" baseline="0" dirty="0" smtClean="0"/>
              <a:t>Learning how to apply this model and ethical theories to specific cases</a:t>
            </a:r>
          </a:p>
          <a:p>
            <a:pPr marL="171450" indent="-171450">
              <a:buFontTx/>
              <a:buChar char="-"/>
            </a:pPr>
            <a:endParaRPr lang="en-US" baseline="0" dirty="0" smtClean="0"/>
          </a:p>
          <a:p>
            <a:pPr marL="171450" indent="-171450">
              <a:buFontTx/>
              <a:buChar char="-"/>
            </a:pPr>
            <a:r>
              <a:rPr lang="en-US" baseline="0" dirty="0" smtClean="0"/>
              <a:t>The four projects in the class are an important way for you to demonstrate your achievement of these learning objectives.</a:t>
            </a:r>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10</a:t>
            </a:fld>
            <a:endParaRPr lang="en-US"/>
          </a:p>
        </p:txBody>
      </p:sp>
    </p:spTree>
    <p:extLst>
      <p:ext uri="{BB962C8B-B14F-4D97-AF65-F5344CB8AC3E}">
        <p14:creationId xmlns:p14="http://schemas.microsoft.com/office/powerpoint/2010/main" val="2141127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Here is how the course is organized.</a:t>
            </a:r>
          </a:p>
          <a:p>
            <a:endParaRPr lang="en-US" dirty="0" smtClean="0"/>
          </a:p>
          <a:p>
            <a:pPr marL="171450" indent="-171450">
              <a:buFontTx/>
              <a:buChar char="-"/>
            </a:pPr>
            <a:r>
              <a:rPr lang="en-US" dirty="0" smtClean="0"/>
              <a:t>The four major activities</a:t>
            </a:r>
            <a:r>
              <a:rPr lang="en-US" baseline="0" dirty="0" smtClean="0"/>
              <a:t> in the course are </a:t>
            </a:r>
          </a:p>
          <a:p>
            <a:pPr marL="628650" lvl="1" indent="-171450">
              <a:buFontTx/>
              <a:buChar char="-"/>
            </a:pPr>
            <a:r>
              <a:rPr lang="en-US" baseline="0" dirty="0" smtClean="0"/>
              <a:t>algorithms and abstraction, the two technical idea underlying computational thinking,</a:t>
            </a:r>
          </a:p>
          <a:p>
            <a:pPr marL="628650" lvl="1" indent="-171450">
              <a:buFontTx/>
              <a:buChar char="-"/>
            </a:pPr>
            <a:r>
              <a:rPr lang="en-US" baseline="0" dirty="0" smtClean="0"/>
              <a:t>Social impacts – how computing affects real people</a:t>
            </a:r>
          </a:p>
          <a:p>
            <a:pPr marL="628650" lvl="1" indent="-171450">
              <a:buFontTx/>
              <a:buChar char="-"/>
            </a:pPr>
            <a:r>
              <a:rPr lang="en-US" baseline="0" dirty="0" smtClean="0"/>
              <a:t>And the four course projects</a:t>
            </a:r>
          </a:p>
          <a:p>
            <a:r>
              <a:rPr lang="en-US" baseline="0" dirty="0" smtClean="0"/>
              <a:t>	</a:t>
            </a:r>
          </a:p>
          <a:p>
            <a:pPr marL="171450" indent="-171450">
              <a:buFontTx/>
              <a:buChar char="-"/>
            </a:pPr>
            <a:r>
              <a:rPr lang="en-US" baseline="0" dirty="0" smtClean="0"/>
              <a:t>We will progress through the course in a serial of spirals – on each spiral we will learn more about algorithms, abstraction, and social impacts and do more on the projects.</a:t>
            </a:r>
          </a:p>
          <a:p>
            <a:pPr marL="628650" lvl="1" indent="-171450">
              <a:buFontTx/>
              <a:buChar char="-"/>
            </a:pPr>
            <a:r>
              <a:rPr lang="en-US" baseline="0" dirty="0" smtClean="0"/>
              <a:t>The first cycle is completed in the first two weeks. In this cycle we will use already prepared algorithms to visualize information that helps us to answer a question and begin using the model of social impacts. The first cycle ends with a short, quick project called the </a:t>
            </a:r>
            <a:r>
              <a:rPr lang="en-US" baseline="0" dirty="0" err="1" smtClean="0"/>
              <a:t>nano</a:t>
            </a:r>
            <a:r>
              <a:rPr lang="en-US" baseline="0" dirty="0" smtClean="0"/>
              <a:t> project – the name suggesting that is </a:t>
            </a:r>
            <a:r>
              <a:rPr lang="en-US" baseline="0" dirty="0" err="1" smtClean="0"/>
              <a:t>is</a:t>
            </a:r>
            <a:r>
              <a:rPr lang="en-US" baseline="0" dirty="0" smtClean="0"/>
              <a:t> small.</a:t>
            </a:r>
          </a:p>
          <a:p>
            <a:pPr marL="628650" lvl="1" indent="-171450">
              <a:buFontTx/>
              <a:buChar char="-"/>
            </a:pPr>
            <a:r>
              <a:rPr lang="en-US" baseline="0" dirty="0" smtClean="0"/>
              <a:t>The second cycle takes the next 5 weeks to complete. In this cycle we will develop algorithms in a safe and supportive block language. These algorithms will process long lists of data to compute properties about the data. So called stakeholders – those affected by computing will be identified. This cycle ends with a project lasting several days. This project is called the micro project.</a:t>
            </a:r>
          </a:p>
          <a:p>
            <a:pPr marL="628650" lvl="1" indent="-171450">
              <a:buFontTx/>
              <a:buChar char="-"/>
            </a:pPr>
            <a:r>
              <a:rPr lang="en-US" baseline="0" dirty="0" smtClean="0"/>
              <a:t>The third and last cycle is one where a popular text programming language (Python) is used to manipulate highly complex data. Ethical principles will be explored to make judgements about the social impacts. This cycle, with takes 8 weeks to complete, end with two back-to-back projects:</a:t>
            </a:r>
          </a:p>
          <a:p>
            <a:pPr marL="1085850" lvl="2" indent="-171450">
              <a:buFontTx/>
              <a:buChar char="-"/>
            </a:pPr>
            <a:r>
              <a:rPr lang="en-US" baseline="0" dirty="0" smtClean="0"/>
              <a:t>A “mini project done with some degree of collaboration among teams of students</a:t>
            </a:r>
          </a:p>
          <a:p>
            <a:pPr marL="1085850" lvl="2" indent="-171450">
              <a:buFontTx/>
              <a:buChar char="-"/>
            </a:pPr>
            <a:r>
              <a:rPr lang="en-US" baseline="0" dirty="0" smtClean="0"/>
              <a:t>An individual final project. This is a major activity where you can demonstrate your ability to bring to bear all of the knowledge and skills that you have developed in the class. About three weeks of class time is devoted to this project.</a:t>
            </a:r>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11</a:t>
            </a:fld>
            <a:endParaRPr lang="en-US"/>
          </a:p>
        </p:txBody>
      </p:sp>
    </p:spTree>
    <p:extLst>
      <p:ext uri="{BB962C8B-B14F-4D97-AF65-F5344CB8AC3E}">
        <p14:creationId xmlns:p14="http://schemas.microsoft.com/office/powerpoint/2010/main" val="82365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view the organization of the course is</a:t>
            </a:r>
            <a:r>
              <a:rPr lang="en-US" baseline="0" dirty="0" smtClean="0"/>
              <a:t> through the more detailed components that make up the ideas of abstraction and algorithms that are shown in the table of computational elements.</a:t>
            </a:r>
          </a:p>
          <a:p>
            <a:endParaRPr lang="en-US" baseline="0" dirty="0" smtClean="0"/>
          </a:p>
          <a:p>
            <a:r>
              <a:rPr lang="en-US" baseline="0" dirty="0" smtClean="0"/>
              <a:t>We will learn these building blocks of computation – starting with a few building blocks and adding more as we go.</a:t>
            </a:r>
          </a:p>
          <a:p>
            <a:endParaRPr lang="en-US" baseline="0" dirty="0" smtClean="0"/>
          </a:p>
          <a:p>
            <a:r>
              <a:rPr lang="en-US" baseline="0" dirty="0" smtClean="0"/>
              <a:t>While there are only a few building blocks, these are enough to write any algorithm! More complex algorithms and abstractions can be created simply by putting these building blocks together in more complex ways.  Just as with Legos or mosaics – you can create large and complicated constructions with only a few basic shapes.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12</a:t>
            </a:fld>
            <a:endParaRPr lang="en-US"/>
          </a:p>
        </p:txBody>
      </p:sp>
    </p:spTree>
    <p:extLst>
      <p:ext uri="{BB962C8B-B14F-4D97-AF65-F5344CB8AC3E}">
        <p14:creationId xmlns:p14="http://schemas.microsoft.com/office/powerpoint/2010/main" val="1349246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final way to view how the course is organized is in terms of the grading scheme.</a:t>
            </a:r>
          </a:p>
          <a:p>
            <a:endParaRPr lang="en-US" dirty="0" smtClean="0"/>
          </a:p>
          <a:p>
            <a:r>
              <a:rPr lang="en-US" dirty="0" smtClean="0"/>
              <a:t>As you can see </a:t>
            </a:r>
          </a:p>
          <a:p>
            <a:pPr marL="171450" indent="-171450">
              <a:buFontTx/>
              <a:buChar char="-"/>
            </a:pPr>
            <a:r>
              <a:rPr lang="en-US" dirty="0" smtClean="0"/>
              <a:t>the classwork</a:t>
            </a:r>
            <a:r>
              <a:rPr lang="en-US" baseline="0" dirty="0" smtClean="0"/>
              <a:t> and homework are half of the final grade.</a:t>
            </a:r>
          </a:p>
          <a:p>
            <a:pPr marL="171450" indent="-171450">
              <a:buFontTx/>
              <a:buChar char="-"/>
            </a:pPr>
            <a:r>
              <a:rPr lang="en-US" baseline="0" dirty="0" smtClean="0"/>
              <a:t>The four projects combined are 30%, and</a:t>
            </a:r>
          </a:p>
          <a:p>
            <a:pPr marL="171450" indent="-171450">
              <a:buFontTx/>
              <a:buChar char="-"/>
            </a:pPr>
            <a:r>
              <a:rPr lang="en-US" baseline="0" dirty="0" smtClean="0"/>
              <a:t>The attendance and reading quizzes are each weighted at 10%</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13</a:t>
            </a:fld>
            <a:endParaRPr lang="en-US"/>
          </a:p>
        </p:txBody>
      </p:sp>
    </p:spTree>
    <p:extLst>
      <p:ext uri="{BB962C8B-B14F-4D97-AF65-F5344CB8AC3E}">
        <p14:creationId xmlns:p14="http://schemas.microsoft.com/office/powerpoint/2010/main" val="1042326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As</a:t>
            </a:r>
            <a:r>
              <a:rPr lang="en-US" baseline="0" dirty="0" smtClean="0"/>
              <a:t> you will quickly see most of our time in class will be spent in working on problems – building and analyzing abstractions, writing algorithms, and interacting with other students in the class.</a:t>
            </a:r>
          </a:p>
          <a:p>
            <a:endParaRPr lang="en-US" baseline="0" dirty="0" smtClean="0"/>
          </a:p>
          <a:p>
            <a:r>
              <a:rPr lang="en-US" baseline="0" dirty="0" smtClean="0"/>
              <a:t>As you will se in class, everyone is seated at a four person table. These four person groups are called “cohorts”. On the third class day you will be assigned into a cohort that you will keep throughout the semester. The cohorts are organized to have four different majors in each cohort – allowing diverse perspectives to be brought to bear in your learning. </a:t>
            </a:r>
          </a:p>
          <a:p>
            <a:endParaRPr lang="en-US" baseline="0" dirty="0" smtClean="0"/>
          </a:p>
          <a:p>
            <a:r>
              <a:rPr lang="en-US" baseline="0" dirty="0" smtClean="0"/>
              <a:t>The cohort is a peer learning group – you are strongly encouraged to help each other master the concepts and skills in the class by interacting to help each other: asking questions about the problems, giving help when another cohort member is stuck, offering encouragement to continue, congratulating them on their success.</a:t>
            </a:r>
          </a:p>
          <a:p>
            <a:endParaRPr lang="en-US" baseline="0" dirty="0" smtClean="0"/>
          </a:p>
          <a:p>
            <a:r>
              <a:rPr lang="en-US" baseline="0" dirty="0" smtClean="0"/>
              <a:t>Shortly after the cohorts are formed we will have you write a cohort contract stating the obligations that each member in your cohort has to themselves and to the others in the group.</a:t>
            </a:r>
          </a:p>
          <a:p>
            <a:endParaRPr lang="en-US" baseline="0" dirty="0" smtClean="0"/>
          </a:p>
          <a:p>
            <a:r>
              <a:rPr lang="en-US" baseline="0" dirty="0" smtClean="0"/>
              <a:t>The cohort is the at the center of the learning in this class – the UTAs, GTA and instructors are here to help support this learning.</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14</a:t>
            </a:fld>
            <a:endParaRPr lang="en-US"/>
          </a:p>
        </p:txBody>
      </p:sp>
    </p:spTree>
    <p:extLst>
      <p:ext uri="{BB962C8B-B14F-4D97-AF65-F5344CB8AC3E}">
        <p14:creationId xmlns:p14="http://schemas.microsoft.com/office/powerpoint/2010/main" val="2208752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take to succeed in this active learning environment and to be a good cohort member?</a:t>
            </a:r>
          </a:p>
          <a:p>
            <a:endParaRPr lang="en-US" dirty="0" smtClean="0"/>
          </a:p>
          <a:p>
            <a:r>
              <a:rPr lang="en-US" dirty="0" smtClean="0"/>
              <a:t>- First, be</a:t>
            </a:r>
            <a:r>
              <a:rPr lang="en-US" baseline="0" dirty="0" smtClean="0"/>
              <a:t> prepared for each class: complete the reading and the reading quiz before class</a:t>
            </a:r>
          </a:p>
          <a:p>
            <a:r>
              <a:rPr lang="en-US" baseline="0" dirty="0" smtClean="0"/>
              <a:t>- Second, come to class – be there to interact with your cohort and to get help from them and the course staff</a:t>
            </a:r>
          </a:p>
          <a:p>
            <a:r>
              <a:rPr lang="en-US" baseline="0" dirty="0" smtClean="0"/>
              <a:t>- Third, keep up with your cohort and the class by meeting the due dates</a:t>
            </a:r>
          </a:p>
          <a:p>
            <a:r>
              <a:rPr lang="en-US" baseline="0" dirty="0" smtClean="0"/>
              <a:t>- Lastly, be sure to complete all the work on a module before the module closes.</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15</a:t>
            </a:fld>
            <a:endParaRPr lang="en-US"/>
          </a:p>
        </p:txBody>
      </p:sp>
    </p:spTree>
    <p:extLst>
      <p:ext uri="{BB962C8B-B14F-4D97-AF65-F5344CB8AC3E}">
        <p14:creationId xmlns:p14="http://schemas.microsoft.com/office/powerpoint/2010/main" val="168578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the class is designed to help everyone succeed!</a:t>
            </a:r>
          </a:p>
          <a:p>
            <a:endParaRPr lang="en-US" baseline="0" dirty="0" smtClean="0"/>
          </a:p>
          <a:p>
            <a:pPr marL="171450" indent="-171450">
              <a:buFontTx/>
              <a:buChar char="-"/>
            </a:pPr>
            <a:r>
              <a:rPr lang="en-US" baseline="0" dirty="0" smtClean="0"/>
              <a:t>All of the critical concepts are seen on each of the three cycles: you just need to get it once</a:t>
            </a:r>
          </a:p>
          <a:p>
            <a:pPr marL="171450" indent="-171450">
              <a:buFontTx/>
              <a:buChar char="-"/>
            </a:pPr>
            <a:r>
              <a:rPr lang="en-US" baseline="0" dirty="0" smtClean="0"/>
              <a:t>Make a good faith effort to do all the course work and you will get a passing grade</a:t>
            </a:r>
          </a:p>
          <a:p>
            <a:pPr marL="171450" indent="-171450">
              <a:buFontTx/>
              <a:buChar char="-"/>
            </a:pPr>
            <a:r>
              <a:rPr lang="en-US" baseline="0" dirty="0" smtClean="0"/>
              <a:t>Others from you major have succeed before – so can you</a:t>
            </a:r>
          </a:p>
          <a:p>
            <a:pPr marL="171450" indent="-171450">
              <a:buFontTx/>
              <a:buChar char="-"/>
            </a:pPr>
            <a:r>
              <a:rPr lang="en-US" baseline="0" dirty="0" smtClean="0"/>
              <a:t>You are not alone: your cohort members, the UTAs and all the staff are here to help</a:t>
            </a:r>
          </a:p>
          <a:p>
            <a:pPr marL="171450" indent="-171450">
              <a:buFontTx/>
              <a:buChar char="-"/>
            </a:pPr>
            <a:r>
              <a:rPr lang="en-US" baseline="0" dirty="0" smtClean="0"/>
              <a:t>Looking ahead: the final project is largely your to define and about three weeks of class time is devoted to this activity.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16</a:t>
            </a:fld>
            <a:endParaRPr lang="en-US"/>
          </a:p>
        </p:txBody>
      </p:sp>
    </p:spTree>
    <p:extLst>
      <p:ext uri="{BB962C8B-B14F-4D97-AF65-F5344CB8AC3E}">
        <p14:creationId xmlns:p14="http://schemas.microsoft.com/office/powerpoint/2010/main" val="3841143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Virginia Tech honor code statement is</a:t>
            </a:r>
            <a:r>
              <a:rPr lang="en-US" baseline="0" dirty="0" smtClean="0"/>
              <a:t> a pledge to maintain personal integrity in our academic pursuits and to expect similar integrity from everyone else.</a:t>
            </a:r>
          </a:p>
          <a:p>
            <a:endParaRPr lang="en-US" baseline="0" dirty="0" smtClean="0"/>
          </a:p>
          <a:p>
            <a:r>
              <a:rPr lang="en-US" baseline="0" dirty="0" smtClean="0"/>
              <a:t>This standard of conduct applies to all the work in this class.</a:t>
            </a:r>
          </a:p>
          <a:p>
            <a:endParaRPr lang="en-US" baseline="0" dirty="0" smtClean="0"/>
          </a:p>
          <a:p>
            <a:r>
              <a:rPr lang="en-US" baseline="0" dirty="0" smtClean="0"/>
              <a:t>If you observe violations of the Honor Code in this class you should report this to the course instructor.</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17</a:t>
            </a:fld>
            <a:endParaRPr lang="en-US"/>
          </a:p>
        </p:txBody>
      </p:sp>
    </p:spTree>
    <p:extLst>
      <p:ext uri="{BB962C8B-B14F-4D97-AF65-F5344CB8AC3E}">
        <p14:creationId xmlns:p14="http://schemas.microsoft.com/office/powerpoint/2010/main" val="131805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does the</a:t>
            </a:r>
            <a:r>
              <a:rPr lang="en-US" baseline="0" dirty="0" smtClean="0"/>
              <a:t> Honor Code apply in active learning class where collaboration within our cohort is strongly encouraged?</a:t>
            </a:r>
          </a:p>
          <a:p>
            <a:endParaRPr lang="en-US" baseline="0" dirty="0" smtClean="0"/>
          </a:p>
          <a:p>
            <a:r>
              <a:rPr lang="en-US" baseline="0" dirty="0" smtClean="0"/>
              <a:t>The general guidance is that this class is all about the learning: you are encouraged to collaborate with your cohort and seek help from the UTA and other staff but simply providing or accepting significant parts of answer is not allowed because this does not represent real learning – it is avoiding the learning.</a:t>
            </a:r>
          </a:p>
          <a:p>
            <a:endParaRPr lang="en-US" baseline="0" dirty="0" smtClean="0"/>
          </a:p>
          <a:p>
            <a:r>
              <a:rPr lang="en-US" baseline="0" dirty="0" smtClean="0"/>
              <a:t>More specifically,</a:t>
            </a:r>
          </a:p>
          <a:p>
            <a:r>
              <a:rPr lang="en-US" baseline="0" dirty="0" smtClean="0"/>
              <a:t>- Your work on the classwork, homework, and Mini project is intended to be highly collaborative within the guideline just given about the central role of learning.</a:t>
            </a:r>
          </a:p>
          <a:p>
            <a:r>
              <a:rPr lang="en-US" baseline="0" dirty="0" smtClean="0"/>
              <a:t>- The projects should clearly represent you own work and be a clear expression of your understanding.</a:t>
            </a:r>
          </a:p>
          <a:p>
            <a:pPr marL="171450" indent="-171450">
              <a:buFontTx/>
              <a:buChar char="-"/>
            </a:pPr>
            <a:r>
              <a:rPr lang="en-US" baseline="0" dirty="0" smtClean="0"/>
              <a:t>The algorithms that we write (in either of the two languages we will use) should be something that you wrote, understand and can explain.</a:t>
            </a:r>
          </a:p>
          <a:p>
            <a:pPr marL="0" indent="0">
              <a:buFontTx/>
              <a:buNone/>
            </a:pPr>
            <a:endParaRPr lang="en-US" baseline="0" dirty="0" smtClean="0"/>
          </a:p>
          <a:p>
            <a:pPr marL="0" indent="0">
              <a:buFontTx/>
              <a:buNone/>
            </a:pPr>
            <a:r>
              <a:rPr lang="en-US" baseline="0" dirty="0" smtClean="0"/>
              <a:t>See the syllabus for details and if ever in doubt – ASK the course instructor.</a:t>
            </a:r>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18</a:t>
            </a:fld>
            <a:endParaRPr lang="en-US"/>
          </a:p>
        </p:txBody>
      </p:sp>
    </p:spTree>
    <p:extLst>
      <p:ext uri="{BB962C8B-B14F-4D97-AF65-F5344CB8AC3E}">
        <p14:creationId xmlns:p14="http://schemas.microsoft.com/office/powerpoint/2010/main" val="1406850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a:t>
            </a:r>
            <a:r>
              <a:rPr lang="en-US" baseline="0" dirty="0" smtClean="0"/>
              <a:t> level of learning in this class – and it is a place where we as instructors are also learning.</a:t>
            </a:r>
          </a:p>
          <a:p>
            <a:endParaRPr lang="en-US" baseline="0" dirty="0" smtClean="0"/>
          </a:p>
          <a:p>
            <a:r>
              <a:rPr lang="en-US" baseline="0" dirty="0" smtClean="0"/>
              <a:t>As part of our endeavors in the research of computer science education we use this class as a laboratory to use and assess innovative educational practices. We have written research papers based on our experience and have funding from the National Science Foundation to support this research.</a:t>
            </a:r>
          </a:p>
          <a:p>
            <a:endParaRPr lang="en-US" baseline="0" dirty="0" smtClean="0"/>
          </a:p>
          <a:p>
            <a:r>
              <a:rPr lang="en-US" baseline="0" dirty="0" smtClean="0"/>
              <a:t>We will be ask you to give your consent to allow us to use the data we collect in the class as part of this research with the understanding that none of the reported research will allow you to be identified.</a:t>
            </a:r>
          </a:p>
          <a:p>
            <a:endParaRPr lang="en-US" baseline="0" dirty="0" smtClean="0"/>
          </a:p>
          <a:p>
            <a:r>
              <a:rPr lang="en-US" baseline="0" dirty="0" smtClean="0"/>
              <a:t>Though we would appreciate your consent, this is purely voluntary and has no influence on our grade or your participation in the class.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19</a:t>
            </a:fld>
            <a:endParaRPr lang="en-US"/>
          </a:p>
        </p:txBody>
      </p:sp>
    </p:spTree>
    <p:extLst>
      <p:ext uri="{BB962C8B-B14F-4D97-AF65-F5344CB8AC3E}">
        <p14:creationId xmlns:p14="http://schemas.microsoft.com/office/powerpoint/2010/main" val="237095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course materials are on Canvas. </a:t>
            </a:r>
          </a:p>
          <a:p>
            <a:r>
              <a:rPr lang="en-US" dirty="0" smtClean="0"/>
              <a:t>Logon</a:t>
            </a:r>
            <a:r>
              <a:rPr lang="en-US" baseline="0" dirty="0" smtClean="0"/>
              <a:t> to Canvas.vt.edu using your VT PID and click on courses to find the CS1014 course.</a:t>
            </a:r>
          </a:p>
          <a:p>
            <a:r>
              <a:rPr lang="en-US" baseline="0" dirty="0" smtClean="0"/>
              <a:t>On the navigation menu for the course you will find an entry for Staff. </a:t>
            </a:r>
          </a:p>
          <a:p>
            <a:r>
              <a:rPr lang="en-US" baseline="0" dirty="0" smtClean="0"/>
              <a:t>Clicking on the Staff entry shows a page with all of the pictures, names, and email address of everyone on the course staff – instructor, GTAs, and UTAs.</a:t>
            </a:r>
          </a:p>
          <a:p>
            <a:r>
              <a:rPr lang="en-US" baseline="0" dirty="0" smtClean="0"/>
              <a:t>We will meet with everyone in each class and are happy to arrange to meet with you outside of class times.</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2</a:t>
            </a:fld>
            <a:endParaRPr lang="en-US"/>
          </a:p>
        </p:txBody>
      </p:sp>
    </p:spTree>
    <p:extLst>
      <p:ext uri="{BB962C8B-B14F-4D97-AF65-F5344CB8AC3E}">
        <p14:creationId xmlns:p14="http://schemas.microsoft.com/office/powerpoint/2010/main" val="818101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that’s it for the start.</a:t>
            </a:r>
          </a:p>
          <a:p>
            <a:endParaRPr lang="en-US" dirty="0" smtClean="0"/>
          </a:p>
          <a:p>
            <a:r>
              <a:rPr lang="en-US" dirty="0" smtClean="0"/>
              <a:t>The next step is to get ready for the next class meeting</a:t>
            </a:r>
          </a:p>
          <a:p>
            <a:r>
              <a:rPr lang="en-US" dirty="0" smtClean="0"/>
              <a:t>- The homework today, and </a:t>
            </a:r>
          </a:p>
          <a:p>
            <a:r>
              <a:rPr lang="en-US" dirty="0" smtClean="0"/>
              <a:t>- Do the reading and the reading</a:t>
            </a:r>
            <a:r>
              <a:rPr lang="en-US" baseline="0" dirty="0" smtClean="0"/>
              <a:t> quiz before our next meeting.</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20</a:t>
            </a:fld>
            <a:endParaRPr lang="en-US"/>
          </a:p>
        </p:txBody>
      </p:sp>
    </p:spTree>
    <p:extLst>
      <p:ext uri="{BB962C8B-B14F-4D97-AF65-F5344CB8AC3E}">
        <p14:creationId xmlns:p14="http://schemas.microsoft.com/office/powerpoint/2010/main" val="266207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Module view gives you a day-by-day list of the materials for that day. Each day has</a:t>
            </a:r>
          </a:p>
          <a:p>
            <a:pPr marL="171450" indent="-171450">
              <a:buFontTx/>
              <a:buChar char="-"/>
            </a:pPr>
            <a:r>
              <a:rPr lang="en-US" baseline="0" dirty="0" smtClean="0"/>
              <a:t>A Reading that you should read before coming to class so that you are prepared for the active work done in class that day</a:t>
            </a:r>
          </a:p>
          <a:p>
            <a:pPr marL="171450" indent="-171450">
              <a:buFontTx/>
              <a:buChar char="-"/>
            </a:pPr>
            <a:r>
              <a:rPr lang="en-US" baseline="0" dirty="0" smtClean="0"/>
              <a:t>A Reading quiz that should take before class. This quiz asks some short questions about the reading.</a:t>
            </a:r>
          </a:p>
          <a:p>
            <a:pPr marL="171450" indent="-171450">
              <a:buFontTx/>
              <a:buChar char="-"/>
            </a:pPr>
            <a:r>
              <a:rPr lang="en-US" baseline="0" dirty="0" smtClean="0"/>
              <a:t>The slides used for that day’s short lecture</a:t>
            </a:r>
          </a:p>
          <a:p>
            <a:pPr marL="171450" indent="-171450">
              <a:buFontTx/>
              <a:buChar char="-"/>
            </a:pPr>
            <a:r>
              <a:rPr lang="en-US" baseline="0" dirty="0" smtClean="0"/>
              <a:t>The class work and home work problems</a:t>
            </a:r>
          </a:p>
          <a:p>
            <a:pPr marL="171450" indent="-171450">
              <a:buFontTx/>
              <a:buChar char="-"/>
            </a:pPr>
            <a:endParaRPr lang="en-US" baseline="0" dirty="0" smtClean="0"/>
          </a:p>
          <a:p>
            <a:pPr marL="0" indent="0">
              <a:buFontTx/>
              <a:buNone/>
            </a:pPr>
            <a:r>
              <a:rPr lang="en-US" baseline="0" dirty="0" smtClean="0"/>
              <a:t>It is important to note that each module has a closing date (Canvas calls this a lock date). All work for a module must be submitted before this date.</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3</a:t>
            </a:fld>
            <a:endParaRPr lang="en-US"/>
          </a:p>
        </p:txBody>
      </p:sp>
    </p:spTree>
    <p:extLst>
      <p:ext uri="{BB962C8B-B14F-4D97-AF65-F5344CB8AC3E}">
        <p14:creationId xmlns:p14="http://schemas.microsoft.com/office/powerpoint/2010/main" val="163684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Calendar view you will be able to see all of the dates when problems or</a:t>
            </a:r>
            <a:r>
              <a:rPr lang="en-US" baseline="0" dirty="0" smtClean="0"/>
              <a:t> quizzes are assigned and when they are due.</a:t>
            </a:r>
          </a:p>
          <a:p>
            <a:endParaRPr lang="en-US" baseline="0" dirty="0" smtClean="0"/>
          </a:p>
          <a:p>
            <a:r>
              <a:rPr lang="en-US" baseline="0" dirty="0" smtClean="0"/>
              <a:t>Due dates reflect when the work should be completed for optimum learning and to stay up to date with the course. Work can still be submitted past the due date up till the closing date of the module.</a:t>
            </a:r>
          </a:p>
          <a:p>
            <a:endParaRPr lang="en-US" baseline="0" dirty="0" smtClean="0"/>
          </a:p>
          <a:p>
            <a:r>
              <a:rPr lang="en-US" baseline="0" dirty="0" smtClean="0"/>
              <a:t>In general, </a:t>
            </a:r>
          </a:p>
          <a:p>
            <a:pPr marL="171450" indent="-171450">
              <a:buFontTx/>
              <a:buChar char="-"/>
            </a:pPr>
            <a:r>
              <a:rPr lang="en-US" baseline="0" dirty="0" smtClean="0"/>
              <a:t>Reading quizzes are due at the start of the class</a:t>
            </a:r>
          </a:p>
          <a:p>
            <a:pPr marL="171450" indent="-171450">
              <a:buFontTx/>
              <a:buChar char="-"/>
            </a:pPr>
            <a:r>
              <a:rPr lang="en-US" baseline="0" dirty="0" smtClean="0"/>
              <a:t>Classwork is due by the end of class</a:t>
            </a:r>
          </a:p>
          <a:p>
            <a:pPr marL="171450" indent="-171450">
              <a:buFontTx/>
              <a:buChar char="-"/>
            </a:pPr>
            <a:r>
              <a:rPr lang="en-US" baseline="0" dirty="0" smtClean="0"/>
              <a:t>Homework in one class is due at the start of the next class</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4</a:t>
            </a:fld>
            <a:endParaRPr lang="en-US"/>
          </a:p>
        </p:txBody>
      </p:sp>
    </p:spTree>
    <p:extLst>
      <p:ext uri="{BB962C8B-B14F-4D97-AF65-F5344CB8AC3E}">
        <p14:creationId xmlns:p14="http://schemas.microsoft.com/office/powerpoint/2010/main" val="400949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official syllabus for the class can be seen in the Syllabus</a:t>
            </a:r>
            <a:r>
              <a:rPr lang="en-US" baseline="0" dirty="0" smtClean="0"/>
              <a:t> view.</a:t>
            </a:r>
          </a:p>
          <a:p>
            <a:endParaRPr lang="en-US" baseline="0" dirty="0" smtClean="0"/>
          </a:p>
          <a:p>
            <a:r>
              <a:rPr lang="en-US" baseline="0" dirty="0" smtClean="0"/>
              <a:t>Some of the information on the syllabus will be discussed in this introduction, but you should read the syllabus as it represents the “contract” for the course and gives more detail than will be discussed in this introduction.</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5</a:t>
            </a:fld>
            <a:endParaRPr lang="en-US"/>
          </a:p>
        </p:txBody>
      </p:sp>
    </p:spTree>
    <p:extLst>
      <p:ext uri="{BB962C8B-B14F-4D97-AF65-F5344CB8AC3E}">
        <p14:creationId xmlns:p14="http://schemas.microsoft.com/office/powerpoint/2010/main" val="287729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actual class students would be taking the first Reading</a:t>
            </a:r>
            <a:r>
              <a:rPr lang="en-US" baseline="0" dirty="0" smtClean="0"/>
              <a:t> Quiz.</a:t>
            </a:r>
          </a:p>
          <a:p>
            <a:endParaRPr lang="en-US" baseline="0" dirty="0" smtClean="0"/>
          </a:p>
          <a:p>
            <a:r>
              <a:rPr lang="en-US" baseline="0" dirty="0" smtClean="0"/>
              <a:t>If you did not take this quiz in class you should do so now.</a:t>
            </a:r>
          </a:p>
          <a:p>
            <a:endParaRPr lang="en-US" baseline="0" dirty="0" smtClean="0"/>
          </a:p>
          <a:p>
            <a:r>
              <a:rPr lang="en-US" baseline="0" dirty="0" smtClean="0"/>
              <a:t>Since you were not excepted to have done any reading before this first class, the first reading quiz asks some general questions about how computation is used in your major field of study.</a:t>
            </a:r>
          </a:p>
          <a:p>
            <a:endParaRPr lang="en-US" baseline="0" dirty="0" smtClean="0"/>
          </a:p>
          <a:p>
            <a:r>
              <a:rPr lang="en-US" baseline="0" dirty="0" smtClean="0"/>
              <a:t>Keep in mind that future Reading Quizzes are about the assigned reading for each day.</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6</a:t>
            </a:fld>
            <a:endParaRPr lang="en-US"/>
          </a:p>
        </p:txBody>
      </p:sp>
    </p:spTree>
    <p:extLst>
      <p:ext uri="{BB962C8B-B14F-4D97-AF65-F5344CB8AC3E}">
        <p14:creationId xmlns:p14="http://schemas.microsoft.com/office/powerpoint/2010/main" val="104539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in the first class students were asked to discuss with</a:t>
            </a:r>
            <a:r>
              <a:rPr lang="en-US" baseline="0" dirty="0" smtClean="0"/>
              <a:t> others at their table three questions that asked about</a:t>
            </a:r>
          </a:p>
          <a:p>
            <a:pPr marL="171450" indent="-171450">
              <a:buFontTx/>
              <a:buChar char="-"/>
            </a:pPr>
            <a:r>
              <a:rPr lang="en-US" baseline="0" dirty="0" smtClean="0"/>
              <a:t>What you think is meant by the term computational thinking</a:t>
            </a:r>
          </a:p>
          <a:p>
            <a:pPr marL="171450" indent="-171450">
              <a:buFontTx/>
              <a:buChar char="-"/>
            </a:pPr>
            <a:r>
              <a:rPr lang="en-US" baseline="0" dirty="0" smtClean="0"/>
              <a:t>Why you are taking this class</a:t>
            </a:r>
          </a:p>
          <a:p>
            <a:pPr marL="171450" indent="-171450">
              <a:buFontTx/>
              <a:buChar char="-"/>
            </a:pPr>
            <a:r>
              <a:rPr lang="en-US" baseline="0" dirty="0" smtClean="0"/>
              <a:t>And your experience with having learned something new and different in the past.</a:t>
            </a:r>
          </a:p>
          <a:p>
            <a:pPr marL="171450" indent="-171450">
              <a:buFontTx/>
              <a:buChar char="-"/>
            </a:pPr>
            <a:endParaRPr lang="en-US" baseline="0" dirty="0" smtClean="0"/>
          </a:p>
          <a:p>
            <a:pPr marL="0" indent="0">
              <a:buFontTx/>
              <a:buNone/>
            </a:pPr>
            <a:r>
              <a:rPr lang="en-US" baseline="0" dirty="0" smtClean="0"/>
              <a:t>If you were not in class you should download the PDF form of these questions from Classwork 1, complete your answers, and give them to one of the course staff.</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7</a:t>
            </a:fld>
            <a:endParaRPr lang="en-US"/>
          </a:p>
        </p:txBody>
      </p:sp>
    </p:spTree>
    <p:extLst>
      <p:ext uri="{BB962C8B-B14F-4D97-AF65-F5344CB8AC3E}">
        <p14:creationId xmlns:p14="http://schemas.microsoft.com/office/powerpoint/2010/main" val="29027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Computational thinking as used in this class is the combination of two powerful ideas:</a:t>
            </a:r>
          </a:p>
          <a:p>
            <a:endParaRPr lang="en-US" dirty="0" smtClean="0"/>
          </a:p>
          <a:p>
            <a:pPr marL="171450" indent="-171450">
              <a:buFontTx/>
              <a:buChar char="-"/>
            </a:pPr>
            <a:r>
              <a:rPr lang="en-US" dirty="0" smtClean="0"/>
              <a:t>Abstraction which is the ability to represent</a:t>
            </a:r>
            <a:r>
              <a:rPr lang="en-US" baseline="0" dirty="0" smtClean="0"/>
              <a:t> or model entities in the real world by a collection of information properties that describe relevant aspects of that entity</a:t>
            </a:r>
          </a:p>
          <a:p>
            <a:pPr marL="628650" lvl="1" indent="-171450">
              <a:buFontTx/>
              <a:buChar char="-"/>
            </a:pPr>
            <a:r>
              <a:rPr lang="en-US" baseline="0" dirty="0" smtClean="0"/>
              <a:t>In this class big datasets containing abstractions of real world thing from earthquakes to crime will be used</a:t>
            </a:r>
          </a:p>
          <a:p>
            <a:pPr marL="628650" lvl="1" indent="-171450">
              <a:buFontTx/>
              <a:buChar char="-"/>
            </a:pPr>
            <a:endParaRPr lang="en-US" baseline="0" dirty="0" smtClean="0"/>
          </a:p>
          <a:p>
            <a:pPr marL="171450" indent="-171450">
              <a:buFontTx/>
              <a:buChar char="-"/>
            </a:pPr>
            <a:r>
              <a:rPr lang="en-US" baseline="0" dirty="0" smtClean="0"/>
              <a:t>An algorithm is  a precisely defined process by which a computer is instructed on how to manipulate an abstraction.</a:t>
            </a:r>
          </a:p>
          <a:p>
            <a:pPr marL="628650" lvl="1" indent="-171450">
              <a:buFontTx/>
              <a:buChar char="-"/>
            </a:pPr>
            <a:r>
              <a:rPr lang="en-US" baseline="0" dirty="0" smtClean="0"/>
              <a:t>In this class the algorithm will manipulate the big datasets to answer questions about the real world</a:t>
            </a:r>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8</a:t>
            </a:fld>
            <a:endParaRPr lang="en-US"/>
          </a:p>
        </p:txBody>
      </p:sp>
    </p:spTree>
    <p:extLst>
      <p:ext uri="{BB962C8B-B14F-4D97-AF65-F5344CB8AC3E}">
        <p14:creationId xmlns:p14="http://schemas.microsoft.com/office/powerpoint/2010/main" val="258038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technical ideas of abstraction and algorithms give us the ability to model the real world and explore that world computationally.</a:t>
            </a:r>
          </a:p>
          <a:p>
            <a:endParaRPr lang="en-US" baseline="0" dirty="0" smtClean="0"/>
          </a:p>
          <a:p>
            <a:r>
              <a:rPr lang="en-US" baseline="0" dirty="0" smtClean="0"/>
              <a:t>But we will also study how these technical abilities have impact on society – affecting the lives of real people, in some cases in a positive way and in other cases in a negative way. </a:t>
            </a:r>
          </a:p>
          <a:p>
            <a:endParaRPr lang="en-US" baseline="0" dirty="0" smtClean="0"/>
          </a:p>
          <a:p>
            <a:r>
              <a:rPr lang="en-US" baseline="0" dirty="0" smtClean="0"/>
              <a:t>In completing your projects in the class you will be asked to consider the social impacts of your project.</a:t>
            </a:r>
            <a:endParaRPr lang="en-US" dirty="0"/>
          </a:p>
        </p:txBody>
      </p:sp>
      <p:sp>
        <p:nvSpPr>
          <p:cNvPr id="4" name="Slide Number Placeholder 3"/>
          <p:cNvSpPr>
            <a:spLocks noGrp="1"/>
          </p:cNvSpPr>
          <p:nvPr>
            <p:ph type="sldNum" sz="quarter" idx="10"/>
          </p:nvPr>
        </p:nvSpPr>
        <p:spPr/>
        <p:txBody>
          <a:bodyPr/>
          <a:lstStyle/>
          <a:p>
            <a:pPr>
              <a:defRPr/>
            </a:pPr>
            <a:fld id="{2ABC679B-0F68-45D8-BD7B-EDBD8995F38F}" type="slidenum">
              <a:rPr lang="en-US" smtClean="0"/>
              <a:pPr>
                <a:defRPr/>
              </a:pPr>
              <a:t>9</a:t>
            </a:fld>
            <a:endParaRPr lang="en-US"/>
          </a:p>
        </p:txBody>
      </p:sp>
    </p:spTree>
    <p:extLst>
      <p:ext uri="{BB962C8B-B14F-4D97-AF65-F5344CB8AC3E}">
        <p14:creationId xmlns:p14="http://schemas.microsoft.com/office/powerpoint/2010/main" val="10667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1750" cap="flat" cmpd="sng">
            <a:solidFill>
              <a:srgbClr val="C00000"/>
            </a:solidFill>
            <a:prstDash val="solid"/>
            <a:miter lim="800000"/>
            <a:headEnd/>
            <a:tailEnd/>
          </a:ln>
        </p:spPr>
        <p:txBody>
          <a:bodyPr/>
          <a:lstStyle/>
          <a:p>
            <a:pPr>
              <a:defRPr/>
            </a:pPr>
            <a:endParaRPr lang="en-US"/>
          </a:p>
        </p:txBody>
      </p:sp>
      <p:pic>
        <p:nvPicPr>
          <p:cNvPr id="5" name="Picture 13"/>
          <p:cNvPicPr>
            <a:picLocks noChangeAspect="1" noChangeArrowheads="1"/>
          </p:cNvPicPr>
          <p:nvPr userDrawn="1"/>
        </p:nvPicPr>
        <p:blipFill>
          <a:blip r:embed="rId2" cstate="print"/>
          <a:srcRect/>
          <a:stretch>
            <a:fillRect/>
          </a:stretch>
        </p:blipFill>
        <p:spPr bwMode="auto">
          <a:xfrm>
            <a:off x="152400" y="2362200"/>
            <a:ext cx="1736725" cy="2919413"/>
          </a:xfrm>
          <a:prstGeom prst="rect">
            <a:avLst/>
          </a:prstGeom>
          <a:noFill/>
          <a:ln w="9525">
            <a:noFill/>
            <a:miter lim="800000"/>
            <a:headEnd/>
            <a:tailEnd/>
          </a:ln>
        </p:spPr>
      </p:pic>
      <p:pic>
        <p:nvPicPr>
          <p:cNvPr id="6" name="Picture 13" descr="VT_marn_shld_lgo_1.5incmyk.tif"/>
          <p:cNvPicPr>
            <a:picLocks noChangeAspect="1"/>
          </p:cNvPicPr>
          <p:nvPr userDrawn="1"/>
        </p:nvPicPr>
        <p:blipFill>
          <a:blip r:embed="rId3" cstate="print"/>
          <a:srcRect/>
          <a:stretch>
            <a:fillRect/>
          </a:stretch>
        </p:blipFill>
        <p:spPr bwMode="auto">
          <a:xfrm>
            <a:off x="609600" y="6324600"/>
            <a:ext cx="1676400" cy="279400"/>
          </a:xfrm>
          <a:prstGeom prst="rect">
            <a:avLst/>
          </a:prstGeom>
          <a:noFill/>
          <a:ln w="9525">
            <a:noFill/>
            <a:miter lim="800000"/>
            <a:headEnd/>
            <a:tailEnd/>
          </a:ln>
        </p:spPr>
      </p:pic>
      <p:sp>
        <p:nvSpPr>
          <p:cNvPr id="14338" name="Rectangle 2"/>
          <p:cNvSpPr>
            <a:spLocks noGrp="1" noChangeArrowheads="1"/>
          </p:cNvSpPr>
          <p:nvPr>
            <p:ph type="ctrTitle"/>
          </p:nvPr>
        </p:nvSpPr>
        <p:spPr>
          <a:xfrm>
            <a:off x="914400" y="1524000"/>
            <a:ext cx="7623175" cy="1752600"/>
          </a:xfrm>
        </p:spPr>
        <p:txBody>
          <a:bodyPr/>
          <a:lstStyle>
            <a:lvl1pPr>
              <a:defRPr sz="5000">
                <a:solidFill>
                  <a:schemeClr val="tx1"/>
                </a:solidFill>
              </a:defRPr>
            </a:lvl1pPr>
          </a:lstStyle>
          <a:p>
            <a:r>
              <a:rPr lang="en-US" altLang="en-US" dirty="0"/>
              <a:t>Click to edit Master title style</a:t>
            </a:r>
          </a:p>
        </p:txBody>
      </p:sp>
      <p:sp>
        <p:nvSpPr>
          <p:cNvPr id="14339" name="Rectangle 3"/>
          <p:cNvSpPr>
            <a:spLocks noGrp="1" noChangeArrowheads="1"/>
          </p:cNvSpPr>
          <p:nvPr>
            <p:ph type="subTitle" idx="1"/>
          </p:nvPr>
        </p:nvSpPr>
        <p:spPr>
          <a:xfrm>
            <a:off x="2057400" y="37338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7" name="Date Placeholder 11"/>
          <p:cNvSpPr>
            <a:spLocks noGrp="1"/>
          </p:cNvSpPr>
          <p:nvPr>
            <p:ph type="dt" sz="half" idx="10"/>
          </p:nvPr>
        </p:nvSpPr>
        <p:spPr>
          <a:xfrm>
            <a:off x="457200" y="6246813"/>
            <a:ext cx="2133600" cy="457200"/>
          </a:xfrm>
        </p:spPr>
        <p:txBody>
          <a:bodyPr/>
          <a:lstStyle>
            <a:lvl1pPr>
              <a:defRPr/>
            </a:lvl1pPr>
          </a:lstStyle>
          <a:p>
            <a:pPr>
              <a:defRPr/>
            </a:pPr>
            <a:endParaRPr lang="en-US" altLang="en-US"/>
          </a:p>
        </p:txBody>
      </p:sp>
      <p:sp>
        <p:nvSpPr>
          <p:cNvPr id="8" name="Slide Number Placeholder 12"/>
          <p:cNvSpPr>
            <a:spLocks noGrp="1"/>
          </p:cNvSpPr>
          <p:nvPr>
            <p:ph type="sldNum" sz="quarter" idx="11"/>
          </p:nvPr>
        </p:nvSpPr>
        <p:spPr/>
        <p:txBody>
          <a:bodyPr/>
          <a:lstStyle>
            <a:lvl1pPr>
              <a:defRPr/>
            </a:lvl1pPr>
          </a:lstStyle>
          <a:p>
            <a:pPr>
              <a:defRPr/>
            </a:pPr>
            <a:fld id="{9F4F06EF-E029-4A7C-87AA-0DD715A9CEFA}" type="slidenum">
              <a:rPr lang="en-US" altLang="en-US"/>
              <a:pPr>
                <a:defRPr/>
              </a:pPr>
              <a:t>‹#›</a:t>
            </a:fld>
            <a:endParaRPr lang="en-US" altLang="en-US" dirty="0"/>
          </a:p>
        </p:txBody>
      </p:sp>
      <p:sp>
        <p:nvSpPr>
          <p:cNvPr id="9" name="Footer Placeholder 13"/>
          <p:cNvSpPr>
            <a:spLocks noGrp="1"/>
          </p:cNvSpPr>
          <p:nvPr>
            <p:ph type="ftr" sz="quarter" idx="12"/>
          </p:nvPr>
        </p:nvSpPr>
        <p:spPr>
          <a:xfrm>
            <a:off x="3200400" y="6246813"/>
            <a:ext cx="2895600" cy="457200"/>
          </a:xfrm>
        </p:spPr>
        <p:txBody>
          <a:bodyPr/>
          <a:lstStyle>
            <a:lvl1pPr>
              <a:defRPr/>
            </a:lvl1pPr>
          </a:lstStyle>
          <a:p>
            <a:pPr>
              <a:defRPr/>
            </a:pPr>
            <a:r>
              <a:rPr lang="en-US" altLang="en-US" smtClean="0"/>
              <a:t>(C) Dennis Kafura</a:t>
            </a:r>
            <a:endParaRPr lang="en-US"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E9EE84D-4E87-4EDB-AFC3-35626900653D}"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665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665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1389711-A4E6-4F5A-AA99-2CAC611BE8D0}"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r>
              <a:rPr lang="en-US" altLang="en-US"/>
              <a:t> Slide </a:t>
            </a:r>
            <a:fld id="{0CCC896E-3238-4A3C-96BA-0319D073A441}" type="slidenum">
              <a:rPr lang="en-US" altLang="en-US"/>
              <a:pPr>
                <a:defRPr/>
              </a:pPr>
              <a:t>‹#›</a:t>
            </a:fld>
            <a:endParaRPr lang="en-US" altLang="en-US"/>
          </a:p>
        </p:txBody>
      </p:sp>
      <p:sp>
        <p:nvSpPr>
          <p:cNvPr id="5" name="Footer Placeholder 6"/>
          <p:cNvSpPr>
            <a:spLocks noGrp="1"/>
          </p:cNvSpPr>
          <p:nvPr>
            <p:ph type="ftr" sz="quarter" idx="11"/>
          </p:nvPr>
        </p:nvSpPr>
        <p:spPr/>
        <p:txBody>
          <a:bodyPr/>
          <a:lstStyle>
            <a:lvl1pPr>
              <a:defRPr/>
            </a:lvl1pPr>
          </a:lstStyle>
          <a:p>
            <a:pPr>
              <a:defRPr/>
            </a:pPr>
            <a:r>
              <a:rPr lang="en-US" altLang="en-US" smtClean="0"/>
              <a:t>(C) Dennis Kafura</a:t>
            </a:r>
            <a:endParaRPr lang="en-US"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8EA91E3-DD94-470F-9C2C-E3612D3C23EF}"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05AEE72-047E-4C76-B43B-88340282C836}"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72E4D93-97D7-4AE4-8738-B990940AD345}"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E3EC2EE-07B0-4F02-83BD-519C2FED396C}" type="slidenum">
              <a:rPr lang="en-US" altLang="en-US"/>
              <a:pPr>
                <a:defRPr/>
              </a:pPr>
              <a:t>‹#›</a:t>
            </a:fld>
            <a:endParaRPr lang="en-US"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E30D8A0-DDB6-4975-BC2C-10C21FFB94AF}" type="slidenum">
              <a:rPr lang="en-US" altLang="en-US"/>
              <a:pPr>
                <a:defRPr/>
              </a:pPr>
              <a:t>‹#›</a:t>
            </a:fld>
            <a:endParaRPr lang="en-US"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F6531B-E94B-4399-A1F0-3662F14D50CD}"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 Dennis Kafura</a:t>
            </a: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7A5C1BA-57AF-4804-BC77-73C221BD7025}"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277813"/>
            <a:ext cx="7391400" cy="7127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200" y="1295400"/>
            <a:ext cx="7467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1" i="1">
                <a:latin typeface="+mj-lt"/>
              </a:defRPr>
            </a:lvl1pPr>
          </a:lstStyle>
          <a:p>
            <a:pPr>
              <a:defRPr/>
            </a:pPr>
            <a:r>
              <a:rPr lang="en-US" altLang="en-US" smtClean="0"/>
              <a:t>(C) Dennis Kafura</a:t>
            </a:r>
            <a:endParaRPr lang="en-US" altLang="en-US" dirty="0"/>
          </a:p>
        </p:txBody>
      </p:sp>
      <p:sp>
        <p:nvSpPr>
          <p:cNvPr id="133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latin typeface="+mj-lt"/>
              </a:defRPr>
            </a:lvl1pPr>
          </a:lstStyle>
          <a:p>
            <a:pPr>
              <a:defRPr/>
            </a:pPr>
            <a:fld id="{9E8FEAD5-D6D7-43D7-A6F4-CA2F081578D5}" type="slidenum">
              <a:rPr lang="en-US" altLang="en-US"/>
              <a:pPr>
                <a:defRPr/>
              </a:pPr>
              <a:t>‹#›</a:t>
            </a:fld>
            <a:endParaRPr lang="en-US" altLang="en-US" dirty="0"/>
          </a:p>
        </p:txBody>
      </p:sp>
      <p:pic>
        <p:nvPicPr>
          <p:cNvPr id="1031" name="Picture 9" descr="VT_marn_shld_lgo_1.5incmyk.tif"/>
          <p:cNvPicPr>
            <a:picLocks noChangeAspect="1"/>
          </p:cNvPicPr>
          <p:nvPr userDrawn="1"/>
        </p:nvPicPr>
        <p:blipFill>
          <a:blip r:embed="rId13" cstate="print"/>
          <a:srcRect/>
          <a:stretch>
            <a:fillRect/>
          </a:stretch>
        </p:blipFill>
        <p:spPr bwMode="auto">
          <a:xfrm>
            <a:off x="609600" y="6324600"/>
            <a:ext cx="1676400" cy="279400"/>
          </a:xfrm>
          <a:prstGeom prst="rect">
            <a:avLst/>
          </a:prstGeom>
          <a:noFill/>
          <a:ln w="9525">
            <a:noFill/>
            <a:miter lim="800000"/>
            <a:headEnd/>
            <a:tailEnd/>
          </a:ln>
        </p:spPr>
      </p:pic>
      <p:cxnSp>
        <p:nvCxnSpPr>
          <p:cNvPr id="12" name="Straight Connector 11"/>
          <p:cNvCxnSpPr/>
          <p:nvPr userDrawn="1"/>
        </p:nvCxnSpPr>
        <p:spPr>
          <a:xfrm>
            <a:off x="685800" y="228600"/>
            <a:ext cx="797083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52400" y="533400"/>
            <a:ext cx="1020763" cy="369888"/>
          </a:xfrm>
          <a:prstGeom prst="rect">
            <a:avLst/>
          </a:prstGeom>
          <a:noFill/>
        </p:spPr>
        <p:txBody>
          <a:bodyPr wrap="none">
            <a:spAutoFit/>
          </a:bodyPr>
          <a:lstStyle/>
          <a:p>
            <a:pPr>
              <a:defRPr/>
            </a:pPr>
            <a:r>
              <a:rPr lang="en-US" b="1" dirty="0">
                <a:solidFill>
                  <a:srgbClr val="0070C0"/>
                </a:solidFill>
              </a:rPr>
              <a:t>CT</a:t>
            </a:r>
            <a:r>
              <a:rPr lang="en-US" dirty="0"/>
              <a:t>@</a:t>
            </a:r>
            <a:r>
              <a:rPr lang="en-US" b="1" i="1" dirty="0">
                <a:solidFill>
                  <a:srgbClr val="C00000"/>
                </a:solidFill>
              </a:rPr>
              <a:t>VT</a:t>
            </a:r>
          </a:p>
        </p:txBody>
      </p:sp>
      <p:cxnSp>
        <p:nvCxnSpPr>
          <p:cNvPr id="16" name="Straight Connector 15"/>
          <p:cNvCxnSpPr/>
          <p:nvPr userDrawn="1"/>
        </p:nvCxnSpPr>
        <p:spPr>
          <a:xfrm>
            <a:off x="685800" y="228600"/>
            <a:ext cx="0" cy="38100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685800" y="914400"/>
            <a:ext cx="0" cy="525780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021" r:id="rId1"/>
    <p:sldLayoutId id="2147484022"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iming>
    <p:tnLst>
      <p:par>
        <p:cTn id="1" dur="indefinite" restart="never" nodeType="tmRoot"/>
      </p:par>
    </p:tnLst>
  </p:timing>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676400"/>
            <a:ext cx="7623175" cy="1295400"/>
          </a:xfrm>
        </p:spPr>
        <p:txBody>
          <a:bodyPr/>
          <a:lstStyle/>
          <a:p>
            <a:pPr algn="ctr" eaLnBrk="1" hangingPunct="1"/>
            <a:r>
              <a:rPr lang="en-US" sz="3600" dirty="0" smtClean="0"/>
              <a:t>Introduction to </a:t>
            </a:r>
            <a:br>
              <a:rPr lang="en-US" sz="3600" dirty="0" smtClean="0"/>
            </a:br>
            <a:r>
              <a:rPr lang="en-US" sz="3600" dirty="0" smtClean="0"/>
              <a:t>Computational Thinking</a:t>
            </a:r>
          </a:p>
        </p:txBody>
      </p:sp>
      <p:sp>
        <p:nvSpPr>
          <p:cNvPr id="4099" name="Rectangle 3"/>
          <p:cNvSpPr>
            <a:spLocks noGrp="1" noChangeArrowheads="1"/>
          </p:cNvSpPr>
          <p:nvPr>
            <p:ph type="subTitle" idx="1"/>
          </p:nvPr>
        </p:nvSpPr>
        <p:spPr>
          <a:xfrm>
            <a:off x="2209800" y="3042803"/>
            <a:ext cx="5410200" cy="1600200"/>
          </a:xfrm>
        </p:spPr>
        <p:txBody>
          <a:bodyPr/>
          <a:lstStyle/>
          <a:p>
            <a:pPr algn="ctr" eaLnBrk="1" hangingPunct="1"/>
            <a:r>
              <a:rPr lang="en-US" sz="4000" i="1" dirty="0" smtClean="0"/>
              <a:t>Welcome!!</a:t>
            </a:r>
          </a:p>
          <a:p>
            <a:pPr algn="ctr" eaLnBrk="1" hangingPunct="1"/>
            <a:endParaRPr lang="en-US" sz="1800" i="1" dirty="0" smtClean="0">
              <a:latin typeface="Arial Black" pitchFamily="34" charset="0"/>
            </a:endParaRPr>
          </a:p>
          <a:p>
            <a:pPr algn="ctr" eaLnBrk="1" hangingPunct="1"/>
            <a:endParaRPr lang="en-US" sz="2000" dirty="0" smtClean="0"/>
          </a:p>
        </p:txBody>
      </p:sp>
      <p:sp>
        <p:nvSpPr>
          <p:cNvPr id="4" name="Slide Number Placeholder 3"/>
          <p:cNvSpPr>
            <a:spLocks noGrp="1"/>
          </p:cNvSpPr>
          <p:nvPr>
            <p:ph type="sldNum" sz="quarter" idx="11"/>
          </p:nvPr>
        </p:nvSpPr>
        <p:spPr/>
        <p:txBody>
          <a:bodyPr/>
          <a:lstStyle/>
          <a:p>
            <a:pPr>
              <a:defRPr/>
            </a:pPr>
            <a:fld id="{6CD4A4EB-DD78-4CCC-A150-5532538AA002}" type="slidenum">
              <a:rPr lang="en-US" altLang="en-US" smtClean="0"/>
              <a:pPr>
                <a:defRPr/>
              </a:pPr>
              <a:t>1</a:t>
            </a:fld>
            <a:endParaRPr lang="en-US" altLang="en-US" dirty="0"/>
          </a:p>
        </p:txBody>
      </p:sp>
      <p:sp>
        <p:nvSpPr>
          <p:cNvPr id="5" name="Footer Placeholder 4"/>
          <p:cNvSpPr>
            <a:spLocks noGrp="1"/>
          </p:cNvSpPr>
          <p:nvPr>
            <p:ph type="ftr" sz="quarter" idx="12"/>
          </p:nvPr>
        </p:nvSpPr>
        <p:spPr/>
        <p:txBody>
          <a:bodyPr/>
          <a:lstStyle/>
          <a:p>
            <a:pPr>
              <a:defRPr/>
            </a:pPr>
            <a:r>
              <a:rPr lang="en-US" altLang="en-US" smtClean="0"/>
              <a:t>(C) Dennis Kafura</a:t>
            </a:r>
            <a:endParaRPr lang="en-US" altLang="en-US" dirty="0"/>
          </a:p>
        </p:txBody>
      </p:sp>
      <p:sp>
        <p:nvSpPr>
          <p:cNvPr id="2" name="TextBox 1"/>
          <p:cNvSpPr txBox="1"/>
          <p:nvPr/>
        </p:nvSpPr>
        <p:spPr>
          <a:xfrm>
            <a:off x="2590798" y="3810000"/>
            <a:ext cx="4643259" cy="369332"/>
          </a:xfrm>
          <a:prstGeom prst="rect">
            <a:avLst/>
          </a:prstGeom>
          <a:noFill/>
        </p:spPr>
        <p:txBody>
          <a:bodyPr wrap="none" rtlCol="0">
            <a:spAutoFit/>
          </a:bodyPr>
          <a:lstStyle/>
          <a:p>
            <a:r>
              <a:rPr lang="en-US" dirty="0" smtClean="0"/>
              <a:t>Identify course staff and contact information</a:t>
            </a:r>
            <a:endParaRPr lang="en-US" dirty="0"/>
          </a:p>
        </p:txBody>
      </p:sp>
      <p:sp>
        <p:nvSpPr>
          <p:cNvPr id="8" name="TextBox 7"/>
          <p:cNvSpPr txBox="1"/>
          <p:nvPr/>
        </p:nvSpPr>
        <p:spPr>
          <a:xfrm>
            <a:off x="2590798" y="4176684"/>
            <a:ext cx="2634054" cy="369332"/>
          </a:xfrm>
          <a:prstGeom prst="rect">
            <a:avLst/>
          </a:prstGeom>
          <a:noFill/>
        </p:spPr>
        <p:txBody>
          <a:bodyPr wrap="none" rtlCol="0">
            <a:spAutoFit/>
          </a:bodyPr>
          <a:lstStyle/>
          <a:p>
            <a:r>
              <a:rPr lang="en-US" dirty="0" smtClean="0"/>
              <a:t>Locate course materials</a:t>
            </a:r>
            <a:endParaRPr lang="en-US" dirty="0"/>
          </a:p>
        </p:txBody>
      </p:sp>
      <p:sp>
        <p:nvSpPr>
          <p:cNvPr id="9" name="TextBox 8"/>
          <p:cNvSpPr txBox="1"/>
          <p:nvPr/>
        </p:nvSpPr>
        <p:spPr>
          <a:xfrm>
            <a:off x="2590798" y="4543368"/>
            <a:ext cx="3369833" cy="369332"/>
          </a:xfrm>
          <a:prstGeom prst="rect">
            <a:avLst/>
          </a:prstGeom>
          <a:noFill/>
        </p:spPr>
        <p:txBody>
          <a:bodyPr wrap="none" rtlCol="0">
            <a:spAutoFit/>
          </a:bodyPr>
          <a:lstStyle/>
          <a:p>
            <a:r>
              <a:rPr lang="en-US" dirty="0" smtClean="0"/>
              <a:t>Define “computational thinking”</a:t>
            </a:r>
            <a:endParaRPr lang="en-US" dirty="0"/>
          </a:p>
        </p:txBody>
      </p:sp>
      <p:sp>
        <p:nvSpPr>
          <p:cNvPr id="10" name="TextBox 9"/>
          <p:cNvSpPr txBox="1"/>
          <p:nvPr/>
        </p:nvSpPr>
        <p:spPr>
          <a:xfrm>
            <a:off x="2590798" y="4910052"/>
            <a:ext cx="4775666" cy="369332"/>
          </a:xfrm>
          <a:prstGeom prst="rect">
            <a:avLst/>
          </a:prstGeom>
          <a:noFill/>
        </p:spPr>
        <p:txBody>
          <a:bodyPr wrap="none" rtlCol="0">
            <a:spAutoFit/>
          </a:bodyPr>
          <a:lstStyle/>
          <a:p>
            <a:r>
              <a:rPr lang="en-US" dirty="0" smtClean="0"/>
              <a:t>Describe course objectives and organization </a:t>
            </a:r>
            <a:endParaRPr lang="en-US" dirty="0"/>
          </a:p>
        </p:txBody>
      </p:sp>
      <p:sp>
        <p:nvSpPr>
          <p:cNvPr id="11" name="TextBox 10"/>
          <p:cNvSpPr txBox="1"/>
          <p:nvPr/>
        </p:nvSpPr>
        <p:spPr>
          <a:xfrm>
            <a:off x="2590798" y="5276736"/>
            <a:ext cx="4553491" cy="369332"/>
          </a:xfrm>
          <a:prstGeom prst="rect">
            <a:avLst/>
          </a:prstGeom>
          <a:noFill/>
        </p:spPr>
        <p:txBody>
          <a:bodyPr wrap="none" rtlCol="0">
            <a:spAutoFit/>
          </a:bodyPr>
          <a:lstStyle/>
          <a:p>
            <a:r>
              <a:rPr lang="en-US" dirty="0" smtClean="0"/>
              <a:t>Explain the course’s active learning model </a:t>
            </a:r>
            <a:endParaRPr lang="en-US" dirty="0"/>
          </a:p>
        </p:txBody>
      </p:sp>
      <p:sp>
        <p:nvSpPr>
          <p:cNvPr id="12" name="TextBox 11"/>
          <p:cNvSpPr txBox="1"/>
          <p:nvPr/>
        </p:nvSpPr>
        <p:spPr>
          <a:xfrm>
            <a:off x="2590798" y="5643420"/>
            <a:ext cx="3899465" cy="369332"/>
          </a:xfrm>
          <a:prstGeom prst="rect">
            <a:avLst/>
          </a:prstGeom>
          <a:noFill/>
        </p:spPr>
        <p:txBody>
          <a:bodyPr wrap="none" rtlCol="0">
            <a:spAutoFit/>
          </a:bodyPr>
          <a:lstStyle/>
          <a:p>
            <a:r>
              <a:rPr lang="en-US" dirty="0" smtClean="0"/>
              <a:t>State and apply the VT Honor Code </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941"/>
    </mc:Choice>
    <mc:Fallback xmlns="">
      <p:transition spd="slow" advTm="4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2" grpId="0"/>
      <p:bldP spid="8" grpId="0"/>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1219200" y="1295400"/>
            <a:ext cx="7315200" cy="4648200"/>
          </a:xfrm>
        </p:spPr>
        <p:txBody>
          <a:bodyPr>
            <a:normAutofit fontScale="77500" lnSpcReduction="20000"/>
          </a:bodyPr>
          <a:lstStyle/>
          <a:p>
            <a:pPr marL="514350" indent="-514350">
              <a:buSzPct val="100000"/>
              <a:buFont typeface="+mj-lt"/>
              <a:buAutoNum type="arabicPeriod"/>
            </a:pPr>
            <a:r>
              <a:rPr lang="en-US" dirty="0"/>
              <a:t>Explain the application of </a:t>
            </a:r>
            <a:r>
              <a:rPr lang="en-US" dirty="0" smtClean="0"/>
              <a:t>computational </a:t>
            </a:r>
            <a:r>
              <a:rPr lang="en-US" dirty="0"/>
              <a:t>thinking across multiple knowledge domains</a:t>
            </a:r>
            <a:r>
              <a:rPr lang="en-US" dirty="0" smtClean="0"/>
              <a:t>.</a:t>
            </a:r>
            <a:endParaRPr lang="en-US" dirty="0"/>
          </a:p>
          <a:p>
            <a:pPr marL="514350" indent="-514350">
              <a:buSzPct val="100000"/>
              <a:buFont typeface="+mj-lt"/>
              <a:buAutoNum type="arabicPeriod"/>
            </a:pPr>
            <a:r>
              <a:rPr lang="en-US" dirty="0"/>
              <a:t>Apply the foundational principles of computational </a:t>
            </a:r>
            <a:r>
              <a:rPr lang="en-US" dirty="0" smtClean="0"/>
              <a:t> </a:t>
            </a:r>
            <a:r>
              <a:rPr lang="en-US" dirty="0"/>
              <a:t>thinking to frame a question and devise a solution in a particular field of study</a:t>
            </a:r>
            <a:r>
              <a:rPr lang="en-US" dirty="0" smtClean="0"/>
              <a:t>.</a:t>
            </a:r>
            <a:endParaRPr lang="en-US" dirty="0"/>
          </a:p>
          <a:p>
            <a:pPr marL="514350" indent="-514350">
              <a:buSzPct val="100000"/>
              <a:buFont typeface="+mj-lt"/>
              <a:buAutoNum type="arabicPeriod"/>
            </a:pPr>
            <a:r>
              <a:rPr lang="en-US" dirty="0"/>
              <a:t>Construct a model based on computational methods to analyze complex or large-scale phenomenon</a:t>
            </a:r>
            <a:r>
              <a:rPr lang="en-US" dirty="0" smtClean="0"/>
              <a:t>.</a:t>
            </a:r>
          </a:p>
          <a:p>
            <a:pPr marL="514350" indent="-514350">
              <a:buSzPct val="100000"/>
              <a:buFont typeface="+mj-lt"/>
              <a:buAutoNum type="arabicPeriod"/>
            </a:pPr>
            <a:r>
              <a:rPr lang="en-US" dirty="0"/>
              <a:t>Identify the impacts of computing and information technology on humanity</a:t>
            </a:r>
            <a:r>
              <a:rPr lang="en-US" dirty="0" smtClean="0"/>
              <a:t>.</a:t>
            </a:r>
          </a:p>
          <a:p>
            <a:pPr marL="0" indent="0">
              <a:buSzPct val="100000"/>
              <a:buNone/>
            </a:pPr>
            <a:endParaRPr lang="en-US" dirty="0"/>
          </a:p>
          <a:p>
            <a:pPr marL="0" indent="0">
              <a:buSzPct val="100000"/>
              <a:buNone/>
            </a:pPr>
            <a:r>
              <a:rPr lang="en-US" dirty="0" smtClean="0"/>
              <a:t>The principal means of assessing attainment of these learning objectives are the four projects, especially the three week final course project.</a:t>
            </a:r>
            <a:endParaRPr lang="en-US" dirty="0"/>
          </a:p>
          <a:p>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10</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7299971"/>
      </p:ext>
    </p:extLst>
  </p:cSld>
  <p:clrMapOvr>
    <a:masterClrMapping/>
  </p:clrMapOvr>
  <mc:AlternateContent xmlns:mc="http://schemas.openxmlformats.org/markup-compatibility/2006" xmlns:p14="http://schemas.microsoft.com/office/powerpoint/2010/main">
    <mc:Choice Requires="p14">
      <p:transition spd="slow" p14:dur="2000" advTm="72108"/>
    </mc:Choice>
    <mc:Fallback xmlns="">
      <p:transition spd="slow" advTm="7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Plan</a:t>
            </a:r>
            <a:endParaRPr lang="en-US" dirty="0"/>
          </a:p>
        </p:txBody>
      </p:sp>
      <p:grpSp>
        <p:nvGrpSpPr>
          <p:cNvPr id="6" name="Group 5"/>
          <p:cNvGrpSpPr/>
          <p:nvPr/>
        </p:nvGrpSpPr>
        <p:grpSpPr>
          <a:xfrm>
            <a:off x="3724665" y="2453510"/>
            <a:ext cx="1852224" cy="1814411"/>
            <a:chOff x="5531366" y="2128346"/>
            <a:chExt cx="2469632" cy="2419215"/>
          </a:xfrm>
        </p:grpSpPr>
        <p:sp>
          <p:nvSpPr>
            <p:cNvPr id="18" name="Arc 17"/>
            <p:cNvSpPr/>
            <p:nvPr/>
          </p:nvSpPr>
          <p:spPr>
            <a:xfrm>
              <a:off x="5894614" y="2233204"/>
              <a:ext cx="1738993" cy="2026392"/>
            </a:xfrm>
            <a:prstGeom prst="arc">
              <a:avLst>
                <a:gd name="adj1" fmla="val 16200000"/>
                <a:gd name="adj2" fmla="val 19735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7256027" y="3218433"/>
              <a:ext cx="494152" cy="307776"/>
            </a:xfrm>
            <a:prstGeom prst="rect">
              <a:avLst/>
            </a:prstGeom>
            <a:noFill/>
          </p:spPr>
          <p:txBody>
            <a:bodyPr wrap="none" rtlCol="0">
              <a:spAutoFit/>
            </a:bodyPr>
            <a:lstStyle/>
            <a:p>
              <a:r>
                <a:rPr lang="en-US" sz="900" dirty="0"/>
                <a:t>use</a:t>
              </a:r>
            </a:p>
          </p:txBody>
        </p:sp>
        <p:grpSp>
          <p:nvGrpSpPr>
            <p:cNvPr id="15" name="Group 14"/>
            <p:cNvGrpSpPr/>
            <p:nvPr/>
          </p:nvGrpSpPr>
          <p:grpSpPr>
            <a:xfrm>
              <a:off x="5531366" y="2128346"/>
              <a:ext cx="2469632" cy="2419215"/>
              <a:chOff x="5531366" y="2128346"/>
              <a:chExt cx="2469632" cy="2419215"/>
            </a:xfrm>
          </p:grpSpPr>
          <p:sp>
            <p:nvSpPr>
              <p:cNvPr id="19" name="Arc 18"/>
              <p:cNvSpPr/>
              <p:nvPr/>
            </p:nvSpPr>
            <p:spPr>
              <a:xfrm rot="16200000">
                <a:off x="5678796" y="2098053"/>
                <a:ext cx="2074841" cy="2345334"/>
              </a:xfrm>
              <a:prstGeom prst="arc">
                <a:avLst>
                  <a:gd name="adj1" fmla="val 16200000"/>
                  <a:gd name="adj2" fmla="val 19735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0800000">
                <a:off x="5543547" y="2128346"/>
                <a:ext cx="2457451" cy="2419215"/>
              </a:xfrm>
              <a:prstGeom prst="arc">
                <a:avLst>
                  <a:gd name="adj1" fmla="val 16200000"/>
                  <a:gd name="adj2" fmla="val 197355"/>
                </a:avLst>
              </a:prstGeom>
              <a:ln w="38100">
                <a:solidFill>
                  <a:schemeClr val="accent2"/>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6059570" y="2319767"/>
                <a:ext cx="791243" cy="292388"/>
              </a:xfrm>
              <a:prstGeom prst="rect">
                <a:avLst/>
              </a:prstGeom>
              <a:noFill/>
            </p:spPr>
            <p:txBody>
              <a:bodyPr wrap="none" rtlCol="0">
                <a:spAutoFit/>
              </a:bodyPr>
              <a:lstStyle/>
              <a:p>
                <a:r>
                  <a:rPr lang="en-US" sz="825" dirty="0"/>
                  <a:t>visualize</a:t>
                </a:r>
              </a:p>
            </p:txBody>
          </p:sp>
          <p:sp>
            <p:nvSpPr>
              <p:cNvPr id="24" name="TextBox 23"/>
              <p:cNvSpPr txBox="1"/>
              <p:nvPr/>
            </p:nvSpPr>
            <p:spPr>
              <a:xfrm>
                <a:off x="6294990" y="4158936"/>
                <a:ext cx="562547" cy="292388"/>
              </a:xfrm>
              <a:prstGeom prst="rect">
                <a:avLst/>
              </a:prstGeom>
              <a:noFill/>
            </p:spPr>
            <p:txBody>
              <a:bodyPr wrap="none" rtlCol="0">
                <a:spAutoFit/>
              </a:bodyPr>
              <a:lstStyle/>
              <a:p>
                <a:r>
                  <a:rPr lang="en-US" sz="825" dirty="0"/>
                  <a:t>nano</a:t>
                </a:r>
              </a:p>
            </p:txBody>
          </p:sp>
          <p:sp>
            <p:nvSpPr>
              <p:cNvPr id="27" name="TextBox 26"/>
              <p:cNvSpPr txBox="1"/>
              <p:nvPr/>
            </p:nvSpPr>
            <p:spPr>
              <a:xfrm>
                <a:off x="5531366" y="3218433"/>
                <a:ext cx="633080" cy="292388"/>
              </a:xfrm>
              <a:prstGeom prst="rect">
                <a:avLst/>
              </a:prstGeom>
              <a:noFill/>
            </p:spPr>
            <p:txBody>
              <a:bodyPr wrap="none" rtlCol="0">
                <a:spAutoFit/>
              </a:bodyPr>
              <a:lstStyle/>
              <a:p>
                <a:r>
                  <a:rPr lang="en-US" sz="825" dirty="0"/>
                  <a:t>model</a:t>
                </a:r>
              </a:p>
            </p:txBody>
          </p:sp>
        </p:grpSp>
      </p:grpSp>
      <p:grpSp>
        <p:nvGrpSpPr>
          <p:cNvPr id="16" name="Group 15"/>
          <p:cNvGrpSpPr/>
          <p:nvPr/>
        </p:nvGrpSpPr>
        <p:grpSpPr>
          <a:xfrm>
            <a:off x="3202450" y="2026982"/>
            <a:ext cx="2832990" cy="2727898"/>
            <a:chOff x="4868279" y="1559642"/>
            <a:chExt cx="3777320" cy="3637197"/>
          </a:xfrm>
        </p:grpSpPr>
        <p:sp>
          <p:nvSpPr>
            <p:cNvPr id="23" name="TextBox 22"/>
            <p:cNvSpPr txBox="1"/>
            <p:nvPr/>
          </p:nvSpPr>
          <p:spPr>
            <a:xfrm>
              <a:off x="6416218" y="1676237"/>
              <a:ext cx="419347" cy="292388"/>
            </a:xfrm>
            <a:prstGeom prst="rect">
              <a:avLst/>
            </a:prstGeom>
            <a:noFill/>
          </p:spPr>
          <p:txBody>
            <a:bodyPr wrap="none" rtlCol="0">
              <a:spAutoFit/>
            </a:bodyPr>
            <a:lstStyle/>
            <a:p>
              <a:r>
                <a:rPr lang="en-US" sz="825" dirty="0"/>
                <a:t>list</a:t>
              </a:r>
            </a:p>
          </p:txBody>
        </p:sp>
        <p:sp>
          <p:nvSpPr>
            <p:cNvPr id="26" name="TextBox 25"/>
            <p:cNvSpPr txBox="1"/>
            <p:nvPr/>
          </p:nvSpPr>
          <p:spPr>
            <a:xfrm>
              <a:off x="7733770" y="3194238"/>
              <a:ext cx="682239" cy="307776"/>
            </a:xfrm>
            <a:prstGeom prst="rect">
              <a:avLst/>
            </a:prstGeom>
            <a:noFill/>
          </p:spPr>
          <p:txBody>
            <a:bodyPr wrap="none" rtlCol="0">
              <a:spAutoFit/>
            </a:bodyPr>
            <a:lstStyle/>
            <a:p>
              <a:r>
                <a:rPr lang="en-US" sz="900" dirty="0"/>
                <a:t>blocks</a:t>
              </a:r>
            </a:p>
          </p:txBody>
        </p:sp>
        <p:sp>
          <p:nvSpPr>
            <p:cNvPr id="33" name="TextBox 32"/>
            <p:cNvSpPr txBox="1"/>
            <p:nvPr/>
          </p:nvSpPr>
          <p:spPr>
            <a:xfrm>
              <a:off x="4868279" y="3225970"/>
              <a:ext cx="712161" cy="461665"/>
            </a:xfrm>
            <a:prstGeom prst="rect">
              <a:avLst/>
            </a:prstGeom>
            <a:noFill/>
          </p:spPr>
          <p:txBody>
            <a:bodyPr wrap="none" rtlCol="0">
              <a:spAutoFit/>
            </a:bodyPr>
            <a:lstStyle/>
            <a:p>
              <a:r>
                <a:rPr lang="en-US" sz="825" dirty="0"/>
                <a:t>s</a:t>
              </a:r>
              <a:r>
                <a:rPr lang="en-US" sz="825" dirty="0" smtClean="0"/>
                <a:t>take-</a:t>
              </a:r>
            </a:p>
            <a:p>
              <a:r>
                <a:rPr lang="en-US" sz="825" dirty="0" smtClean="0"/>
                <a:t>holders</a:t>
              </a:r>
              <a:endParaRPr lang="en-US" sz="825" dirty="0"/>
            </a:p>
          </p:txBody>
        </p:sp>
        <p:grpSp>
          <p:nvGrpSpPr>
            <p:cNvPr id="4" name="Group 3"/>
            <p:cNvGrpSpPr/>
            <p:nvPr/>
          </p:nvGrpSpPr>
          <p:grpSpPr>
            <a:xfrm>
              <a:off x="4919240" y="1559642"/>
              <a:ext cx="3726359" cy="3637197"/>
              <a:chOff x="4919240" y="2306402"/>
              <a:chExt cx="3726359" cy="3637197"/>
            </a:xfrm>
          </p:grpSpPr>
          <p:sp>
            <p:nvSpPr>
              <p:cNvPr id="25" name="Arc 24"/>
              <p:cNvSpPr/>
              <p:nvPr/>
            </p:nvSpPr>
            <p:spPr>
              <a:xfrm rot="5400000">
                <a:off x="5585501" y="2562291"/>
                <a:ext cx="2552250" cy="2926080"/>
              </a:xfrm>
              <a:prstGeom prst="arc">
                <a:avLst>
                  <a:gd name="adj1" fmla="val 16200000"/>
                  <a:gd name="adj2" fmla="val 197355"/>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5224950" y="2395959"/>
                <a:ext cx="3097535" cy="3024972"/>
              </a:xfrm>
              <a:prstGeom prst="arc">
                <a:avLst>
                  <a:gd name="adj1" fmla="val 16200000"/>
                  <a:gd name="adj2" fmla="val 197355"/>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16200000">
                <a:off x="5116117" y="2205856"/>
                <a:ext cx="3216775" cy="3610529"/>
              </a:xfrm>
              <a:prstGeom prst="arc">
                <a:avLst>
                  <a:gd name="adj1" fmla="val 16199999"/>
                  <a:gd name="adj2" fmla="val 197355"/>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10800000">
                <a:off x="4925099" y="2306402"/>
                <a:ext cx="3720500" cy="3637197"/>
              </a:xfrm>
              <a:prstGeom prst="arc">
                <a:avLst>
                  <a:gd name="adj1" fmla="val 16199999"/>
                  <a:gd name="adj2" fmla="val 197355"/>
                </a:avLst>
              </a:prstGeom>
              <a:ln w="38100">
                <a:solidFill>
                  <a:schemeClr val="accent3">
                    <a:lumMod val="7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TextBox 34"/>
            <p:cNvSpPr txBox="1"/>
            <p:nvPr/>
          </p:nvSpPr>
          <p:spPr>
            <a:xfrm>
              <a:off x="6323162" y="4823183"/>
              <a:ext cx="592469" cy="292388"/>
            </a:xfrm>
            <a:prstGeom prst="rect">
              <a:avLst/>
            </a:prstGeom>
            <a:noFill/>
          </p:spPr>
          <p:txBody>
            <a:bodyPr wrap="none" rtlCol="0">
              <a:spAutoFit/>
            </a:bodyPr>
            <a:lstStyle/>
            <a:p>
              <a:r>
                <a:rPr lang="en-US" sz="825" dirty="0"/>
                <a:t>micro</a:t>
              </a:r>
            </a:p>
          </p:txBody>
        </p:sp>
      </p:grpSp>
      <p:grpSp>
        <p:nvGrpSpPr>
          <p:cNvPr id="46" name="Group 45"/>
          <p:cNvGrpSpPr/>
          <p:nvPr/>
        </p:nvGrpSpPr>
        <p:grpSpPr>
          <a:xfrm>
            <a:off x="1264437" y="1001712"/>
            <a:ext cx="7507447" cy="5028967"/>
            <a:chOff x="2340555" y="166587"/>
            <a:chExt cx="9842808" cy="6705289"/>
          </a:xfrm>
        </p:grpSpPr>
        <p:cxnSp>
          <p:nvCxnSpPr>
            <p:cNvPr id="5" name="Straight Connector 4"/>
            <p:cNvCxnSpPr/>
            <p:nvPr/>
          </p:nvCxnSpPr>
          <p:spPr>
            <a:xfrm>
              <a:off x="6799297" y="3254755"/>
              <a:ext cx="3394173" cy="619"/>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564070" y="3254755"/>
              <a:ext cx="3235228" cy="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6799296" y="579704"/>
              <a:ext cx="2" cy="2675052"/>
            </a:xfrm>
            <a:prstGeom prst="line">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268479" y="3086054"/>
              <a:ext cx="1914884" cy="492443"/>
            </a:xfrm>
            <a:prstGeom prst="rect">
              <a:avLst/>
            </a:prstGeom>
            <a:noFill/>
          </p:spPr>
          <p:txBody>
            <a:bodyPr wrap="square" rtlCol="0">
              <a:spAutoFit/>
            </a:bodyPr>
            <a:lstStyle/>
            <a:p>
              <a:r>
                <a:rPr lang="en-US" b="1" dirty="0" smtClean="0">
                  <a:solidFill>
                    <a:srgbClr val="C00000"/>
                  </a:solidFill>
                </a:rPr>
                <a:t>Algorithms</a:t>
              </a:r>
              <a:endParaRPr lang="en-US" b="1" dirty="0">
                <a:solidFill>
                  <a:srgbClr val="C00000"/>
                </a:solidFill>
              </a:endParaRPr>
            </a:p>
          </p:txBody>
        </p:sp>
        <p:sp>
          <p:nvSpPr>
            <p:cNvPr id="29" name="TextBox 28"/>
            <p:cNvSpPr txBox="1"/>
            <p:nvPr/>
          </p:nvSpPr>
          <p:spPr>
            <a:xfrm>
              <a:off x="6144816" y="6379433"/>
              <a:ext cx="1367934" cy="492443"/>
            </a:xfrm>
            <a:prstGeom prst="rect">
              <a:avLst/>
            </a:prstGeom>
            <a:noFill/>
          </p:spPr>
          <p:txBody>
            <a:bodyPr wrap="square" rtlCol="0">
              <a:spAutoFit/>
            </a:bodyPr>
            <a:lstStyle/>
            <a:p>
              <a:r>
                <a:rPr lang="en-US" b="1" dirty="0" smtClean="0"/>
                <a:t>Project</a:t>
              </a:r>
              <a:endParaRPr lang="en-US" b="1" dirty="0"/>
            </a:p>
          </p:txBody>
        </p:sp>
        <p:sp>
          <p:nvSpPr>
            <p:cNvPr id="30" name="TextBox 29"/>
            <p:cNvSpPr txBox="1"/>
            <p:nvPr/>
          </p:nvSpPr>
          <p:spPr>
            <a:xfrm>
              <a:off x="2340555" y="2847684"/>
              <a:ext cx="1406325" cy="861775"/>
            </a:xfrm>
            <a:prstGeom prst="rect">
              <a:avLst/>
            </a:prstGeom>
            <a:noFill/>
          </p:spPr>
          <p:txBody>
            <a:bodyPr wrap="square" rtlCol="0">
              <a:spAutoFit/>
            </a:bodyPr>
            <a:lstStyle/>
            <a:p>
              <a:r>
                <a:rPr lang="en-US" b="1" dirty="0" smtClean="0">
                  <a:solidFill>
                    <a:srgbClr val="00B050"/>
                  </a:solidFill>
                </a:rPr>
                <a:t>Social Impacts</a:t>
              </a:r>
              <a:endParaRPr lang="en-US" b="1" dirty="0">
                <a:solidFill>
                  <a:srgbClr val="00B050"/>
                </a:solidFill>
              </a:endParaRPr>
            </a:p>
          </p:txBody>
        </p:sp>
        <p:sp>
          <p:nvSpPr>
            <p:cNvPr id="31" name="TextBox 30"/>
            <p:cNvSpPr txBox="1"/>
            <p:nvPr/>
          </p:nvSpPr>
          <p:spPr>
            <a:xfrm>
              <a:off x="5791199" y="166587"/>
              <a:ext cx="2100656" cy="492443"/>
            </a:xfrm>
            <a:prstGeom prst="rect">
              <a:avLst/>
            </a:prstGeom>
            <a:noFill/>
          </p:spPr>
          <p:txBody>
            <a:bodyPr wrap="square" rtlCol="0">
              <a:spAutoFit/>
            </a:bodyPr>
            <a:lstStyle/>
            <a:p>
              <a:r>
                <a:rPr lang="en-US" b="1" dirty="0" smtClean="0">
                  <a:solidFill>
                    <a:srgbClr val="0070C0"/>
                  </a:solidFill>
                </a:rPr>
                <a:t>Abstraction</a:t>
              </a:r>
              <a:endParaRPr lang="en-US" b="1" dirty="0">
                <a:solidFill>
                  <a:srgbClr val="0070C0"/>
                </a:solidFill>
              </a:endParaRPr>
            </a:p>
          </p:txBody>
        </p:sp>
        <p:cxnSp>
          <p:nvCxnSpPr>
            <p:cNvPr id="14" name="Straight Arrow Connector 13"/>
            <p:cNvCxnSpPr/>
            <p:nvPr/>
          </p:nvCxnSpPr>
          <p:spPr>
            <a:xfrm>
              <a:off x="6789420" y="3245212"/>
              <a:ext cx="38100" cy="31471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604008" y="1532125"/>
            <a:ext cx="4049261" cy="3818683"/>
            <a:chOff x="4091601" y="899833"/>
            <a:chExt cx="5399014" cy="5091577"/>
          </a:xfrm>
        </p:grpSpPr>
        <p:sp>
          <p:nvSpPr>
            <p:cNvPr id="37" name="Arc 36"/>
            <p:cNvSpPr/>
            <p:nvPr/>
          </p:nvSpPr>
          <p:spPr>
            <a:xfrm rot="5400000">
              <a:off x="5140596" y="1265658"/>
              <a:ext cx="3625943" cy="4240656"/>
            </a:xfrm>
            <a:prstGeom prst="arc">
              <a:avLst>
                <a:gd name="adj1" fmla="val 16015512"/>
                <a:gd name="adj2" fmla="val 197355"/>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a:off x="4585876" y="1071160"/>
              <a:ext cx="4488020" cy="4297532"/>
            </a:xfrm>
            <a:prstGeom prst="arc">
              <a:avLst>
                <a:gd name="adj1" fmla="val 16160990"/>
                <a:gd name="adj2" fmla="val 9784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rot="16200000">
              <a:off x="4444174" y="788009"/>
              <a:ext cx="4570024" cy="5129518"/>
            </a:xfrm>
            <a:prstGeom prst="arc">
              <a:avLst>
                <a:gd name="adj1" fmla="val 16313065"/>
                <a:gd name="adj2" fmla="val 91697"/>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10800000">
              <a:off x="4164425" y="899833"/>
              <a:ext cx="5326190" cy="5091577"/>
            </a:xfrm>
            <a:prstGeom prst="arc">
              <a:avLst>
                <a:gd name="adj1" fmla="val 16211443"/>
                <a:gd name="adj2" fmla="val 222775"/>
              </a:avLst>
            </a:prstGeom>
            <a:ln w="38100">
              <a:solidFill>
                <a:schemeClr val="accent5"/>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6418679" y="5625342"/>
              <a:ext cx="506976" cy="292388"/>
            </a:xfrm>
            <a:prstGeom prst="rect">
              <a:avLst/>
            </a:prstGeom>
            <a:noFill/>
          </p:spPr>
          <p:txBody>
            <a:bodyPr wrap="none" rtlCol="0">
              <a:spAutoFit/>
            </a:bodyPr>
            <a:lstStyle/>
            <a:p>
              <a:r>
                <a:rPr lang="en-US" sz="825" dirty="0"/>
                <a:t>mini</a:t>
              </a:r>
            </a:p>
          </p:txBody>
        </p:sp>
        <p:sp>
          <p:nvSpPr>
            <p:cNvPr id="42" name="TextBox 41"/>
            <p:cNvSpPr txBox="1"/>
            <p:nvPr/>
          </p:nvSpPr>
          <p:spPr>
            <a:xfrm>
              <a:off x="6258341" y="1085976"/>
              <a:ext cx="624531" cy="292388"/>
            </a:xfrm>
            <a:prstGeom prst="rect">
              <a:avLst/>
            </a:prstGeom>
            <a:noFill/>
          </p:spPr>
          <p:txBody>
            <a:bodyPr wrap="none" rtlCol="0">
              <a:spAutoFit/>
            </a:bodyPr>
            <a:lstStyle/>
            <a:p>
              <a:r>
                <a:rPr lang="en-US" sz="825" dirty="0"/>
                <a:t>layers</a:t>
              </a:r>
            </a:p>
          </p:txBody>
        </p:sp>
        <p:sp>
          <p:nvSpPr>
            <p:cNvPr id="43" name="TextBox 42"/>
            <p:cNvSpPr txBox="1"/>
            <p:nvPr/>
          </p:nvSpPr>
          <p:spPr>
            <a:xfrm>
              <a:off x="8634672" y="3218433"/>
              <a:ext cx="494152" cy="307776"/>
            </a:xfrm>
            <a:prstGeom prst="rect">
              <a:avLst/>
            </a:prstGeom>
            <a:noFill/>
          </p:spPr>
          <p:txBody>
            <a:bodyPr wrap="none" rtlCol="0">
              <a:spAutoFit/>
            </a:bodyPr>
            <a:lstStyle/>
            <a:p>
              <a:r>
                <a:rPr lang="en-US" sz="900" dirty="0"/>
                <a:t>text</a:t>
              </a:r>
            </a:p>
          </p:txBody>
        </p:sp>
        <p:sp>
          <p:nvSpPr>
            <p:cNvPr id="44" name="TextBox 43"/>
            <p:cNvSpPr txBox="1"/>
            <p:nvPr/>
          </p:nvSpPr>
          <p:spPr>
            <a:xfrm>
              <a:off x="4091601" y="3233436"/>
              <a:ext cx="615981" cy="292388"/>
            </a:xfrm>
            <a:prstGeom prst="rect">
              <a:avLst/>
            </a:prstGeom>
            <a:noFill/>
          </p:spPr>
          <p:txBody>
            <a:bodyPr wrap="none" rtlCol="0">
              <a:spAutoFit/>
            </a:bodyPr>
            <a:lstStyle/>
            <a:p>
              <a:r>
                <a:rPr lang="en-US" sz="825" dirty="0"/>
                <a:t>ethics</a:t>
              </a:r>
            </a:p>
          </p:txBody>
        </p:sp>
      </p:grpSp>
      <p:grpSp>
        <p:nvGrpSpPr>
          <p:cNvPr id="12" name="Group 11"/>
          <p:cNvGrpSpPr/>
          <p:nvPr/>
        </p:nvGrpSpPr>
        <p:grpSpPr>
          <a:xfrm>
            <a:off x="6513300" y="4509263"/>
            <a:ext cx="1924433" cy="369332"/>
            <a:chOff x="6513300" y="4509263"/>
            <a:chExt cx="1924433" cy="369332"/>
          </a:xfrm>
        </p:grpSpPr>
        <p:cxnSp>
          <p:nvCxnSpPr>
            <p:cNvPr id="10" name="Straight Arrow Connector 9"/>
            <p:cNvCxnSpPr/>
            <p:nvPr/>
          </p:nvCxnSpPr>
          <p:spPr>
            <a:xfrm>
              <a:off x="6513300" y="4693929"/>
              <a:ext cx="867036" cy="0"/>
            </a:xfrm>
            <a:prstGeom prst="straightConnector1">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68209" y="4509263"/>
              <a:ext cx="1069524" cy="369332"/>
            </a:xfrm>
            <a:prstGeom prst="rect">
              <a:avLst/>
            </a:prstGeom>
            <a:noFill/>
          </p:spPr>
          <p:txBody>
            <a:bodyPr wrap="none" rtlCol="0">
              <a:spAutoFit/>
            </a:bodyPr>
            <a:lstStyle/>
            <a:p>
              <a:r>
                <a:rPr lang="en-US" b="1" dirty="0" smtClean="0">
                  <a:solidFill>
                    <a:srgbClr val="9B2D1F"/>
                  </a:solidFill>
                </a:rPr>
                <a:t>2 weeks</a:t>
              </a:r>
              <a:endParaRPr lang="en-US" b="1" dirty="0">
                <a:solidFill>
                  <a:srgbClr val="9B2D1F"/>
                </a:solidFill>
              </a:endParaRPr>
            </a:p>
          </p:txBody>
        </p:sp>
      </p:grpSp>
      <p:grpSp>
        <p:nvGrpSpPr>
          <p:cNvPr id="47" name="Group 46"/>
          <p:cNvGrpSpPr/>
          <p:nvPr/>
        </p:nvGrpSpPr>
        <p:grpSpPr>
          <a:xfrm>
            <a:off x="6513300" y="4884899"/>
            <a:ext cx="1891468" cy="369332"/>
            <a:chOff x="6393865" y="4732499"/>
            <a:chExt cx="1891468" cy="369332"/>
          </a:xfrm>
        </p:grpSpPr>
        <p:cxnSp>
          <p:nvCxnSpPr>
            <p:cNvPr id="48" name="Straight Arrow Connector 47"/>
            <p:cNvCxnSpPr/>
            <p:nvPr/>
          </p:nvCxnSpPr>
          <p:spPr>
            <a:xfrm>
              <a:off x="6393865" y="4933186"/>
              <a:ext cx="867036" cy="0"/>
            </a:xfrm>
            <a:prstGeom prst="straightConnector1">
              <a:avLst/>
            </a:prstGeom>
            <a:ln w="38100">
              <a:solidFill>
                <a:srgbClr val="7C6B4D"/>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215809" y="4732499"/>
              <a:ext cx="1069524" cy="369332"/>
            </a:xfrm>
            <a:prstGeom prst="rect">
              <a:avLst/>
            </a:prstGeom>
            <a:noFill/>
            <a:ln>
              <a:noFill/>
            </a:ln>
          </p:spPr>
          <p:txBody>
            <a:bodyPr wrap="none" rtlCol="0">
              <a:spAutoFit/>
            </a:bodyPr>
            <a:lstStyle/>
            <a:p>
              <a:r>
                <a:rPr lang="en-US" b="1" dirty="0">
                  <a:solidFill>
                    <a:srgbClr val="7C6B4D"/>
                  </a:solidFill>
                </a:rPr>
                <a:t>5</a:t>
              </a:r>
              <a:r>
                <a:rPr lang="en-US" b="1" dirty="0" smtClean="0">
                  <a:solidFill>
                    <a:srgbClr val="9B2D1F"/>
                  </a:solidFill>
                </a:rPr>
                <a:t> </a:t>
              </a:r>
              <a:r>
                <a:rPr lang="en-US" b="1" dirty="0" smtClean="0">
                  <a:solidFill>
                    <a:srgbClr val="7C6B4D"/>
                  </a:solidFill>
                </a:rPr>
                <a:t>weeks</a:t>
              </a:r>
              <a:endParaRPr lang="en-US" b="1" dirty="0">
                <a:solidFill>
                  <a:srgbClr val="7C6B4D"/>
                </a:solidFill>
              </a:endParaRPr>
            </a:p>
          </p:txBody>
        </p:sp>
      </p:grpSp>
      <p:grpSp>
        <p:nvGrpSpPr>
          <p:cNvPr id="50" name="Group 49"/>
          <p:cNvGrpSpPr/>
          <p:nvPr/>
        </p:nvGrpSpPr>
        <p:grpSpPr>
          <a:xfrm>
            <a:off x="6513300" y="5318543"/>
            <a:ext cx="1924433" cy="369332"/>
            <a:chOff x="6513300" y="4509263"/>
            <a:chExt cx="1924433" cy="369332"/>
          </a:xfrm>
        </p:grpSpPr>
        <p:cxnSp>
          <p:nvCxnSpPr>
            <p:cNvPr id="51" name="Straight Arrow Connector 50"/>
            <p:cNvCxnSpPr/>
            <p:nvPr/>
          </p:nvCxnSpPr>
          <p:spPr>
            <a:xfrm>
              <a:off x="6513300" y="4693929"/>
              <a:ext cx="867036" cy="0"/>
            </a:xfrm>
            <a:prstGeom prst="straightConnector1">
              <a:avLst/>
            </a:prstGeom>
            <a:ln w="38100">
              <a:solidFill>
                <a:srgbClr val="918485"/>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368209" y="4509263"/>
              <a:ext cx="1069524" cy="369332"/>
            </a:xfrm>
            <a:prstGeom prst="rect">
              <a:avLst/>
            </a:prstGeom>
            <a:noFill/>
          </p:spPr>
          <p:txBody>
            <a:bodyPr wrap="none" rtlCol="0">
              <a:spAutoFit/>
            </a:bodyPr>
            <a:lstStyle/>
            <a:p>
              <a:r>
                <a:rPr lang="en-US" b="1" dirty="0">
                  <a:solidFill>
                    <a:srgbClr val="918485"/>
                  </a:solidFill>
                </a:rPr>
                <a:t>8</a:t>
              </a:r>
              <a:r>
                <a:rPr lang="en-US" b="1" dirty="0" smtClean="0">
                  <a:solidFill>
                    <a:srgbClr val="918485"/>
                  </a:solidFill>
                </a:rPr>
                <a:t> weeks</a:t>
              </a:r>
              <a:endParaRPr lang="en-US" b="1" dirty="0">
                <a:solidFill>
                  <a:srgbClr val="918485"/>
                </a:solidFill>
              </a:endParaRPr>
            </a:p>
          </p:txBody>
        </p:sp>
      </p:grpSp>
      <p:sp>
        <p:nvSpPr>
          <p:cNvPr id="53" name="TextBox 52"/>
          <p:cNvSpPr txBox="1"/>
          <p:nvPr/>
        </p:nvSpPr>
        <p:spPr>
          <a:xfrm>
            <a:off x="4626879" y="5081193"/>
            <a:ext cx="630301" cy="219291"/>
          </a:xfrm>
          <a:prstGeom prst="rect">
            <a:avLst/>
          </a:prstGeom>
          <a:noFill/>
        </p:spPr>
        <p:txBody>
          <a:bodyPr wrap="none" rtlCol="0">
            <a:spAutoFit/>
          </a:bodyPr>
          <a:lstStyle/>
          <a:p>
            <a:r>
              <a:rPr lang="en-US" sz="825" dirty="0"/>
              <a:t>i</a:t>
            </a:r>
            <a:r>
              <a:rPr lang="en-US" sz="825" dirty="0" smtClean="0"/>
              <a:t>ndividual</a:t>
            </a:r>
            <a:endParaRPr lang="en-US" sz="825" dirty="0"/>
          </a:p>
        </p:txBody>
      </p:sp>
      <p:sp>
        <p:nvSpPr>
          <p:cNvPr id="8" name="Footer Placeholder 7"/>
          <p:cNvSpPr>
            <a:spLocks noGrp="1"/>
          </p:cNvSpPr>
          <p:nvPr>
            <p:ph type="ftr" sz="quarter" idx="11"/>
          </p:nvPr>
        </p:nvSpPr>
        <p:spPr/>
        <p:txBody>
          <a:bodyPr/>
          <a:lstStyle/>
          <a:p>
            <a:pPr>
              <a:defRPr/>
            </a:pPr>
            <a:r>
              <a:rPr lang="en-US" altLang="en-US" smtClean="0"/>
              <a:t>(C) Dennis Kafura</a:t>
            </a:r>
            <a:endParaRPr lang="en-US" altLang="en-US" dirty="0"/>
          </a:p>
        </p:txBody>
      </p:sp>
      <p:sp>
        <p:nvSpPr>
          <p:cNvPr id="13" name="Slide Number Placeholder 12"/>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11</a:t>
            </a:fld>
            <a:endParaRPr lang="en-US" altLang="en-US"/>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92184921"/>
      </p:ext>
    </p:extLst>
  </p:cSld>
  <p:clrMapOvr>
    <a:masterClrMapping/>
  </p:clrMapOvr>
  <mc:AlternateContent xmlns:mc="http://schemas.openxmlformats.org/markup-compatibility/2006" xmlns:p14="http://schemas.microsoft.com/office/powerpoint/2010/main">
    <mc:Choice Requires="p14">
      <p:transition spd="slow" p14:dur="2000" advTm="141575"/>
    </mc:Choice>
    <mc:Fallback xmlns="">
      <p:transition spd="slow" advTm="14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7"/>
                </p:tgtEl>
              </p:cMediaNode>
            </p:audio>
          </p:childTnLst>
        </p:cTn>
      </p:par>
    </p:tnLst>
    <p:bldLst>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Blocks</a:t>
            </a:r>
            <a:endParaRPr lang="en-US" dirty="0"/>
          </a:p>
        </p:txBody>
      </p:sp>
      <p:sp>
        <p:nvSpPr>
          <p:cNvPr id="3" name="Content Placeholder 2"/>
          <p:cNvSpPr>
            <a:spLocks noGrp="1"/>
          </p:cNvSpPr>
          <p:nvPr>
            <p:ph idx="1"/>
          </p:nvPr>
        </p:nvSpPr>
        <p:spPr/>
        <p:txBody>
          <a:bodyPr/>
          <a:lstStyle/>
          <a:p>
            <a:r>
              <a:rPr lang="en-US" dirty="0" smtClean="0"/>
              <a:t>Learn incrementally – create anything!</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12</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905000"/>
            <a:ext cx="5145311" cy="391100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3147820"/>
      </p:ext>
    </p:extLst>
  </p:cSld>
  <p:clrMapOvr>
    <a:masterClrMapping/>
  </p:clrMapOvr>
  <mc:AlternateContent xmlns:mc="http://schemas.openxmlformats.org/markup-compatibility/2006" xmlns:p14="http://schemas.microsoft.com/office/powerpoint/2010/main">
    <mc:Choice Requires="p14">
      <p:transition spd="slow" p14:dur="2000" advTm="44738"/>
    </mc:Choice>
    <mc:Fallback xmlns="">
      <p:transition spd="slow" advTm="4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13</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245700342"/>
              </p:ext>
            </p:extLst>
          </p:nvPr>
        </p:nvGraphicFramePr>
        <p:xfrm>
          <a:off x="1277678" y="990600"/>
          <a:ext cx="7485321" cy="3553540"/>
        </p:xfrm>
        <a:graphic>
          <a:graphicData uri="http://schemas.openxmlformats.org/drawingml/2006/table">
            <a:tbl>
              <a:tblPr firstRow="1" bandRow="1">
                <a:tableStyleId>{5C22544A-7EE6-4342-B048-85BDC9FD1C3A}</a:tableStyleId>
              </a:tblPr>
              <a:tblGrid>
                <a:gridCol w="2070408">
                  <a:extLst>
                    <a:ext uri="{9D8B030D-6E8A-4147-A177-3AD203B41FA5}">
                      <a16:colId xmlns:a16="http://schemas.microsoft.com/office/drawing/2014/main" xmlns="" val="20000"/>
                    </a:ext>
                  </a:extLst>
                </a:gridCol>
                <a:gridCol w="1114835">
                  <a:extLst>
                    <a:ext uri="{9D8B030D-6E8A-4147-A177-3AD203B41FA5}">
                      <a16:colId xmlns:a16="http://schemas.microsoft.com/office/drawing/2014/main" xmlns="" val="20001"/>
                    </a:ext>
                  </a:extLst>
                </a:gridCol>
                <a:gridCol w="4300078">
                  <a:extLst>
                    <a:ext uri="{9D8B030D-6E8A-4147-A177-3AD203B41FA5}">
                      <a16:colId xmlns:a16="http://schemas.microsoft.com/office/drawing/2014/main" xmlns="" val="20002"/>
                    </a:ext>
                  </a:extLst>
                </a:gridCol>
              </a:tblGrid>
              <a:tr h="331197">
                <a:tc>
                  <a:txBody>
                    <a:bodyPr/>
                    <a:lstStyle/>
                    <a:p>
                      <a:pPr algn="ctr"/>
                      <a:r>
                        <a:rPr lang="en-US" dirty="0" smtClean="0"/>
                        <a:t>Assignment</a:t>
                      </a:r>
                      <a:endParaRPr lang="en-US" dirty="0"/>
                    </a:p>
                  </a:txBody>
                  <a:tcPr/>
                </a:tc>
                <a:tc>
                  <a:txBody>
                    <a:bodyPr/>
                    <a:lstStyle/>
                    <a:p>
                      <a:pPr algn="ctr"/>
                      <a:r>
                        <a:rPr lang="en-US" dirty="0" smtClean="0"/>
                        <a:t>Percent</a:t>
                      </a:r>
                      <a:endParaRPr lang="en-US" dirty="0"/>
                    </a:p>
                  </a:txBody>
                  <a:tcPr/>
                </a:tc>
                <a:tc>
                  <a:txBody>
                    <a:bodyPr/>
                    <a:lstStyle/>
                    <a:p>
                      <a:pPr algn="ctr"/>
                      <a:r>
                        <a:rPr lang="en-US" dirty="0" smtClean="0"/>
                        <a:t>Evaluation</a:t>
                      </a:r>
                      <a:endParaRPr lang="en-US" dirty="0"/>
                    </a:p>
                  </a:txBody>
                  <a:tcPr/>
                </a:tc>
                <a:extLst>
                  <a:ext uri="{0D108BD9-81ED-4DB2-BD59-A6C34878D82A}">
                    <a16:rowId xmlns:a16="http://schemas.microsoft.com/office/drawing/2014/main" xmlns="" val="10000"/>
                  </a:ext>
                </a:extLst>
              </a:tr>
              <a:tr h="816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In-class work and homework</a:t>
                      </a:r>
                    </a:p>
                  </a:txBody>
                  <a:tcPr anchor="ctr"/>
                </a:tc>
                <a:tc>
                  <a:txBody>
                    <a:bodyPr/>
                    <a:lstStyle/>
                    <a:p>
                      <a:pPr algn="ctr"/>
                      <a:r>
                        <a:rPr lang="en-US" dirty="0" smtClean="0"/>
                        <a:t>50%</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This work is </a:t>
                      </a:r>
                      <a:r>
                        <a:rPr lang="en-US" sz="1800" dirty="0" smtClean="0"/>
                        <a:t>evaluated</a:t>
                      </a:r>
                      <a:r>
                        <a:rPr lang="en-US" sz="1800" baseline="0" dirty="0" smtClean="0"/>
                        <a:t> </a:t>
                      </a:r>
                      <a:r>
                        <a:rPr lang="en-US" sz="1800" dirty="0" smtClean="0"/>
                        <a:t>by </a:t>
                      </a:r>
                      <a:r>
                        <a:rPr lang="en-US" sz="1800" dirty="0" smtClean="0"/>
                        <a:t>course staff or automated checking.</a:t>
                      </a:r>
                    </a:p>
                  </a:txBody>
                  <a:tcPr/>
                </a:tc>
                <a:extLst>
                  <a:ext uri="{0D108BD9-81ED-4DB2-BD59-A6C34878D82A}">
                    <a16:rowId xmlns:a16="http://schemas.microsoft.com/office/drawing/2014/main" xmlns="" val="10001"/>
                  </a:ext>
                </a:extLst>
              </a:tr>
              <a:tr h="816650">
                <a:tc>
                  <a:txBody>
                    <a:bodyPr/>
                    <a:lstStyle/>
                    <a:p>
                      <a:r>
                        <a:rPr lang="en-US" dirty="0" smtClean="0"/>
                        <a:t>Projects</a:t>
                      </a:r>
                      <a:endParaRPr lang="en-US" dirty="0"/>
                    </a:p>
                  </a:txBody>
                  <a:tcPr anchor="ctr"/>
                </a:tc>
                <a:tc>
                  <a:txBody>
                    <a:bodyPr/>
                    <a:lstStyle/>
                    <a:p>
                      <a:pPr algn="ctr"/>
                      <a:r>
                        <a:rPr lang="en-US" dirty="0" smtClean="0"/>
                        <a:t>30%</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There are four projects evaluated by a rubric assessing the quality and completeness of the project.</a:t>
                      </a:r>
                    </a:p>
                  </a:txBody>
                  <a:tcPr/>
                </a:tc>
                <a:extLst>
                  <a:ext uri="{0D108BD9-81ED-4DB2-BD59-A6C34878D82A}">
                    <a16:rowId xmlns:a16="http://schemas.microsoft.com/office/drawing/2014/main" xmlns="" val="10002"/>
                  </a:ext>
                </a:extLst>
              </a:tr>
              <a:tr h="571655">
                <a:tc>
                  <a:txBody>
                    <a:bodyPr/>
                    <a:lstStyle/>
                    <a:p>
                      <a:r>
                        <a:rPr lang="en-US" dirty="0" smtClean="0"/>
                        <a:t>Attendance</a:t>
                      </a:r>
                      <a:endParaRPr lang="en-US" dirty="0"/>
                    </a:p>
                  </a:txBody>
                  <a:tcPr anchor="ctr"/>
                </a:tc>
                <a:tc>
                  <a:txBody>
                    <a:bodyPr/>
                    <a:lstStyle/>
                    <a:p>
                      <a:pPr algn="ctr"/>
                      <a:r>
                        <a:rPr lang="en-US" dirty="0" smtClean="0"/>
                        <a:t>10%</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This work is evaluated by recorded attendance.  </a:t>
                      </a:r>
                    </a:p>
                  </a:txBody>
                  <a:tcPr/>
                </a:tc>
                <a:extLst>
                  <a:ext uri="{0D108BD9-81ED-4DB2-BD59-A6C34878D82A}">
                    <a16:rowId xmlns:a16="http://schemas.microsoft.com/office/drawing/2014/main" xmlns="" val="10003"/>
                  </a:ext>
                </a:extLst>
              </a:tr>
              <a:tr h="816650">
                <a:tc>
                  <a:txBody>
                    <a:bodyPr/>
                    <a:lstStyle/>
                    <a:p>
                      <a:r>
                        <a:rPr lang="en-US" dirty="0" smtClean="0"/>
                        <a:t>Reading Quizzes</a:t>
                      </a:r>
                      <a:endParaRPr lang="en-US" dirty="0"/>
                    </a:p>
                  </a:txBody>
                  <a:tcPr anchor="ctr"/>
                </a:tc>
                <a:tc>
                  <a:txBody>
                    <a:bodyPr/>
                    <a:lstStyle/>
                    <a:p>
                      <a:pPr algn="ctr"/>
                      <a:r>
                        <a:rPr lang="en-US" dirty="0" smtClean="0"/>
                        <a:t>10%</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This work is evaluated by </a:t>
                      </a:r>
                      <a:r>
                        <a:rPr lang="en-US" sz="1800" dirty="0" smtClean="0"/>
                        <a:t>demonstrated </a:t>
                      </a:r>
                      <a:r>
                        <a:rPr lang="en-US" sz="1800" dirty="0" smtClean="0"/>
                        <a:t>understanding of the required readings.</a:t>
                      </a:r>
                    </a:p>
                  </a:txBody>
                  <a:tcPr/>
                </a:tc>
                <a:extLst>
                  <a:ext uri="{0D108BD9-81ED-4DB2-BD59-A6C34878D82A}">
                    <a16:rowId xmlns:a16="http://schemas.microsoft.com/office/drawing/2014/main" xmlns=""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TextBox 5"/>
          <p:cNvSpPr txBox="1"/>
          <p:nvPr/>
        </p:nvSpPr>
        <p:spPr>
          <a:xfrm>
            <a:off x="1219200" y="4680217"/>
            <a:ext cx="697991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Check regularly and raise questions </a:t>
            </a:r>
            <a:r>
              <a:rPr lang="en-US" dirty="0"/>
              <a:t>in a timely (i.e., within two week) manner </a:t>
            </a:r>
            <a:r>
              <a:rPr lang="en-US" dirty="0" smtClean="0"/>
              <a:t>questions or concerns about assignment grading</a:t>
            </a:r>
          </a:p>
          <a:p>
            <a:pPr marL="285750" indent="-285750">
              <a:buFont typeface="Arial" panose="020B0604020202020204" pitchFamily="34" charset="0"/>
              <a:buChar char="•"/>
            </a:pPr>
            <a:r>
              <a:rPr lang="en-US" dirty="0" smtClean="0"/>
              <a:t>In submitting the final project you accept responsibility for having reviewed and </a:t>
            </a:r>
            <a:r>
              <a:rPr lang="en-US" u="sng" dirty="0" smtClean="0"/>
              <a:t>accepted the scores on all assignments </a:t>
            </a:r>
            <a:r>
              <a:rPr lang="en-US" dirty="0" smtClean="0"/>
              <a:t>except for the final project itself.</a:t>
            </a:r>
            <a:endParaRPr lang="en-US" dirty="0"/>
          </a:p>
        </p:txBody>
      </p:sp>
    </p:spTree>
    <p:extLst>
      <p:ext uri="{BB962C8B-B14F-4D97-AF65-F5344CB8AC3E}">
        <p14:creationId xmlns:p14="http://schemas.microsoft.com/office/powerpoint/2010/main" val="2621505393"/>
      </p:ext>
    </p:extLst>
  </p:cSld>
  <p:clrMapOvr>
    <a:masterClrMapping/>
  </p:clrMapOvr>
  <mc:AlternateContent xmlns:mc="http://schemas.openxmlformats.org/markup-compatibility/2006" xmlns:p14="http://schemas.microsoft.com/office/powerpoint/2010/main">
    <mc:Choice Requires="p14">
      <p:transition spd="slow" p14:dur="2000" advTm="22387"/>
    </mc:Choice>
    <mc:Fallback xmlns="">
      <p:transition spd="slow" advTm="2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Active Learning </a:t>
            </a:r>
          </a:p>
        </p:txBody>
      </p:sp>
      <p:sp>
        <p:nvSpPr>
          <p:cNvPr id="4" name="Slide Number Placeholder 3"/>
          <p:cNvSpPr>
            <a:spLocks noGrp="1"/>
          </p:cNvSpPr>
          <p:nvPr>
            <p:ph type="sldNum" sz="quarter" idx="10"/>
          </p:nvPr>
        </p:nvSpPr>
        <p:spPr/>
        <p:txBody>
          <a:bodyPr/>
          <a:lstStyle/>
          <a:p>
            <a:pPr>
              <a:defRPr/>
            </a:pPr>
            <a:r>
              <a:rPr lang="en-US" altLang="en-US" smtClean="0"/>
              <a:t> Slide </a:t>
            </a:r>
            <a:fld id="{A52D4389-1A9B-46E6-B32D-C5B559E01F5F}" type="slidenum">
              <a:rPr lang="en-US" altLang="en-US" smtClean="0"/>
              <a:pPr>
                <a:defRPr/>
              </a:pPr>
              <a:t>14</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pic>
        <p:nvPicPr>
          <p:cNvPr id="11269" name="Picture 2" descr="http://www.giardinoquartet.co.uk/cmsincludes/image/bodybg.jpg"/>
          <p:cNvPicPr>
            <a:picLocks noChangeAspect="1" noChangeArrowheads="1"/>
          </p:cNvPicPr>
          <p:nvPr/>
        </p:nvPicPr>
        <p:blipFill>
          <a:blip r:embed="rId5" cstate="print"/>
          <a:srcRect/>
          <a:stretch>
            <a:fillRect/>
          </a:stretch>
        </p:blipFill>
        <p:spPr bwMode="auto">
          <a:xfrm>
            <a:off x="1600200" y="1143000"/>
            <a:ext cx="2478088" cy="2867025"/>
          </a:xfrm>
          <a:prstGeom prst="rect">
            <a:avLst/>
          </a:prstGeom>
          <a:noFill/>
          <a:ln w="9525">
            <a:noFill/>
            <a:miter lim="800000"/>
            <a:headEnd/>
            <a:tailEnd/>
          </a:ln>
        </p:spPr>
      </p:pic>
      <p:pic>
        <p:nvPicPr>
          <p:cNvPr id="11270" name="Picture 4" descr="http://www.wired.com/images_blogs/gamelife/2009/09/brb_1.jpg"/>
          <p:cNvPicPr>
            <a:picLocks noChangeAspect="1" noChangeArrowheads="1"/>
          </p:cNvPicPr>
          <p:nvPr/>
        </p:nvPicPr>
        <p:blipFill>
          <a:blip r:embed="rId6" cstate="print"/>
          <a:srcRect/>
          <a:stretch>
            <a:fillRect/>
          </a:stretch>
        </p:blipFill>
        <p:spPr bwMode="auto">
          <a:xfrm>
            <a:off x="4755697" y="1736333"/>
            <a:ext cx="3667125" cy="2062163"/>
          </a:xfrm>
          <a:prstGeom prst="rect">
            <a:avLst/>
          </a:prstGeom>
          <a:noFill/>
          <a:ln w="9525">
            <a:noFill/>
            <a:miter lim="800000"/>
            <a:headEnd/>
            <a:tailEnd/>
          </a:ln>
        </p:spPr>
      </p:pic>
      <p:sp>
        <p:nvSpPr>
          <p:cNvPr id="11271" name="TextBox 7"/>
          <p:cNvSpPr txBox="1">
            <a:spLocks noChangeArrowheads="1"/>
          </p:cNvSpPr>
          <p:nvPr/>
        </p:nvSpPr>
        <p:spPr bwMode="auto">
          <a:xfrm>
            <a:off x="4464843" y="1115940"/>
            <a:ext cx="4176713" cy="369888"/>
          </a:xfrm>
          <a:prstGeom prst="rect">
            <a:avLst/>
          </a:prstGeom>
          <a:noFill/>
          <a:ln w="9525">
            <a:noFill/>
            <a:miter lim="800000"/>
            <a:headEnd/>
            <a:tailEnd/>
          </a:ln>
        </p:spPr>
        <p:txBody>
          <a:bodyPr wrap="none">
            <a:spAutoFit/>
          </a:bodyPr>
          <a:lstStyle/>
          <a:p>
            <a:r>
              <a:rPr lang="en-US" dirty="0"/>
              <a:t>Work effectively together in your cohort</a:t>
            </a:r>
          </a:p>
        </p:txBody>
      </p:sp>
      <p:pic>
        <p:nvPicPr>
          <p:cNvPr id="11272" name="Picture 6" descr="https://encrypted-tbn3.gstatic.com/images?q=tbn:ANd9GcToOO4Ci2SIpwBMamvuhx7dkH9Kq9wSiHLH0iloXT2-EcFUVzj2Ag"/>
          <p:cNvPicPr>
            <a:picLocks noChangeAspect="1" noChangeArrowheads="1"/>
          </p:cNvPicPr>
          <p:nvPr/>
        </p:nvPicPr>
        <p:blipFill>
          <a:blip r:embed="rId7" cstate="print"/>
          <a:srcRect/>
          <a:stretch>
            <a:fillRect/>
          </a:stretch>
        </p:blipFill>
        <p:spPr bwMode="auto">
          <a:xfrm>
            <a:off x="941594" y="3957637"/>
            <a:ext cx="2295525" cy="1990725"/>
          </a:xfrm>
          <a:prstGeom prst="rect">
            <a:avLst/>
          </a:prstGeom>
          <a:noFill/>
          <a:ln w="9525">
            <a:noFill/>
            <a:miter lim="800000"/>
            <a:headEnd/>
            <a:tailEnd/>
          </a:ln>
        </p:spPr>
      </p:pic>
      <p:sp>
        <p:nvSpPr>
          <p:cNvPr id="10" name="Content Placeholder 2"/>
          <p:cNvSpPr>
            <a:spLocks noGrp="1"/>
          </p:cNvSpPr>
          <p:nvPr>
            <p:ph idx="1"/>
          </p:nvPr>
        </p:nvSpPr>
        <p:spPr>
          <a:xfrm>
            <a:off x="3429000" y="4017963"/>
            <a:ext cx="5486400" cy="2133600"/>
          </a:xfrm>
        </p:spPr>
        <p:txBody>
          <a:bodyPr>
            <a:normAutofit fontScale="85000" lnSpcReduction="10000"/>
          </a:bodyPr>
          <a:lstStyle/>
          <a:p>
            <a:pPr>
              <a:buFont typeface="Wingdings" charset="2"/>
              <a:buNone/>
              <a:defRPr/>
            </a:pPr>
            <a:r>
              <a:rPr lang="en-US" dirty="0" smtClean="0"/>
              <a:t>Your cohort is a peer learning group</a:t>
            </a:r>
          </a:p>
          <a:p>
            <a:pPr lvl="1">
              <a:buFont typeface="Wingdings" charset="2"/>
              <a:buChar char="q"/>
              <a:defRPr/>
            </a:pPr>
            <a:r>
              <a:rPr lang="en-US" dirty="0" smtClean="0"/>
              <a:t>In-class work</a:t>
            </a:r>
          </a:p>
          <a:p>
            <a:pPr lvl="1">
              <a:buFont typeface="Wingdings" charset="2"/>
              <a:buChar char="q"/>
              <a:defRPr/>
            </a:pPr>
            <a:r>
              <a:rPr lang="en-US" dirty="0" smtClean="0"/>
              <a:t>Specific assignments</a:t>
            </a:r>
          </a:p>
          <a:p>
            <a:pPr lvl="1">
              <a:buFont typeface="Wingdings" charset="2"/>
              <a:buChar char="q"/>
              <a:defRPr/>
            </a:pPr>
            <a:r>
              <a:rPr lang="en-US" dirty="0" smtClean="0"/>
              <a:t>General support </a:t>
            </a:r>
          </a:p>
          <a:p>
            <a:pPr lvl="1">
              <a:buFont typeface="Wingdings" charset="2"/>
              <a:buChar char="q"/>
              <a:defRPr/>
            </a:pPr>
            <a:r>
              <a:rPr lang="en-US" dirty="0" smtClean="0"/>
              <a:t>Cohort contract</a:t>
            </a:r>
          </a:p>
          <a:p>
            <a:pPr>
              <a:buFont typeface="Wingdings" charset="2"/>
              <a:buNone/>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384"/>
    </mc:Choice>
    <mc:Fallback xmlns="">
      <p:transition spd="slow" advTm="90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What it takes to succeed</a:t>
            </a:r>
          </a:p>
        </p:txBody>
      </p:sp>
      <p:sp>
        <p:nvSpPr>
          <p:cNvPr id="9219" name="Content Placeholder 2"/>
          <p:cNvSpPr>
            <a:spLocks noGrp="1"/>
          </p:cNvSpPr>
          <p:nvPr>
            <p:ph idx="1"/>
          </p:nvPr>
        </p:nvSpPr>
        <p:spPr>
          <a:xfrm>
            <a:off x="1066800" y="1143000"/>
            <a:ext cx="7467600" cy="4648200"/>
          </a:xfrm>
        </p:spPr>
        <p:txBody>
          <a:bodyPr>
            <a:normAutofit/>
          </a:bodyPr>
          <a:lstStyle/>
          <a:p>
            <a:pPr>
              <a:buFont typeface="Wingdings" charset="2"/>
              <a:buChar char="n"/>
              <a:defRPr/>
            </a:pPr>
            <a:r>
              <a:rPr lang="en-US" dirty="0" smtClean="0"/>
              <a:t>Be conscientious and consistent in</a:t>
            </a:r>
          </a:p>
          <a:p>
            <a:pPr lvl="1">
              <a:buFont typeface="Wingdings" charset="2"/>
              <a:buChar char="q"/>
              <a:defRPr/>
            </a:pPr>
            <a:r>
              <a:rPr lang="en-US" dirty="0" smtClean="0"/>
              <a:t>Do the Reading and take the Reading Quiz before each class!</a:t>
            </a:r>
          </a:p>
          <a:p>
            <a:pPr lvl="1">
              <a:buFont typeface="Wingdings" charset="2"/>
              <a:buChar char="q"/>
              <a:defRPr/>
            </a:pPr>
            <a:r>
              <a:rPr lang="en-US" dirty="0" smtClean="0"/>
              <a:t>Attend class to engage in active learning. We will keep attendance.</a:t>
            </a:r>
          </a:p>
          <a:p>
            <a:pPr lvl="1">
              <a:buFont typeface="Wingdings" charset="2"/>
              <a:buChar char="q"/>
              <a:defRPr/>
            </a:pPr>
            <a:r>
              <a:rPr lang="en-US" dirty="0" smtClean="0"/>
              <a:t>Don’t fall behind - meet due dates.</a:t>
            </a:r>
          </a:p>
          <a:p>
            <a:pPr lvl="1">
              <a:buFont typeface="Wingdings" charset="2"/>
              <a:buChar char="q"/>
              <a:defRPr/>
            </a:pPr>
            <a:r>
              <a:rPr lang="en-US" dirty="0" smtClean="0"/>
              <a:t>Complete assigned work</a:t>
            </a:r>
            <a:br>
              <a:rPr lang="en-US" dirty="0" smtClean="0"/>
            </a:br>
            <a:r>
              <a:rPr lang="en-US" dirty="0" smtClean="0"/>
              <a:t>before close of each </a:t>
            </a:r>
            <a:br>
              <a:rPr lang="en-US" dirty="0" smtClean="0"/>
            </a:br>
            <a:r>
              <a:rPr lang="en-US" dirty="0" smtClean="0"/>
              <a:t>module.</a:t>
            </a:r>
          </a:p>
          <a:p>
            <a:pPr lvl="1">
              <a:buFont typeface="Wingdings" charset="2"/>
              <a:buChar char="q"/>
              <a:defRPr/>
            </a:pPr>
            <a:endParaRPr lang="en-US" dirty="0" smtClean="0"/>
          </a:p>
        </p:txBody>
      </p:sp>
      <p:sp>
        <p:nvSpPr>
          <p:cNvPr id="4" name="Slide Number Placeholder 3"/>
          <p:cNvSpPr>
            <a:spLocks noGrp="1"/>
          </p:cNvSpPr>
          <p:nvPr>
            <p:ph type="sldNum" sz="quarter" idx="10"/>
          </p:nvPr>
        </p:nvSpPr>
        <p:spPr/>
        <p:txBody>
          <a:bodyPr/>
          <a:lstStyle/>
          <a:p>
            <a:pPr>
              <a:defRPr/>
            </a:pPr>
            <a:r>
              <a:rPr lang="en-US" altLang="en-US" smtClean="0"/>
              <a:t> Slide </a:t>
            </a:r>
            <a:fld id="{EF6D8BD7-D770-440D-A5B5-29683F16C397}" type="slidenum">
              <a:rPr lang="en-US" altLang="en-US" smtClean="0"/>
              <a:pPr>
                <a:defRPr/>
              </a:pPr>
              <a:t>15</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9222" name="Picture 7" descr="core curriculum"/>
          <p:cNvPicPr>
            <a:picLocks noChangeAspect="1" noChangeArrowheads="1"/>
          </p:cNvPicPr>
          <p:nvPr/>
        </p:nvPicPr>
        <p:blipFill>
          <a:blip r:embed="rId5" cstate="print"/>
          <a:srcRect/>
          <a:stretch>
            <a:fillRect/>
          </a:stretch>
        </p:blipFill>
        <p:spPr bwMode="auto">
          <a:xfrm>
            <a:off x="5676900" y="3962400"/>
            <a:ext cx="3009900" cy="220726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88"/>
    </mc:Choice>
    <mc:Fallback xmlns="">
      <p:transition spd="slow" advTm="3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Everyone can succeed</a:t>
            </a:r>
          </a:p>
        </p:txBody>
      </p:sp>
      <p:sp>
        <p:nvSpPr>
          <p:cNvPr id="3" name="Content Placeholder 2"/>
          <p:cNvSpPr>
            <a:spLocks noGrp="1"/>
          </p:cNvSpPr>
          <p:nvPr>
            <p:ph idx="1"/>
          </p:nvPr>
        </p:nvSpPr>
        <p:spPr>
          <a:xfrm>
            <a:off x="1143000" y="1219200"/>
            <a:ext cx="6400800" cy="4724400"/>
          </a:xfrm>
        </p:spPr>
        <p:txBody>
          <a:bodyPr>
            <a:normAutofit fontScale="85000" lnSpcReduction="10000"/>
          </a:bodyPr>
          <a:lstStyle/>
          <a:p>
            <a:pPr>
              <a:buFont typeface="Wingdings" charset="2"/>
              <a:buChar char="n"/>
              <a:defRPr/>
            </a:pPr>
            <a:r>
              <a:rPr lang="en-US" dirty="0" smtClean="0"/>
              <a:t>Each critical concept is seen three times in different contexts – you just need to get it once.</a:t>
            </a:r>
          </a:p>
          <a:p>
            <a:pPr>
              <a:buFont typeface="Wingdings" charset="2"/>
              <a:buChar char="n"/>
              <a:defRPr/>
            </a:pPr>
            <a:r>
              <a:rPr lang="en-US" dirty="0" smtClean="0"/>
              <a:t>Make a good faith effort to do all course work and you will get a passing grade.</a:t>
            </a:r>
          </a:p>
          <a:p>
            <a:pPr>
              <a:buFont typeface="Wingdings" charset="2"/>
              <a:buChar char="n"/>
              <a:defRPr/>
            </a:pPr>
            <a:r>
              <a:rPr lang="en-US" dirty="0" smtClean="0"/>
              <a:t>Others from many majors have succeeded – so can you!</a:t>
            </a:r>
          </a:p>
          <a:p>
            <a:pPr>
              <a:buFont typeface="Wingdings" charset="2"/>
              <a:buChar char="n"/>
              <a:defRPr/>
            </a:pPr>
            <a:r>
              <a:rPr lang="en-US" dirty="0" smtClean="0"/>
              <a:t>Support from your cohort </a:t>
            </a:r>
            <a:br>
              <a:rPr lang="en-US" dirty="0" smtClean="0"/>
            </a:br>
            <a:r>
              <a:rPr lang="en-US" dirty="0" smtClean="0"/>
              <a:t>and UTAs</a:t>
            </a:r>
          </a:p>
          <a:p>
            <a:pPr>
              <a:buFont typeface="Wingdings" charset="2"/>
              <a:buChar char="n"/>
              <a:defRPr/>
            </a:pPr>
            <a:r>
              <a:rPr lang="en-US" dirty="0" smtClean="0"/>
              <a:t>Final project</a:t>
            </a:r>
          </a:p>
          <a:p>
            <a:pPr lvl="1">
              <a:buFont typeface="Wingdings" charset="2"/>
              <a:buChar char="q"/>
              <a:defRPr/>
            </a:pPr>
            <a:r>
              <a:rPr lang="en-US" dirty="0" smtClean="0"/>
              <a:t>You propose</a:t>
            </a:r>
          </a:p>
          <a:p>
            <a:pPr lvl="1">
              <a:buFont typeface="Wingdings" charset="2"/>
              <a:buChar char="q"/>
              <a:defRPr/>
            </a:pPr>
            <a:r>
              <a:rPr lang="en-US" dirty="0" smtClean="0"/>
              <a:t>Three weeks to work on</a:t>
            </a:r>
          </a:p>
          <a:p>
            <a:pPr>
              <a:buFont typeface="Wingdings" charset="2"/>
              <a:buChar char="n"/>
              <a:defRPr/>
            </a:pP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772C2FDF-8608-4353-A181-D7859360C0DB}" type="slidenum">
              <a:rPr lang="en-US" altLang="en-US" smtClean="0"/>
              <a:pPr>
                <a:defRPr/>
              </a:pPr>
              <a:t>16</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pic>
        <p:nvPicPr>
          <p:cNvPr id="8198" name="Picture 7" descr="core curriculum"/>
          <p:cNvPicPr>
            <a:picLocks noChangeAspect="1" noChangeArrowheads="1"/>
          </p:cNvPicPr>
          <p:nvPr/>
        </p:nvPicPr>
        <p:blipFill>
          <a:blip r:embed="rId5" cstate="print"/>
          <a:srcRect/>
          <a:stretch>
            <a:fillRect/>
          </a:stretch>
        </p:blipFill>
        <p:spPr bwMode="auto">
          <a:xfrm>
            <a:off x="5410200" y="3733800"/>
            <a:ext cx="2857500" cy="20383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29"/>
    </mc:Choice>
    <mc:Fallback xmlns="">
      <p:transition spd="slow" advTm="4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Code</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17</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6" name="Picture 5"/>
          <p:cNvPicPr>
            <a:picLocks noChangeAspect="1"/>
          </p:cNvPicPr>
          <p:nvPr/>
        </p:nvPicPr>
        <p:blipFill>
          <a:blip r:embed="rId5"/>
          <a:stretch>
            <a:fillRect/>
          </a:stretch>
        </p:blipFill>
        <p:spPr>
          <a:xfrm>
            <a:off x="1676400" y="1295400"/>
            <a:ext cx="6360994" cy="3531104"/>
          </a:xfrm>
          <a:prstGeom prst="rect">
            <a:avLst/>
          </a:prstGeom>
          <a:ln>
            <a:solidFill>
              <a:schemeClr val="tx1"/>
            </a:solidFill>
          </a:ln>
        </p:spPr>
      </p:pic>
      <p:sp>
        <p:nvSpPr>
          <p:cNvPr id="7" name="TextBox 6"/>
          <p:cNvSpPr txBox="1"/>
          <p:nvPr/>
        </p:nvSpPr>
        <p:spPr>
          <a:xfrm>
            <a:off x="742097" y="5164129"/>
            <a:ext cx="8229600" cy="369332"/>
          </a:xfrm>
          <a:prstGeom prst="rect">
            <a:avLst/>
          </a:prstGeom>
          <a:noFill/>
        </p:spPr>
        <p:txBody>
          <a:bodyPr wrap="square" rtlCol="0">
            <a:spAutoFit/>
          </a:bodyPr>
          <a:lstStyle/>
          <a:p>
            <a:r>
              <a:rPr lang="en-US" b="1" dirty="0" smtClean="0"/>
              <a:t>All work in the class is done under the rules of the university honor code. </a:t>
            </a:r>
            <a:endParaRPr lang="en-US"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2575715"/>
      </p:ext>
    </p:extLst>
  </p:cSld>
  <p:clrMapOvr>
    <a:masterClrMapping/>
  </p:clrMapOvr>
  <mc:AlternateContent xmlns:mc="http://schemas.openxmlformats.org/markup-compatibility/2006" xmlns:p14="http://schemas.microsoft.com/office/powerpoint/2010/main">
    <mc:Choice Requires="p14">
      <p:transition spd="slow" p14:dur="2000" advTm="23981"/>
    </mc:Choice>
    <mc:Fallback xmlns="">
      <p:transition spd="slow" advTm="2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Code in this class</a:t>
            </a:r>
            <a:endParaRPr lang="en-US" dirty="0"/>
          </a:p>
        </p:txBody>
      </p:sp>
      <p:sp>
        <p:nvSpPr>
          <p:cNvPr id="3" name="Content Placeholder 2"/>
          <p:cNvSpPr>
            <a:spLocks noGrp="1"/>
          </p:cNvSpPr>
          <p:nvPr>
            <p:ph idx="1"/>
          </p:nvPr>
        </p:nvSpPr>
        <p:spPr>
          <a:xfrm>
            <a:off x="1219200" y="1143000"/>
            <a:ext cx="7467600" cy="4800600"/>
          </a:xfrm>
        </p:spPr>
        <p:txBody>
          <a:bodyPr>
            <a:normAutofit fontScale="77500" lnSpcReduction="20000"/>
          </a:bodyPr>
          <a:lstStyle/>
          <a:p>
            <a:r>
              <a:rPr lang="en-US" dirty="0"/>
              <a:t>In </a:t>
            </a:r>
            <a:r>
              <a:rPr lang="en-US" dirty="0" smtClean="0"/>
              <a:t>general:</a:t>
            </a:r>
            <a:endParaRPr lang="en-US" dirty="0"/>
          </a:p>
          <a:p>
            <a:pPr lvl="1"/>
            <a:r>
              <a:rPr lang="en-US" dirty="0"/>
              <a:t>you are encouraged to seek assistance in learning the course concepts and tools, but</a:t>
            </a:r>
          </a:p>
          <a:p>
            <a:pPr lvl="1"/>
            <a:r>
              <a:rPr lang="en-US" dirty="0"/>
              <a:t>providing or accepting significant parts of answers is NOT allowed as this does not reflect learning</a:t>
            </a:r>
            <a:r>
              <a:rPr lang="en-US" dirty="0" smtClean="0"/>
              <a:t>.</a:t>
            </a:r>
          </a:p>
          <a:p>
            <a:r>
              <a:rPr lang="en-US" dirty="0" smtClean="0"/>
              <a:t>Specifically:</a:t>
            </a:r>
          </a:p>
          <a:p>
            <a:pPr lvl="1"/>
            <a:r>
              <a:rPr lang="en-US" dirty="0" smtClean="0"/>
              <a:t>All </a:t>
            </a:r>
            <a:r>
              <a:rPr lang="en-US" dirty="0"/>
              <a:t>classwork, homework, and the Mini project (third project) is intended to be collaborative within your cohort</a:t>
            </a:r>
            <a:r>
              <a:rPr lang="en-US" dirty="0" smtClean="0"/>
              <a:t>. </a:t>
            </a:r>
          </a:p>
          <a:p>
            <a:pPr lvl="1"/>
            <a:r>
              <a:rPr lang="en-US" dirty="0" smtClean="0"/>
              <a:t>The </a:t>
            </a:r>
            <a:r>
              <a:rPr lang="en-US" dirty="0"/>
              <a:t>projects (except the mini project noted above) should represent your own work. </a:t>
            </a:r>
            <a:endParaRPr lang="en-US" dirty="0" smtClean="0"/>
          </a:p>
          <a:p>
            <a:pPr lvl="1"/>
            <a:r>
              <a:rPr lang="en-US" dirty="0" smtClean="0"/>
              <a:t>The </a:t>
            </a:r>
            <a:r>
              <a:rPr lang="en-US" dirty="0"/>
              <a:t>code (in </a:t>
            </a:r>
            <a:r>
              <a:rPr lang="en-US" dirty="0" err="1"/>
              <a:t>BlockPy</a:t>
            </a:r>
            <a:r>
              <a:rPr lang="en-US" dirty="0"/>
              <a:t> or Python) you submit for </a:t>
            </a:r>
            <a:r>
              <a:rPr lang="en-US" dirty="0" smtClean="0"/>
              <a:t>classwork, homework, </a:t>
            </a:r>
            <a:r>
              <a:rPr lang="en-US" dirty="0"/>
              <a:t>and projects should represent code that </a:t>
            </a:r>
            <a:r>
              <a:rPr lang="en-US" dirty="0" smtClean="0"/>
              <a:t>you personally wrote, understand, and can explain.</a:t>
            </a:r>
          </a:p>
          <a:p>
            <a:r>
              <a:rPr lang="en-US" dirty="0" smtClean="0"/>
              <a:t>See Syllabus for complete statement.</a:t>
            </a:r>
          </a:p>
          <a:p>
            <a:r>
              <a:rPr lang="en-US" dirty="0" smtClean="0"/>
              <a:t>If in doubt – ASK!</a:t>
            </a:r>
          </a:p>
          <a:p>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18</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1626530"/>
      </p:ext>
    </p:extLst>
  </p:cSld>
  <p:clrMapOvr>
    <a:masterClrMapping/>
  </p:clrMapOvr>
  <mc:AlternateContent xmlns:mc="http://schemas.openxmlformats.org/markup-compatibility/2006" xmlns:p14="http://schemas.microsoft.com/office/powerpoint/2010/main">
    <mc:Choice Requires="p14">
      <p:transition spd="slow" p14:dur="2000" advTm="72101"/>
    </mc:Choice>
    <mc:Fallback xmlns="">
      <p:transition spd="slow" advTm="7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Class is a research project</a:t>
            </a:r>
          </a:p>
        </p:txBody>
      </p:sp>
      <p:sp>
        <p:nvSpPr>
          <p:cNvPr id="3" name="Content Placeholder 2"/>
          <p:cNvSpPr>
            <a:spLocks noGrp="1"/>
          </p:cNvSpPr>
          <p:nvPr>
            <p:ph idx="1"/>
          </p:nvPr>
        </p:nvSpPr>
        <p:spPr/>
        <p:txBody>
          <a:bodyPr>
            <a:normAutofit fontScale="85000" lnSpcReduction="20000"/>
          </a:bodyPr>
          <a:lstStyle/>
          <a:p>
            <a:pPr>
              <a:defRPr/>
            </a:pPr>
            <a:r>
              <a:rPr lang="en-US" dirty="0" smtClean="0"/>
              <a:t>This is a new class in the Quantitative and Computational Thinking general education requirements (also satisfies old Area 5)</a:t>
            </a:r>
          </a:p>
          <a:p>
            <a:pPr>
              <a:defRPr/>
            </a:pPr>
            <a:r>
              <a:rPr lang="en-US" dirty="0" smtClean="0"/>
              <a:t>We study the class as part of the scholarship of computing education research</a:t>
            </a:r>
          </a:p>
          <a:p>
            <a:pPr>
              <a:defRPr/>
            </a:pPr>
            <a:r>
              <a:rPr lang="en-US" dirty="0" smtClean="0"/>
              <a:t>To improve the class and to demonstrate the innovations at Virginia Tech</a:t>
            </a:r>
          </a:p>
          <a:p>
            <a:pPr>
              <a:defRPr/>
            </a:pPr>
            <a:r>
              <a:rPr lang="en-US" dirty="0" smtClean="0"/>
              <a:t>We ask your consent to allow us to use data and observations about the class as part of our study</a:t>
            </a:r>
          </a:p>
          <a:p>
            <a:pPr>
              <a:defRPr/>
            </a:pPr>
            <a:r>
              <a:rPr lang="en-US" dirty="0" smtClean="0"/>
              <a:t>Consent is voluntary and in no way affects your participation in the class or your grade</a:t>
            </a:r>
          </a:p>
          <a:p>
            <a:pPr>
              <a:defRPr/>
            </a:pPr>
            <a:r>
              <a:rPr lang="en-US" dirty="0" smtClean="0"/>
              <a:t>Soon we will have a form for you to sign</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7C655E90-77CB-4FF5-A7C3-080C803A03B0}" type="slidenum">
              <a:rPr lang="en-US" altLang="en-US" smtClean="0"/>
              <a:pPr>
                <a:defRPr/>
              </a:pPr>
              <a:t>19</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02"/>
    </mc:Choice>
    <mc:Fallback xmlns="">
      <p:transition spd="slow" advTm="5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and Staff</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2</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grpSp>
        <p:nvGrpSpPr>
          <p:cNvPr id="8" name="Group 7"/>
          <p:cNvGrpSpPr/>
          <p:nvPr/>
        </p:nvGrpSpPr>
        <p:grpSpPr>
          <a:xfrm>
            <a:off x="1295400" y="1447800"/>
            <a:ext cx="2752724" cy="3657600"/>
            <a:chOff x="2657475" y="914400"/>
            <a:chExt cx="3829050" cy="5029200"/>
          </a:xfrm>
        </p:grpSpPr>
        <p:pic>
          <p:nvPicPr>
            <p:cNvPr id="6" name="Picture 5"/>
            <p:cNvPicPr>
              <a:picLocks noChangeAspect="1"/>
            </p:cNvPicPr>
            <p:nvPr/>
          </p:nvPicPr>
          <p:blipFill>
            <a:blip r:embed="rId5"/>
            <a:stretch>
              <a:fillRect/>
            </a:stretch>
          </p:blipFill>
          <p:spPr>
            <a:xfrm>
              <a:off x="2657475" y="914400"/>
              <a:ext cx="3829050" cy="5029200"/>
            </a:xfrm>
            <a:prstGeom prst="rect">
              <a:avLst/>
            </a:prstGeom>
          </p:spPr>
        </p:pic>
        <p:sp>
          <p:nvSpPr>
            <p:cNvPr id="7" name="Rectangle 6"/>
            <p:cNvSpPr/>
            <p:nvPr/>
          </p:nvSpPr>
          <p:spPr>
            <a:xfrm>
              <a:off x="3962400" y="1905000"/>
              <a:ext cx="2209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6"/>
          <a:stretch>
            <a:fillRect/>
          </a:stretch>
        </p:blipFill>
        <p:spPr>
          <a:xfrm>
            <a:off x="5405437" y="2090738"/>
            <a:ext cx="2295525" cy="3581400"/>
          </a:xfrm>
          <a:prstGeom prst="rect">
            <a:avLst/>
          </a:prstGeom>
          <a:ln w="12700">
            <a:solidFill>
              <a:schemeClr val="tx1"/>
            </a:solidFill>
          </a:ln>
        </p:spPr>
      </p:pic>
      <p:sp>
        <p:nvSpPr>
          <p:cNvPr id="10" name="Right Arrow 9"/>
          <p:cNvSpPr/>
          <p:nvPr/>
        </p:nvSpPr>
        <p:spPr>
          <a:xfrm rot="10800000">
            <a:off x="2138362" y="4038600"/>
            <a:ext cx="5334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787307" y="2952750"/>
            <a:ext cx="5334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4900742"/>
      </p:ext>
    </p:extLst>
  </p:cSld>
  <p:clrMapOvr>
    <a:masterClrMapping/>
  </p:clrMapOvr>
  <mc:AlternateContent xmlns:mc="http://schemas.openxmlformats.org/markup-compatibility/2006" xmlns:p14="http://schemas.microsoft.com/office/powerpoint/2010/main">
    <mc:Choice Requires="p14">
      <p:transition spd="slow" p14:dur="2000" advTm="43212"/>
    </mc:Choice>
    <mc:Fallback xmlns="">
      <p:transition spd="slow" advTm="4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Prepare for next class</a:t>
            </a:r>
          </a:p>
        </p:txBody>
      </p:sp>
      <p:sp>
        <p:nvSpPr>
          <p:cNvPr id="18435" name="Content Placeholder 2"/>
          <p:cNvSpPr>
            <a:spLocks noGrp="1"/>
          </p:cNvSpPr>
          <p:nvPr>
            <p:ph idx="1"/>
          </p:nvPr>
        </p:nvSpPr>
        <p:spPr>
          <a:xfrm>
            <a:off x="1219200" y="1066800"/>
            <a:ext cx="7467600" cy="4648200"/>
          </a:xfrm>
        </p:spPr>
        <p:txBody>
          <a:bodyPr/>
          <a:lstStyle/>
          <a:p>
            <a:pPr>
              <a:buFont typeface="Wingdings" pitchFamily="2" charset="2"/>
              <a:buNone/>
            </a:pPr>
            <a:endParaRPr lang="en-US" dirty="0" smtClean="0"/>
          </a:p>
          <a:p>
            <a:r>
              <a:rPr lang="en-US" dirty="0" smtClean="0"/>
              <a:t>Do homework and reading</a:t>
            </a:r>
          </a:p>
          <a:p>
            <a:r>
              <a:rPr lang="en-US" dirty="0" smtClean="0"/>
              <a:t>Take Reading Quiz 2 before the next class</a:t>
            </a:r>
          </a:p>
        </p:txBody>
      </p:sp>
      <p:sp>
        <p:nvSpPr>
          <p:cNvPr id="4" name="Slide Number Placeholder 3"/>
          <p:cNvSpPr>
            <a:spLocks noGrp="1"/>
          </p:cNvSpPr>
          <p:nvPr>
            <p:ph type="sldNum" sz="quarter" idx="10"/>
          </p:nvPr>
        </p:nvSpPr>
        <p:spPr/>
        <p:txBody>
          <a:bodyPr/>
          <a:lstStyle/>
          <a:p>
            <a:pPr>
              <a:defRPr/>
            </a:pPr>
            <a:r>
              <a:rPr lang="en-US" altLang="en-US" smtClean="0"/>
              <a:t> Slide </a:t>
            </a:r>
            <a:fld id="{AEC5F2DA-3734-4BB3-8228-11C6563F78E9}" type="slidenum">
              <a:rPr lang="en-US" altLang="en-US" smtClean="0"/>
              <a:pPr>
                <a:defRPr/>
              </a:pPr>
              <a:t>20</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22"/>
    </mc:Choice>
    <mc:Fallback xmlns="">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5" cstate="print"/>
          <a:srcRect/>
          <a:stretch>
            <a:fillRect/>
          </a:stretch>
        </p:blipFill>
        <p:spPr bwMode="auto">
          <a:xfrm>
            <a:off x="2771650" y="2133600"/>
            <a:ext cx="5824663" cy="4191000"/>
          </a:xfrm>
          <a:prstGeom prst="rect">
            <a:avLst/>
          </a:prstGeom>
          <a:noFill/>
          <a:ln w="9525">
            <a:solidFill>
              <a:schemeClr val="tx1"/>
            </a:solidFill>
            <a:miter lim="800000"/>
            <a:headEnd/>
            <a:tailEnd/>
          </a:ln>
        </p:spPr>
      </p:pic>
      <p:cxnSp>
        <p:nvCxnSpPr>
          <p:cNvPr id="9" name="Straight Arrow Connector 8"/>
          <p:cNvCxnSpPr>
            <a:stCxn id="7174" idx="3"/>
          </p:cNvCxnSpPr>
          <p:nvPr/>
        </p:nvCxnSpPr>
        <p:spPr>
          <a:xfrm flipV="1">
            <a:off x="1863788" y="3310016"/>
            <a:ext cx="1368280" cy="1085166"/>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70" name="Title 1"/>
          <p:cNvSpPr>
            <a:spLocks noGrp="1"/>
          </p:cNvSpPr>
          <p:nvPr>
            <p:ph type="title"/>
          </p:nvPr>
        </p:nvSpPr>
        <p:spPr/>
        <p:txBody>
          <a:bodyPr/>
          <a:lstStyle/>
          <a:p>
            <a:r>
              <a:rPr lang="en-US" dirty="0" smtClean="0"/>
              <a:t>Day by day</a:t>
            </a:r>
          </a:p>
        </p:txBody>
      </p:sp>
      <p:sp>
        <p:nvSpPr>
          <p:cNvPr id="4" name="Slide Number Placeholder 3"/>
          <p:cNvSpPr>
            <a:spLocks noGrp="1"/>
          </p:cNvSpPr>
          <p:nvPr>
            <p:ph type="sldNum" sz="quarter" idx="10"/>
          </p:nvPr>
        </p:nvSpPr>
        <p:spPr/>
        <p:txBody>
          <a:bodyPr/>
          <a:lstStyle/>
          <a:p>
            <a:pPr>
              <a:defRPr/>
            </a:pPr>
            <a:r>
              <a:rPr lang="en-US" altLang="en-US" smtClean="0"/>
              <a:t> Slide </a:t>
            </a:r>
            <a:fld id="{E5F7069F-9E2F-4C99-ADBF-324795ADAAF1}" type="slidenum">
              <a:rPr lang="en-US" altLang="en-US" smtClean="0"/>
              <a:pPr>
                <a:defRPr/>
              </a:pPr>
              <a:t>3</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sp>
        <p:nvSpPr>
          <p:cNvPr id="7176" name="TextBox 9"/>
          <p:cNvSpPr txBox="1">
            <a:spLocks noChangeArrowheads="1"/>
          </p:cNvSpPr>
          <p:nvPr/>
        </p:nvSpPr>
        <p:spPr bwMode="auto">
          <a:xfrm>
            <a:off x="6400800" y="3581400"/>
            <a:ext cx="1992853" cy="369332"/>
          </a:xfrm>
          <a:prstGeom prst="rect">
            <a:avLst/>
          </a:prstGeom>
          <a:noFill/>
          <a:ln w="9525">
            <a:noFill/>
            <a:miter lim="800000"/>
            <a:headEnd/>
            <a:tailEnd/>
          </a:ln>
        </p:spPr>
        <p:txBody>
          <a:bodyPr wrap="none">
            <a:spAutoFit/>
          </a:bodyPr>
          <a:lstStyle/>
          <a:p>
            <a:r>
              <a:rPr lang="en-US" dirty="0" smtClean="0"/>
              <a:t>Class/Home work</a:t>
            </a:r>
            <a:endParaRPr lang="en-US" dirty="0"/>
          </a:p>
        </p:txBody>
      </p:sp>
      <p:cxnSp>
        <p:nvCxnSpPr>
          <p:cNvPr id="11" name="Straight Arrow Connector 10"/>
          <p:cNvCxnSpPr>
            <a:stCxn id="7176" idx="1"/>
          </p:cNvCxnSpPr>
          <p:nvPr/>
        </p:nvCxnSpPr>
        <p:spPr>
          <a:xfrm flipH="1">
            <a:off x="4572000" y="3766066"/>
            <a:ext cx="1828800" cy="1110734"/>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78" name="TextBox 13"/>
          <p:cNvSpPr txBox="1">
            <a:spLocks noChangeArrowheads="1"/>
          </p:cNvSpPr>
          <p:nvPr/>
        </p:nvSpPr>
        <p:spPr bwMode="auto">
          <a:xfrm>
            <a:off x="5943600" y="1600200"/>
            <a:ext cx="1236663" cy="369888"/>
          </a:xfrm>
          <a:prstGeom prst="rect">
            <a:avLst/>
          </a:prstGeom>
          <a:noFill/>
          <a:ln w="9525">
            <a:noFill/>
            <a:miter lim="800000"/>
            <a:headEnd/>
            <a:tailEnd/>
          </a:ln>
        </p:spPr>
        <p:txBody>
          <a:bodyPr wrap="none">
            <a:spAutoFit/>
          </a:bodyPr>
          <a:lstStyle/>
          <a:p>
            <a:r>
              <a:rPr lang="en-US" dirty="0"/>
              <a:t>Class Day</a:t>
            </a:r>
          </a:p>
        </p:txBody>
      </p:sp>
      <p:cxnSp>
        <p:nvCxnSpPr>
          <p:cNvPr id="15" name="Straight Arrow Connector 14"/>
          <p:cNvCxnSpPr>
            <a:stCxn id="7178" idx="1"/>
          </p:cNvCxnSpPr>
          <p:nvPr/>
        </p:nvCxnSpPr>
        <p:spPr>
          <a:xfrm flipH="1">
            <a:off x="5105401" y="1785144"/>
            <a:ext cx="838199" cy="1199182"/>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74" name="TextBox 6"/>
          <p:cNvSpPr txBox="1">
            <a:spLocks noChangeArrowheads="1"/>
          </p:cNvSpPr>
          <p:nvPr/>
        </p:nvSpPr>
        <p:spPr bwMode="auto">
          <a:xfrm>
            <a:off x="790348" y="4072016"/>
            <a:ext cx="1073440" cy="646331"/>
          </a:xfrm>
          <a:prstGeom prst="rect">
            <a:avLst/>
          </a:prstGeom>
          <a:noFill/>
          <a:ln w="9525">
            <a:noFill/>
            <a:miter lim="800000"/>
            <a:headEnd/>
            <a:tailEnd/>
          </a:ln>
        </p:spPr>
        <p:txBody>
          <a:bodyPr wrap="square">
            <a:spAutoFit/>
          </a:bodyPr>
          <a:lstStyle/>
          <a:p>
            <a:pPr algn="ctr"/>
            <a:r>
              <a:rPr lang="en-US" dirty="0" smtClean="0"/>
              <a:t>Reading</a:t>
            </a:r>
            <a:br>
              <a:rPr lang="en-US" dirty="0" smtClean="0"/>
            </a:br>
            <a:r>
              <a:rPr lang="en-US" dirty="0" smtClean="0"/>
              <a:t>Quiz</a:t>
            </a:r>
            <a:endParaRPr lang="en-US" dirty="0"/>
          </a:p>
        </p:txBody>
      </p:sp>
      <p:pic>
        <p:nvPicPr>
          <p:cNvPr id="4100" name="Picture 4"/>
          <p:cNvPicPr>
            <a:picLocks noChangeAspect="1" noChangeArrowheads="1"/>
          </p:cNvPicPr>
          <p:nvPr/>
        </p:nvPicPr>
        <p:blipFill>
          <a:blip r:embed="rId6" cstate="print"/>
          <a:srcRect/>
          <a:stretch>
            <a:fillRect/>
          </a:stretch>
        </p:blipFill>
        <p:spPr bwMode="auto">
          <a:xfrm>
            <a:off x="990600" y="1219200"/>
            <a:ext cx="982133" cy="1933575"/>
          </a:xfrm>
          <a:prstGeom prst="rect">
            <a:avLst/>
          </a:prstGeom>
          <a:noFill/>
          <a:ln w="9525">
            <a:solidFill>
              <a:schemeClr val="tx1"/>
            </a:solidFill>
            <a:miter lim="800000"/>
            <a:headEnd/>
            <a:tailEnd/>
          </a:ln>
        </p:spPr>
      </p:pic>
      <p:cxnSp>
        <p:nvCxnSpPr>
          <p:cNvPr id="16" name="Straight Arrow Connector 15"/>
          <p:cNvCxnSpPr/>
          <p:nvPr/>
        </p:nvCxnSpPr>
        <p:spPr>
          <a:xfrm flipH="1">
            <a:off x="1905000" y="1631730"/>
            <a:ext cx="10668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176" idx="1"/>
          </p:cNvCxnSpPr>
          <p:nvPr/>
        </p:nvCxnSpPr>
        <p:spPr>
          <a:xfrm flipH="1">
            <a:off x="4953000" y="3766066"/>
            <a:ext cx="1447800" cy="501134"/>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13"/>
          <p:cNvSpPr txBox="1">
            <a:spLocks noChangeArrowheads="1"/>
          </p:cNvSpPr>
          <p:nvPr/>
        </p:nvSpPr>
        <p:spPr bwMode="auto">
          <a:xfrm>
            <a:off x="6172200" y="2514600"/>
            <a:ext cx="813043" cy="369332"/>
          </a:xfrm>
          <a:prstGeom prst="rect">
            <a:avLst/>
          </a:prstGeom>
          <a:noFill/>
          <a:ln w="9525">
            <a:noFill/>
            <a:miter lim="800000"/>
            <a:headEnd/>
            <a:tailEnd/>
          </a:ln>
        </p:spPr>
        <p:txBody>
          <a:bodyPr wrap="none">
            <a:spAutoFit/>
          </a:bodyPr>
          <a:lstStyle/>
          <a:p>
            <a:r>
              <a:rPr lang="en-US" dirty="0" smtClean="0"/>
              <a:t>Slides</a:t>
            </a:r>
            <a:endParaRPr lang="en-US" dirty="0"/>
          </a:p>
        </p:txBody>
      </p:sp>
      <p:cxnSp>
        <p:nvCxnSpPr>
          <p:cNvPr id="26" name="Straight Arrow Connector 25"/>
          <p:cNvCxnSpPr>
            <a:stCxn id="25" idx="1"/>
          </p:cNvCxnSpPr>
          <p:nvPr/>
        </p:nvCxnSpPr>
        <p:spPr>
          <a:xfrm flipH="1">
            <a:off x="4495800" y="2699266"/>
            <a:ext cx="1676400" cy="1263134"/>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13"/>
          <p:cNvSpPr txBox="1">
            <a:spLocks noChangeArrowheads="1"/>
          </p:cNvSpPr>
          <p:nvPr/>
        </p:nvSpPr>
        <p:spPr bwMode="auto">
          <a:xfrm>
            <a:off x="6477000" y="5473874"/>
            <a:ext cx="1633781" cy="369332"/>
          </a:xfrm>
          <a:prstGeom prst="rect">
            <a:avLst/>
          </a:prstGeom>
          <a:noFill/>
          <a:ln w="9525">
            <a:noFill/>
            <a:miter lim="800000"/>
            <a:headEnd/>
            <a:tailEnd/>
          </a:ln>
        </p:spPr>
        <p:txBody>
          <a:bodyPr wrap="none">
            <a:spAutoFit/>
          </a:bodyPr>
          <a:lstStyle/>
          <a:p>
            <a:r>
              <a:rPr lang="en-US" dirty="0" smtClean="0"/>
              <a:t>Closing Date!!</a:t>
            </a:r>
            <a:endParaRPr lang="en-US" dirty="0"/>
          </a:p>
        </p:txBody>
      </p:sp>
      <p:cxnSp>
        <p:nvCxnSpPr>
          <p:cNvPr id="29" name="Straight Arrow Connector 28"/>
          <p:cNvCxnSpPr>
            <a:stCxn id="28" idx="1"/>
          </p:cNvCxnSpPr>
          <p:nvPr/>
        </p:nvCxnSpPr>
        <p:spPr>
          <a:xfrm flipH="1" flipV="1">
            <a:off x="4876800" y="5257800"/>
            <a:ext cx="1600200" cy="40074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863788" y="3648417"/>
            <a:ext cx="1368280" cy="1085166"/>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6"/>
          <p:cNvSpPr txBox="1">
            <a:spLocks noChangeArrowheads="1"/>
          </p:cNvSpPr>
          <p:nvPr/>
        </p:nvSpPr>
        <p:spPr bwMode="auto">
          <a:xfrm>
            <a:off x="1228445" y="4733583"/>
            <a:ext cx="1073440" cy="369332"/>
          </a:xfrm>
          <a:prstGeom prst="rect">
            <a:avLst/>
          </a:prstGeom>
          <a:noFill/>
          <a:ln w="9525">
            <a:noFill/>
            <a:miter lim="800000"/>
            <a:headEnd/>
            <a:tailEnd/>
          </a:ln>
        </p:spPr>
        <p:txBody>
          <a:bodyPr wrap="square">
            <a:spAutoFit/>
          </a:bodyPr>
          <a:lstStyle/>
          <a:p>
            <a:pPr algn="ctr"/>
            <a:r>
              <a:rPr lang="en-US" dirty="0" smtClean="0"/>
              <a:t>Reading</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91"/>
    </mc:Choice>
    <mc:Fallback xmlns="">
      <p:transition spd="slow" advTm="5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srcRect/>
          <a:stretch>
            <a:fillRect/>
          </a:stretch>
        </p:blipFill>
        <p:spPr bwMode="auto">
          <a:xfrm>
            <a:off x="1371600" y="1371600"/>
            <a:ext cx="7172325" cy="3923646"/>
          </a:xfrm>
          <a:prstGeom prst="rect">
            <a:avLst/>
          </a:prstGeom>
          <a:noFill/>
          <a:ln w="9525">
            <a:solidFill>
              <a:schemeClr val="tx1"/>
            </a:solidFill>
            <a:miter lim="800000"/>
            <a:headEnd/>
            <a:tailEnd/>
          </a:ln>
        </p:spPr>
      </p:pic>
      <p:sp>
        <p:nvSpPr>
          <p:cNvPr id="6147" name="Title 1"/>
          <p:cNvSpPr>
            <a:spLocks noGrp="1"/>
          </p:cNvSpPr>
          <p:nvPr>
            <p:ph type="title"/>
          </p:nvPr>
        </p:nvSpPr>
        <p:spPr/>
        <p:txBody>
          <a:bodyPr/>
          <a:lstStyle/>
          <a:p>
            <a:r>
              <a:rPr lang="en-US" sz="4000" dirty="0" smtClean="0"/>
              <a:t>Calendar</a:t>
            </a:r>
          </a:p>
        </p:txBody>
      </p:sp>
      <p:sp>
        <p:nvSpPr>
          <p:cNvPr id="4" name="Slide Number Placeholder 3"/>
          <p:cNvSpPr>
            <a:spLocks noGrp="1"/>
          </p:cNvSpPr>
          <p:nvPr>
            <p:ph type="sldNum" sz="quarter" idx="10"/>
          </p:nvPr>
        </p:nvSpPr>
        <p:spPr/>
        <p:txBody>
          <a:bodyPr/>
          <a:lstStyle/>
          <a:p>
            <a:pPr>
              <a:defRPr/>
            </a:pPr>
            <a:r>
              <a:rPr lang="en-US" altLang="en-US" smtClean="0"/>
              <a:t> Slide </a:t>
            </a:r>
            <a:fld id="{15F4A2FF-D4DB-47D9-99EC-3394DFD03E03}" type="slidenum">
              <a:rPr lang="en-US" altLang="en-US" smtClean="0"/>
              <a:pPr>
                <a:defRPr/>
              </a:pPr>
              <a:t>4</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sp>
        <p:nvSpPr>
          <p:cNvPr id="3" name="TextBox 2"/>
          <p:cNvSpPr txBox="1"/>
          <p:nvPr/>
        </p:nvSpPr>
        <p:spPr>
          <a:xfrm>
            <a:off x="2590800" y="1752600"/>
            <a:ext cx="500001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Canvas has the readings, classwork, homework organized by due date</a:t>
            </a:r>
            <a:endParaRPr lang="en-US" sz="2400" dirty="0"/>
          </a:p>
        </p:txBody>
      </p:sp>
      <p:cxnSp>
        <p:nvCxnSpPr>
          <p:cNvPr id="20" name="Straight Arrow Connector 19"/>
          <p:cNvCxnSpPr/>
          <p:nvPr/>
        </p:nvCxnSpPr>
        <p:spPr>
          <a:xfrm flipV="1">
            <a:off x="1828800" y="2438400"/>
            <a:ext cx="762000" cy="89562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657600" y="2971800"/>
            <a:ext cx="533400" cy="67645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8200" y="2971800"/>
            <a:ext cx="507304" cy="66393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727"/>
    </mc:Choice>
    <mc:Fallback xmlns="">
      <p:transition spd="slow" advTm="4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a:xfrm>
            <a:off x="1219200" y="1143000"/>
            <a:ext cx="7467600" cy="4648200"/>
          </a:xfrm>
        </p:spPr>
        <p:txBody>
          <a:bodyPr/>
          <a:lstStyle/>
          <a:p>
            <a:r>
              <a:rPr lang="en-US" dirty="0" smtClean="0"/>
              <a:t>Read the syllabus for details</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5</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5122" name="Picture 2"/>
          <p:cNvPicPr>
            <a:picLocks noChangeAspect="1" noChangeArrowheads="1"/>
          </p:cNvPicPr>
          <p:nvPr/>
        </p:nvPicPr>
        <p:blipFill>
          <a:blip r:embed="rId5" cstate="print"/>
          <a:srcRect/>
          <a:stretch>
            <a:fillRect/>
          </a:stretch>
        </p:blipFill>
        <p:spPr bwMode="auto">
          <a:xfrm>
            <a:off x="2362200" y="2057400"/>
            <a:ext cx="4972050" cy="3933288"/>
          </a:xfrm>
          <a:prstGeom prst="rect">
            <a:avLst/>
          </a:prstGeom>
          <a:noFill/>
          <a:ln w="9525">
            <a:solidFill>
              <a:schemeClr val="tx1"/>
            </a:solidFill>
            <a:miter lim="800000"/>
            <a:headEnd/>
            <a:tailEnd/>
          </a:ln>
        </p:spPr>
      </p:pic>
      <p:cxnSp>
        <p:nvCxnSpPr>
          <p:cNvPr id="7" name="Straight Arrow Connector 6"/>
          <p:cNvCxnSpPr/>
          <p:nvPr/>
        </p:nvCxnSpPr>
        <p:spPr>
          <a:xfrm>
            <a:off x="1371600" y="4038600"/>
            <a:ext cx="16002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47"/>
    </mc:Choice>
    <mc:Fallback xmlns="">
      <p:transition spd="slow" advTm="24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Started</a:t>
            </a:r>
            <a:endParaRPr lang="en-US" dirty="0"/>
          </a:p>
        </p:txBody>
      </p:sp>
      <p:sp>
        <p:nvSpPr>
          <p:cNvPr id="3" name="Content Placeholder 2"/>
          <p:cNvSpPr>
            <a:spLocks noGrp="1"/>
          </p:cNvSpPr>
          <p:nvPr>
            <p:ph idx="1"/>
          </p:nvPr>
        </p:nvSpPr>
        <p:spPr/>
        <p:txBody>
          <a:bodyPr/>
          <a:lstStyle/>
          <a:p>
            <a:r>
              <a:rPr lang="en-US" dirty="0" smtClean="0"/>
              <a:t>Take Reading Quiz 1</a:t>
            </a:r>
          </a:p>
          <a:p>
            <a:r>
              <a:rPr lang="en-US" dirty="0" smtClean="0"/>
              <a:t>Reading Quizzes</a:t>
            </a:r>
          </a:p>
          <a:p>
            <a:pPr lvl="1"/>
            <a:r>
              <a:rPr lang="en-US" dirty="0" smtClean="0"/>
              <a:t>This first “reading” quiz ask for some initial thoughts on the class</a:t>
            </a:r>
          </a:p>
          <a:p>
            <a:pPr lvl="1"/>
            <a:r>
              <a:rPr lang="en-US" dirty="0" smtClean="0"/>
              <a:t>Future quizzes will ask questions about the assigned reading for the day.</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6</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8613982"/>
      </p:ext>
    </p:extLst>
  </p:cSld>
  <p:clrMapOvr>
    <a:masterClrMapping/>
  </p:clrMapOvr>
  <mc:AlternateContent xmlns:mc="http://schemas.openxmlformats.org/markup-compatibility/2006" xmlns:p14="http://schemas.microsoft.com/office/powerpoint/2010/main">
    <mc:Choice Requires="p14">
      <p:transition spd="slow" p14:dur="2000" advTm="27439"/>
    </mc:Choice>
    <mc:Fallback xmlns="">
      <p:transition spd="slow" advTm="2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First class work</a:t>
            </a:r>
          </a:p>
        </p:txBody>
      </p:sp>
      <p:sp>
        <p:nvSpPr>
          <p:cNvPr id="15363" name="Content Placeholder 2"/>
          <p:cNvSpPr>
            <a:spLocks noGrp="1"/>
          </p:cNvSpPr>
          <p:nvPr>
            <p:ph idx="1"/>
          </p:nvPr>
        </p:nvSpPr>
        <p:spPr/>
        <p:txBody>
          <a:bodyPr/>
          <a:lstStyle/>
          <a:p>
            <a:r>
              <a:rPr lang="en-US" dirty="0" smtClean="0"/>
              <a:t>At your table discuss and answer together the questions distributed on paper. Nominate someone at your table to report for your table.</a:t>
            </a:r>
          </a:p>
          <a:p>
            <a:r>
              <a:rPr lang="en-US" dirty="0" smtClean="0"/>
              <a:t>Report back in 20 minutes.</a:t>
            </a:r>
          </a:p>
        </p:txBody>
      </p:sp>
      <p:sp>
        <p:nvSpPr>
          <p:cNvPr id="4" name="Slide Number Placeholder 3"/>
          <p:cNvSpPr>
            <a:spLocks noGrp="1"/>
          </p:cNvSpPr>
          <p:nvPr>
            <p:ph type="sldNum" sz="quarter" idx="10"/>
          </p:nvPr>
        </p:nvSpPr>
        <p:spPr/>
        <p:txBody>
          <a:bodyPr/>
          <a:lstStyle/>
          <a:p>
            <a:pPr>
              <a:defRPr/>
            </a:pPr>
            <a:r>
              <a:rPr lang="en-US" altLang="en-US" smtClean="0"/>
              <a:t> Slide </a:t>
            </a:r>
            <a:fld id="{E2166782-833F-4162-9CB7-5F6342B60606}" type="slidenum">
              <a:rPr lang="en-US" altLang="en-US" smtClean="0"/>
              <a:pPr>
                <a:defRPr/>
              </a:pPr>
              <a:t>7</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42"/>
    </mc:Choice>
    <mc:Fallback xmlns="">
      <p:transition spd="slow" advTm="3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Computational Thinking?</a:t>
            </a:r>
            <a:endParaRPr lang="en-US" dirty="0"/>
          </a:p>
        </p:txBody>
      </p:sp>
      <p:sp>
        <p:nvSpPr>
          <p:cNvPr id="4" name="Slide Number Placeholder 3"/>
          <p:cNvSpPr>
            <a:spLocks noGrp="1"/>
          </p:cNvSpPr>
          <p:nvPr>
            <p:ph type="sldNum" sz="quarter" idx="10"/>
          </p:nvPr>
        </p:nvSpPr>
        <p:spPr/>
        <p:txBody>
          <a:bodyPr/>
          <a:lstStyle/>
          <a:p>
            <a:pPr>
              <a:defRPr/>
            </a:pPr>
            <a:r>
              <a:rPr lang="en-US" altLang="en-US" smtClean="0"/>
              <a:t> Slide </a:t>
            </a:r>
            <a:fld id="{0CCC896E-3238-4A3C-96BA-0319D073A441}" type="slidenum">
              <a:rPr lang="en-US" altLang="en-US" smtClean="0"/>
              <a:pPr>
                <a:defRPr/>
              </a:pPr>
              <a:t>8</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dirty="0"/>
          </a:p>
        </p:txBody>
      </p:sp>
      <p:sp>
        <p:nvSpPr>
          <p:cNvPr id="6" name="TextBox 5"/>
          <p:cNvSpPr txBox="1"/>
          <p:nvPr/>
        </p:nvSpPr>
        <p:spPr>
          <a:xfrm>
            <a:off x="1143000" y="1828801"/>
            <a:ext cx="7315200" cy="369332"/>
          </a:xfrm>
          <a:prstGeom prst="rect">
            <a:avLst/>
          </a:prstGeom>
          <a:noFill/>
        </p:spPr>
        <p:txBody>
          <a:bodyPr wrap="squar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Computational Thinking =  abstraction  +  algorithms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1981200" y="3200400"/>
            <a:ext cx="2438400" cy="923330"/>
          </a:xfrm>
          <a:prstGeom prst="rect">
            <a:avLst/>
          </a:prstGeom>
          <a:noFill/>
        </p:spPr>
        <p:txBody>
          <a:bodyPr wrap="square" rtlCol="0">
            <a:spAutoFit/>
          </a:bodyPr>
          <a:lstStyle/>
          <a:p>
            <a:r>
              <a:rPr lang="en-US" dirty="0" smtClean="0"/>
              <a:t>Representing a thing by its information properties.</a:t>
            </a:r>
            <a:endParaRPr lang="en-US" dirty="0"/>
          </a:p>
        </p:txBody>
      </p:sp>
      <p:sp>
        <p:nvSpPr>
          <p:cNvPr id="8" name="TextBox 7"/>
          <p:cNvSpPr txBox="1"/>
          <p:nvPr/>
        </p:nvSpPr>
        <p:spPr>
          <a:xfrm>
            <a:off x="3886200" y="4191000"/>
            <a:ext cx="2438400" cy="923330"/>
          </a:xfrm>
          <a:prstGeom prst="rect">
            <a:avLst/>
          </a:prstGeom>
          <a:noFill/>
        </p:spPr>
        <p:txBody>
          <a:bodyPr wrap="square" rtlCol="0">
            <a:spAutoFit/>
          </a:bodyPr>
          <a:lstStyle/>
          <a:p>
            <a:r>
              <a:rPr lang="en-US" dirty="0" smtClean="0"/>
              <a:t>Manipulating the properties of things by a precise set of rules.</a:t>
            </a:r>
            <a:endParaRPr lang="en-US" dirty="0"/>
          </a:p>
        </p:txBody>
      </p:sp>
      <p:cxnSp>
        <p:nvCxnSpPr>
          <p:cNvPr id="10" name="Elbow Connector 9"/>
          <p:cNvCxnSpPr>
            <a:stCxn id="7" idx="0"/>
            <a:endCxn id="12" idx="2"/>
          </p:cNvCxnSpPr>
          <p:nvPr/>
        </p:nvCxnSpPr>
        <p:spPr>
          <a:xfrm rot="5400000" flipH="1" flipV="1">
            <a:off x="3889485" y="1554875"/>
            <a:ext cx="956440" cy="2334610"/>
          </a:xfrm>
          <a:prstGeom prst="bentConnector3">
            <a:avLst>
              <a:gd name="adj1" fmla="val 50000"/>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658710" y="1786760"/>
            <a:ext cx="17526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81950" y="1786760"/>
            <a:ext cx="17526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8" idx="0"/>
            <a:endCxn id="14" idx="2"/>
          </p:cNvCxnSpPr>
          <p:nvPr/>
        </p:nvCxnSpPr>
        <p:spPr>
          <a:xfrm rot="5400000" flipH="1" flipV="1">
            <a:off x="5358305" y="1991055"/>
            <a:ext cx="1947040" cy="2452850"/>
          </a:xfrm>
          <a:prstGeom prst="bentConnector3">
            <a:avLst>
              <a:gd name="adj1" fmla="val 50000"/>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45"/>
    </mc:Choice>
    <mc:Fallback xmlns="">
      <p:transition spd="slow" advTm="5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Big Picture</a:t>
            </a:r>
          </a:p>
        </p:txBody>
      </p:sp>
      <p:sp>
        <p:nvSpPr>
          <p:cNvPr id="4" name="Slide Number Placeholder 3"/>
          <p:cNvSpPr>
            <a:spLocks noGrp="1"/>
          </p:cNvSpPr>
          <p:nvPr>
            <p:ph type="sldNum" sz="quarter" idx="10"/>
          </p:nvPr>
        </p:nvSpPr>
        <p:spPr/>
        <p:txBody>
          <a:bodyPr/>
          <a:lstStyle/>
          <a:p>
            <a:pPr>
              <a:defRPr/>
            </a:pPr>
            <a:r>
              <a:rPr lang="en-US" altLang="en-US" smtClean="0"/>
              <a:t> Slide </a:t>
            </a:r>
            <a:fld id="{1E6C5DF4-90C5-444C-80FD-18DEA51F7637}" type="slidenum">
              <a:rPr lang="en-US" altLang="en-US" smtClean="0"/>
              <a:pPr>
                <a:defRPr/>
              </a:pPr>
              <a:t>9</a:t>
            </a:fld>
            <a:endParaRPr lang="en-US" altLang="en-US"/>
          </a:p>
        </p:txBody>
      </p:sp>
      <p:sp>
        <p:nvSpPr>
          <p:cNvPr id="5" name="Footer Placeholder 4"/>
          <p:cNvSpPr>
            <a:spLocks noGrp="1"/>
          </p:cNvSpPr>
          <p:nvPr>
            <p:ph type="ftr" sz="quarter" idx="11"/>
          </p:nvPr>
        </p:nvSpPr>
        <p:spPr/>
        <p:txBody>
          <a:bodyPr/>
          <a:lstStyle/>
          <a:p>
            <a:pPr>
              <a:defRPr/>
            </a:pPr>
            <a:r>
              <a:rPr lang="en-US" altLang="en-US" smtClean="0"/>
              <a:t>(C) Dennis Kafura</a:t>
            </a:r>
            <a:endParaRPr lang="en-US" altLang="en-US"/>
          </a:p>
        </p:txBody>
      </p:sp>
      <p:sp>
        <p:nvSpPr>
          <p:cNvPr id="5125" name="AutoShape 2" descr="Image result for globe image"/>
          <p:cNvSpPr>
            <a:spLocks noChangeAspect="1" noChangeArrowheads="1"/>
          </p:cNvSpPr>
          <p:nvPr/>
        </p:nvSpPr>
        <p:spPr bwMode="auto">
          <a:xfrm>
            <a:off x="155575" y="-563563"/>
            <a:ext cx="1181100" cy="1181101"/>
          </a:xfrm>
          <a:prstGeom prst="rect">
            <a:avLst/>
          </a:prstGeom>
          <a:noFill/>
          <a:ln w="9525">
            <a:noFill/>
            <a:miter lim="800000"/>
            <a:headEnd/>
            <a:tailEnd/>
          </a:ln>
        </p:spPr>
        <p:txBody>
          <a:bodyPr/>
          <a:lstStyle/>
          <a:p>
            <a:endParaRPr lang="en-US" altLang="en-US"/>
          </a:p>
        </p:txBody>
      </p:sp>
      <p:sp>
        <p:nvSpPr>
          <p:cNvPr id="5126" name="AutoShape 4" descr="Image result for globe image"/>
          <p:cNvSpPr>
            <a:spLocks noChangeAspect="1" noChangeArrowheads="1"/>
          </p:cNvSpPr>
          <p:nvPr/>
        </p:nvSpPr>
        <p:spPr bwMode="auto">
          <a:xfrm>
            <a:off x="307975" y="-411163"/>
            <a:ext cx="1181100" cy="1181101"/>
          </a:xfrm>
          <a:prstGeom prst="rect">
            <a:avLst/>
          </a:prstGeom>
          <a:noFill/>
          <a:ln w="9525">
            <a:noFill/>
            <a:miter lim="800000"/>
            <a:headEnd/>
            <a:tailEnd/>
          </a:ln>
        </p:spPr>
        <p:txBody>
          <a:bodyPr/>
          <a:lstStyle/>
          <a:p>
            <a:endParaRPr lang="en-US" altLang="en-US"/>
          </a:p>
        </p:txBody>
      </p:sp>
      <p:sp>
        <p:nvSpPr>
          <p:cNvPr id="5127" name="AutoShape 6" descr="data:image/jpeg;base64,/9j/4AAQSkZJRgABAQAAAQABAAD/2wCEAAkGBxASEhUQEBIUFBQVFRAUFhUPFBQUGBEUFRQWFxYXFhUYHCggGBwlHRYUITEhJTUrLi4uFx8zODksNygtLisBCgoKDg0OGxAQGywkICYyLy8wLy0uNCwwNCwwNCw0LTA0LCwsLCwsLCwtLCw0Li8sLCwvLCwwLCwsLCwsLywsLP/AABEIAMwAzAMBEQACEQEDEQH/xAAcAAABBQEBAQAAAAAAAAAAAAAAAgMEBQYBBwj/xAA9EAACAQIDBQUGBQIEBwAAAAABAgADEQQSIQUxQVFhBhMicYEUMkKRobEHUmLB0SOCcpLh8BUWM2NzotL/xAAbAQEAAgMBAQAAAAAAAAAAAAAAAgUDBAYBB//EADcRAAICAQIEAwcCBQQDAQAAAAABAgMRBCEFEjFBE1FxImGBkaGx0RQyBjPh8PEVI0LBYnKSUv/aAAwDAQACEQMRAD8A9xgBACAEAIAQAgBACAcvAONUA1Jt5wG8dRpsZTHxj0N/tJckvIxu2C7ifb6X5h9Y5JeR540PM57fS/MPrHJLyHjQ8x1MQh3MD5EfaeNNE1OL6MdnhIIAQAgBACAEAIAQAgBACAEAIAQAgBACANVa4UXJsOsHjeOpQ4/tTQQ5AylrXtfW264XeRoZrz1dUX1z6b/DPTJPw5voseu3x88Fdi9u1LZmZaabszsEXXhmJ/eV74vObxRV/wDX4X5Zt/6corN1mP8A1/L/AAiPSxVR/EhV9RctmAIPFWsc3pp1ha/WQf8AuYXuwQeh0li/28v35J4c9JlfFbfJf38SK4VUu7+n4OMWPxEeVpgnxDUSeVLHojNDh+nisOOfUbZH4O3yFvlaYXq9S3nxH9PwZVpNOljkX1/I3RSqD4mRx0QoR/7G82tPxG2Evbbkvhn57Grfw6ucfYST+P23H8HtJibUy9h8Q1Q2NiAd173FuhlzTb427g173j/JT2xdLxGef7+RZUdtMP8AqLcc10PymV0p9DyOsa/ci0wuOp1PdbXkdD8phlBx6m3XdCfRkmRMoQAgBACAEAIAQAgBACAEAIAlmgFNtnbyUQfiblcAX6sdBIzkoxcm+n9r3/Qg5e0opdf79PqZPF7SrViDUZaam9maoAoIOmUlbE34Hf1lfLUuaXXDTzjK69H1znb5Gbwd3lrqsZw+nVdMY3+YnDVghs5DNoAKlahctwCKvPyE0o6WMpKFffbv9fQ3HqpQi52dt+30JwoVG8ZJz/CoIUIOKhrHUjeftL2vh8a6XFP2n3KSzXysuUn+1dh3vqg1aiwXiQyMRzJUfteVs+F2pZymWcOKVt4w0iQpBFwbg6gjiJWNY2LNNPdHbQAtAG8TorGwItqCcunHXyvJ1rM1gx2vEGSqQBUEbiARax0tzE6+Lykzk5Rw8CKqSaMckQ6iW1Gh5iTRie3Qn4Db7J4a3iX8w3jz5zDOhPeJtU61x2nujR0KyuoZCCDxE1WmnhlnGSksxHJ4SCAEAIAQAgBACAEAIA3VqgCAZXbO23a6YcqDuLEFrdAAR95W6ziMKXKvD5vd2fx/BtUaSy1Kaa5ff5fD8meNAo3jXvSRmszaqNfE4OgFwdQBoNBoby0admnbh7MnLD+PRJvdv8mpq8VahKa5oqOV8Ora6JfgkrTyEFjenpYUKfha43ta5ffv3WA05ygvFqlZVnnW3XdLH4E/9q2NduPDe/TZtv8AJKbuQQgzodBenTqJv0AzhcoHrK2Lu5crLRZy8FS5WsMsKFlABOgsLsbn1PGWWk4lJuNc17slfquHxSdkH78E4U5cZKrlK5HBZlFrKxHhvp0Olr9BzE5jWxxdJ+bOi0cs1JeSHbTUNrIZYPMkamQ9RVdWBGttGBtqCxU6DfoePlLTh1eLc4yvsyt11ma8dH9y0Il+U2BmoJJGOSIlUSaMMiDXEmjBITg8fVw7ZlBynepvZh+x6zC7KLXyqSz6rJsVrUaf2+V477PBtNmbSp10zofMHep5Gas4ODwy3pujbHmiTJAyhACAEAIAQAgBAGq1UKIBk9t7UL3pqdNQSOPQGVGv4k6ZclX7u78vcb2m0Sui3Z+35FZhNnDQszG1yFuFA9FAv6ytjZKbc5pZffubngxglGLeF27E2jhkW5UWJ3kbzJu2biot7IiqYRk5JbsKtdblVZMyjM2Y6U1HFtRbj95OCmsy3329THOUG+VYyt/QgOyGzVXS7Xs9KmXXKbAqrWcKLWubjnpwvIuurTqEE5Z3/wA+S7FFLxLdQ52NRxt5/L39y2ZWRRkGa1tC1iQOR4nzlHWnOzbZt7epeTahX5pLf0J+Bdyt3GXXQXuQP1cL9BOlojZGCVjyyhtlCUswWEMkkk33gkfuPoROf10XG+WS50kk6lgRULaBFzMeZsAObHgPvI6bTSvlhEr71UsnU2aX1rMb8FpM6qB14ky6p0Nda9rdlXbqrJvbYXRSnTY00phdx0Fs1+N+M8v1X6eWOXb3CnTq5Z5tx1aoNxxG8X3X3XmbSal3xbawYtTQqmknkbqGbqNKRErNMiMEhFJOJ4/ScvxLV+NZyxfsrb3M6bhuk8Gvmkvaf0OVArXW4Nt4B1W4uL8pXbrD+RZZUsp7+ZU+1+y1cyOA1rlHuBVX9JOjHoN0vdBr7bUqr45XRSXn7/yUGu0Venk7qJYfVxfde78G72btJKyB1O8D00vrNuMlJZRk9ScDPQdgBACAEAIAl2tAMzt/aJ9xTqfoJo6/V/p69v3Pp+fgbOlo8aeOy6lLhaVzc7h95zFcXOXMy8m+VYRPE2jARtpV3RPBvJtm/IDxtxPLhfffcd/h2mjqLlCT26lfxLUy09LlFb9PQrsPhFsNLWN7jffnfnOtnTW48mNjkIWTUubO5cYCiuX4TqRoBp0NpzXEr5w1GINrC/7ydJw6iEqMzSeX/Q4mzlDAjMFBvlvdSeetyPIEA21vJ1aqjljOa9vpt92Rs093NKEX7PXf7FzSMumV0SNi1cHOihxYZlBs2l9VvofI285Xa3R+N7UepuabU+Fs+g9gKJF3YWdt/wClRuW/T7kzPpqFTXy9+5C612T5iYZnMZDxuFp1LZ1Btu3gjyIhwjL9yyR5mug1SoogyooUb9OJ5nmZOMUlhGKTb3YziKwFr8TYWF/9jrPXNJpEOXKbGKLAsRxAv6Sr4vZZGMYroyw4VXXKTk+qO4vNkbIcrZTYm2htv10lJQouyKn0zuXN0pKqTh1xsV+zMbR7tQKgLaZxqWzn3iwtfffxbjzmxraZxvksYWXj0zsYNDqISoi85eFn17knFYZXtcajUdDNJzmouMXjJvckHJSks4GMFi2pNcbviEcO1f6ezll+19fd7yWs0/iw5o9UbPA4oOAQZ1RREyAEAIAQAgFdtbFBELE2ABPyg8bwssxJq5zn/NYjyO6chrrpW3yz22+R0OkrUKljvuT6S2Fp7BcqwJPLyOiSIsWBPVJp5RCSTWGR8ThwBdRrceWp5S70HE7G3C15WH67Lz/JR67h1aXPWsPK9N35fgmYejlFvU2FrnylTffK6fPLqWdNMaY8sR4CYjIxxDbSdLoNX48OV9UUeq0/hSyujHgZvmsOBpEkBeMDI07SSItkeo3CQutVVbm+x5CDsmoLuRQhsy21VtDzBs1tfP7SmhqFDUxue0Zf1XyyWM6XKiVa3lH/AD9itbD944BDEA+KxZdOINiPlLbiE6lRltZ/49/kVeihY7sJPHc7iaFXuhRWmDwu5GUANcDKNSLWFtJRaeyhX+JJ4X1zjr89y7vhc6PDisv6Yz0+WxI2fhe7QA+9YZtbi/SYNbqfHtlJPbLx6GfQ6fwKoxfXCz6j5mobqIOMTW/Oat0cPJs1y2wTtgY3K2Q+YnRcL1Pi18j6x+3Yp9dR4c+ZdH9zXUmuJaGkLgBACAcMAwn4kbS7umtMb6hsQCAcg97yvoPWZ6KnPLXbp69jS1t6rio+f27kXBC9r8gdbfYaCcGlmw7LOIIsBM5hHBPSLEYisyi602qGxNlKjdwuTv8A4mSuKk8N4MNs3FZSySaTXANiLgGx3joRIyWGE8oeUSJ4yv2jXrq4FLdlHvBbBiTqNLk6buollo9NVbDM5Jb/AEK/VaiyueIRzt9ROFxdHearGpx74FWa5AsFIGmugXSbNELaNQvY2exgtnXbT+7dblpTqS9aK5MX3k8wSycNSMHmRtqk9wRbIOMNxa7DqjFT8xE6o2R5ZLYirJQfNHqR8DUrEmnTqUxbUl81Sqbnebta2/nulFxKmuqSbTx2XbHr6lnobbLItJr3+fyLOhQCC17neSd7HiZU23Ssaz22XoWdVagtu+79TrCYjMhthBJDbQTRHxK3BmOxZiZIPDIIYqQw3jWNFf4Nyl26P0PdTV4tTXfsbTZOJDKD5TsTniygBACAcaAeRdr6/tG0O6v4UsmnCwLN/E2rLXptHO1dcf0RUuH6rXxq7Zx/2y9wvGfP6Tu7CWJnMLHFgiwrUywABsLi/VRvEnCSW7MU03sLTDKCzKMrPYsygXJGg3i27SeuxtJPt0IciTbXcibX2uKf9Oky99poVLhBzYAgA8rmb/D9BLUTXMny+Zoa3Wxpi1Frm8itOIrVrCsykD4aaZATza5Jv5EDpyv6OF00yclv6lNbr7bVh7E+iN3TnN5o10yYlSQwZExzvZ5glk4asYPMjbVZ7g8bGM2ZgvMgaayF9vg1Ssx0FUPEsUPMlU9lBai1A58N9/G4sRfl/AnOanij1FLrlBZ7MuKNAqbFOMiBje0iLU7ukveagFw1kBvqLgEm3SRp4XbOp2y2ROziNcLFWt2KqbWOVa6qXoHwvkUl6LA6kge8OFhruMwrRvmdT2mume/p7/uZv1aSVi3j3x2/p9iwBBAINwQCCOIPGaLTTwbyaayZavtrFCpWC4d3pqSi2BUqV0LZgDe+/ppLyPDtO6q27YqT3eWU74hqFbYlU3FbLCLPZe0Er08yhlI8LK/vKbcefnKzWaWennyT+nQtdHqY3w5o5+PUrcHiHarWV2HgYAIFtZTqr5t5vrfy6a6+qohXVXKK/cs59/dfAzaW6c7bIyfR9Pd2fxNR2axFrpyP04TotDb4tEZfD5FXqa+S1o1ambZgOwAgCKzgKWO4Ak+Q1jqeN4WTwGjtA+0DEMbZqhdieCu3i+hMsddR4mknWvLb1XQ5/Rahw1UbX/8Arf0fX6M3+CcMMykMDYgqbgjmCN8+dQi4txlsz6K5KSUovKJayZjY6s9IMdWCDGdo45KNMszKGs2QNrne2gCjU62mxpdPK+xQiu5ram+NMHJsyeGBJLNvYljbmdTO+hCNcFCPRHGSm5ycpdWWdE2njJIlJUkME0xwVZ5glkV30YPcnDWjB5kQ1We4PGyN7aabq4Gax9383QcjNfWafxqZQzgyae7wrVLGS2q4rE1EyphshcWvWdSFB3kqup04facpGqmuz2p5S8v+tsF+7LZw9mOM+ZXUezVRSG74ArbLZBZbbtOPrLG3jNcoSgoPfzZp18MmpRk5rb3FJWr+zVagU1GqXIzZsiNmGpZBqSLkgjjaWEdP+tqrlypR298tvf5M03etJZNZbl9N/cC7VepQWh/UaqjKxIYKHpKdQxJ8WmlvI8DMNnDoU6lzeFBp4z2k+n18zNXr526dQWXNNZx3S6/TyLvDdoMNUORGa9r2yMAo43NraSju4dfUuaccIuadfRY+WL3J7CaOSwRQYmhUGKWoqr3ZR0YiwIN7i/Pp6zMrano5Vyb5lLKXbHf09/wMTqtWrjZFLl5cPz93r7viW2yquWqOo+x/1E3+C2ZjOHlh/P8AwYOJRxKMvM3OHa4l2Vo7ACAVfaivkwmIflSqfVSP3mSpZmkYdRLlqk/ceCqNJdnLxNf2X2ivdpTLC6nIQb6Zj/TPQHd5zieL6OUdVOaWz3/J2vCdZF6eEW91t+DTrKQuWVG1e09Kg/dhGqMLZshAC9LneZbaLhF2qhzrCXvKnWcUq08+R5b9xGwfbDPWVDSC0mIXMzXZb6XIGhF/oek3LeAzrolPmzJb4X9+Rp18ajO1R5cJ9yNt5T7U+Yk2ygX+EW3DpLbgsYrSppbvOSs4rKT1LTe3YXQNpZsrkyUtWRwTTHFqyOCWRwVZ5g9yd72MHuThqxgZEPWnuCLZO2Hg3NRarL4ACQTbU20sN/rKTjGtrVTpjL2u/oWfDtNN2KyS27GkM5QvxDQSRW7T2VSrA5h4rEBhvH8zd0nELtM/Ye3ka+o0VWoXtLfzKnEdl6LU0QjxLa7jQnmbfabv+uX+LKWzi+kX28jW/wBHpdcY9JLuiJS7K06brU70nKwNmAANt2t5lv47O+t1+Gt155PKeDQpmp872L5zOfL5Fc9Rc2S/itmt+m9ifnb5iYeSXLz9jMprm5e5xWs6H9VvQg/wJZ8Gli5rzRp8RWa0/ebzZ7XUTpSmJcAIBQ9uzbAYn/x/uJm0/wDMia+q/ky9DxCgZdHMofp1imawBDoUIN+O46cQdRNbUaZXcuezz+V8Ubem1Dq5sd1j8P4HoOxMSalCm7G5Ki56jQ36zgNfSqdROtdEzutFc7qITfVoye2MFUbFOAjHMwy+E66AXBnYcL1NUNFFyktlvucpxKi2WrklF7vbYXidnDDuq1/ECua1FgGGpA97qD8pOrWvV0ylplunj2uhhs0i0tqje9sZ9keCIwNSnULW95a7AVRpvtfxr1W/0nmmv8LFNkOR9sbp/Hz9RfV4mba5cy752a+Hl6DniX3gR5gib0ZRnvF5NSUZR/csC1qT3B5kcFWeYJZFCrGD3J3vZ5gZA1Z7gZEKS7Kg3sQNTbf1mO2aqrlN9lklXBzmorub9BYAcgBPnUpOTbZ2KWFg6Z4eiGgkhpp4TQ00E0Q8dhkqo1NxdWFjJ1Wyqmpx6oTrjZFwl0ZX7NxhemVa/eUyab5hYll0Df3Czesy62rw5c0f2yWV6Pt8Oh5o7OeOH1js/h+epH2jgu8ysrtTdLlHSxK3sGBB0YGw0MwafUeFmLXNF9U/d037NGe6jxcNNpro19SHTxtQYmnhWXMGUuKpYZja9wVVQN/lLrhWljOL1MXjGzX9Su1184zVDWVjOT03Zo8IlwaJNgBAKPtul8BiR/2mPy1/aZaP5iMGpWaZeh4Thnl2cwTN8HqHdn7SrYZiaR0OrIwurdbcD1Er9dw2nVr2tn5ljo9fbpn7L28jSbL7YozZcQopDg4JKjo2mnnOb1fAbaoc1b5i/wBNxquyXLYuUd29gqTo2MWrmuFy5SGU6hbKfn9Zm4Prba7I6Rwxu8+Zg4ppK7IS1KlnZY8jPJiXAADEAEMBp4W4MNL3nSz01c5OT7rHwKCN84xUV2efiS62PrOR31RmKiwzWGX0AGvWYtLo6dOn4S6k9RqbbmvEfQ6tWbWDXFipPMHuRXeTzB7k73sYGThqRgZF7LXvMRSS9ruDfy1/aafEbFXpZy92PnsbOijz3xXvPSJ89OuOGD0QxgkhpjBJDLmDIhlzPCaMzjaZo41aoJyVx3dS+4OB/T8uP1lrGa1GhlW/3V7rzw+vyNGUHRq42L9s9n69iTtTadHDjNWcLyUas3ksrtNo7tRLlrjk379XVRHM2Z/sfjWxm0hVK5QKbgLe9gNPnrO1p0S0el8POXnLOWereq1XPjCwe04ZLCYzbHoAQCLtXDd7Qq0vz06if5lI/eSg8STIzXNFo+b8O0vjlZLcsaTQeDpF4PcjL0oJJk/Zm1e7RsPVXPRc3IBsyNp4kPoDb+Teq1mglO1aml4mvk/X7FlpdZGNbotWYP5r0Nb2YwGFYe0UQzC5UCsBdCu8znOKcQ1n8i32X1eO/kXWg0em/nV7+Wexd4jZlCp79NTv1tY6m51Gu+VtOv1NP7Jtfb5M3LdHTb++KKPb/Z3KFfCodL5lBJJ5EXPnL/hfG3KThqpejxj4bFNr+FpJSoj6r/JmS5BsQQRvB0I9J06aksp5RRNOLwxQqT0B3kADUgDIxj0nWqhsykEenDyO6Yb6I31uuXRmWm11zU49j0zY21aeJpCrTPRlO9G4qf54ifPNXpZ6ax1zR19F0boKUSaTNYziGgkhljPCaGnME0MVGnjZkSIWJphwVbceWhHIgjces8hOUJcyJygpLDMR2p2NQoUjUJd6ruAHqMSeJb6c+k6zguvu1F/IkowSeUl8tznOLaOminnbbk31bLf8GMHmr16ttEpovq7X+yS81r9lIq+HLMpM9hAleWp2AEAIB879qsF7Pja9LcBUZl/wv4h9/pLuiXNBM5zVV8tjRGovMpqkpWgCrweiO7zMqjQsyrc7hc21+chZNVwc32TfyMtcXOSiu7S+Z6bsfALh6QpLra5J/Mx3mfNdbq5aq52y7/Y7vTaaOnqVcSxUzVMrQ6pgg0Ufa/Z5q0g1OnnqhlsVGuU+9fmN0u+Ca3wLuWyWINd+mexVcU0vi15jHMkYWsr02yVFKsLXDaGdtVbC2PPB5XmjmLK5Vy5ZLDE95MhAO8gDVU3gJjOFxtfDsXw9RqbHQ5bEMP1KwIPqJranR06mOLFk2aNTZU8weByr2i2iwKnFVbE3OXIpv0ZVBUdAQOk1o8H0aeeT6mw+IXtY5hew+0GMpVbK5qd7Up5xWzOTra4JOhsd/QTFruFaadWccvKn0M2l110Z4znLXU9VYzgTrEhlzBNIj1GkGzLFEXE1lRWdyFVQSSeAkq65WSUYrLZ7OcYRcpPCR5l2k22cTVutxSS4QHiDvYjmbD6T6Bwjh36Or2v3Pr+DiuJ639VZt+1dPyeqfg9s/u8GapGtaoW/tXwj9/nJauWZ48jNoYctefM3s1TcCAEAIB5L+NGyitSljFGjg0n6MuqH1BI/tlhop7OJV8Qr6TPP6DywKhomo09PBzNAGalQAgnUAgkDiAdbTHZFyg0uuGZamlJN+aPVcDikqItSmbqwBHl16z5ddVKqxwn1R9BrnGyCnHoyYrTGetDitBBocDQRwMYnZ9CqQ1WkjkCwLqGIHK5mxTq76Viubivc8GCzTVWPM4p+qMD2r2IuFyujkq7MApHu6X38Z2nCOKS1mYTjhpLfzOb4joI6fEovZvoUIqy8KoDUgCSYGRNhAyNmoUZXTRlIYHqDcSFlasg4S6PYy1TcJKS6o9R2LtUYmitYCxOjKDfK40I8uPrPmuu0r0t0qn26eh3OkvV9SmiS7TSbNxIZYzwyIwv4i4l70qIPgILkDiwNhfy1+c63+GdPBqdrW6eEc7x62S5a87dTJYfDs7rTQXZ2VVHMsbCdW2kss5qKcnhH0vsbALh6FOgu6mip5kDU+puZSTlzSbOhhHliok2RJBACAEAqO1mxhjMLUw+mZluhPCoNVPz+8yVT5JJmK6vxIOJ87KrKxRwQykqwO8EGxBl0nk56cMPBLpPJmLA8GgDdfdPCUTVdhNuplGEqEKwJ7sn4wxvl/wAQJPmPKcbx/h81Y9RBZT6+5nVcH1kXDwZdV0NqrTmC9aHVaCLQ4Ggg0KDQeYPJu1+3nxGIZN1OkzIijmNCx6md/wAF0UdPQp95bs5PieodtnL2RVrUl0VLFd5ADvIB3vIPBFVoJI3vYWmy4UFhYM7svMjdc/Izgf4hsjLWNLskn6nacGhJaZN98l8xlEXCQ0xgkjCfiCSatFFUk5XICi5N26eU6/8AhrEKrJyeFlHNcei52QjFZeGXf4cdl7YzvqmooU0JGhtXcXy/2rr6iWi1qvqco9G3j0Xf4mnDReDak+qSz6vsevia5uHYAQAgBACAePfi32aNKqMdSX+nUsKoHw1ODeTfcdZY6S3K5GVmtp350YWi03kyrlEfBnpDAMZ6EQsSnEaEagjeDISimsPoZ65NPKPT+x+03r4ZHqG7gsjE/EVtr8iJ854tpY6bVShHp1XxO24fc7qFKXXoXqtK03GhYaCOBvGYpadN6rnKqqSWPDl9bTLTXKyajFZbMVklCLkzxBKhZix3sSdd+pvPqNceWKj5HDWy5pNjwaZDBg7mgYOhoPMCwYGDlQweo9H7JY7vcLT4FB3Z/s0B+Vp8541Q6dZP/wAva+Z3XCrfE00fdt8i1YyqLNIrttbRGHovWKl8oHhBte5AGvLWbWj0z1N0ak8ZMOqv8Cp2YzgxvZDEVa+Kq4uqc2VLW5FzZEQfCNCPvvJnT8V08KtNXpKVvJ/bq39P7RQ8PtlZfPUWPovv0SPW+y+G7tLfExLuRxdjc+nAdAJsQgoQUF0SwG225Pq9zTLJHh2AEAIAQAgEfaGCp1qb0aqhkdSrA8QZ7GTi8o8lFSWGfPvajYFXZ9c0XuUN2pvwdf8A6HES3qtVkclLfQ65YISNeZsmo4ijJZI4Ga4g9ieg9iVAwdO3E1CfPOw+wE+d8dk3rp+7H2R3PCI40kfj9y/DSoLFo61UAEncASfQSUVzNJEJbLJ41tjbOIxdQtVqEoCQqLcIqg6WXdfqdfkJ9G0PD6dNBcsd/PucZq9XO2Ty9hmmsskVzY5BE6IAoT08FCDwHg9RsPw+xA7urT4q4b0Yf6Tiv4mqauhPs1j5HXcAsTqlDyZqSZzJ0CRgPxA2wS4wqP4QAagW2r3uFJ36cus67+H9ClHx5rft6HN8Y1TlLwovbv6mo/Dnse9JPaKwIeplKoSbIADYlfzWY+QJ5mWupnGcljt3NTT1uEcvuemYLDZRNc2CcIAQAgBACAEA4YBTdpth0cZRNGsOqsPeptwZZOuxweUY7K1ZHDPCdt7Hr4KqaNYdVce7UXmP4ltXZGayintpdbwxqm95kya7Qmuuk9yeJG97JIy4SkGBB8Z15F2IPyInzvjcoy1s3F+X2R3XCYOOkgn7/uy5DSqLBmD7YdpzVBw1DOq6iqXGUkg+4Nd3PnOv4NwjkfjW7+X5OZ4nxLmXhQ28zM0aFp1SOclIeySRDIZIGTuSBkUEg8yKCQBRpzzJ6iX2f2imGrmpUzZGRkOTWxJUgleI0PzlPxnRz1VCjX1Tz9y34Vqo6e3mn0awTNq9vtCuHokXBAeqdRyIVePrKfTfw601K6XwRbXcaymq18Sy/DrsWzuMXixf4kR9SSdc734y8tuSXJDoV1NLb55nslCkAJqG2SAIB2AEAIAQAgBAEtAGKpgFD2g2dRxNM0qyhhwPFTzU8DJwm4PKITrjNYkeR7c7OVcKxI8dLg43gcmHDzllTqI2bdGU+o00qt+qK0vcTOaiZvez1S+Hp6g+G2n09bWnzjisVHWWJeZ9A4ZJy0sG/Iqe1e166uKFFu7sAzMh8Rzbl3eDnpzEuOB8Lqurd1qzvhL/ALKnjPEbKp+FW8d2zN0sATqdSSSSdSSd5JnXxSikl0OVnY5PLJAwcnkx5O+yGMnmQ9kjIydGEnmRk6MJGT077OBPMno1UAEHuSE1BqjBEUsx3ASMmorLM1eZPETadlOxCowq4izvvC71T+TK67Uc20ehb0abl3l1PTMBRCjSaptlmhgDggHYAQAgBACABgCGgEatAKvFwCg2hxEAwm29lICWpjKeQ3fLhNqvVSjtLc0LtBCe8Nn9Cd2U2tT7vuKjKjpe2awDqTvB4tra3l1tzHGdLKV7uhupfRl7wnUKunwbNmvk0VOLZDXqZVKjMRZt9xoSdTxvOr4ZCcdLBTe+OxyfE7Yy1U3FYWSXStN4r+ceAE8PeYVkEDmOFRA5hDWgcwzUcT3BHnIlWpyh4Sywm5PEdzuHwDOfEbD6matmrjHaO5ZUcOslvPZfU1excHTpiyKBzPE+ZmjOyU3mTLiqmFSxFGpwUxmUu8NAJ1OAOiAdgBACAEAIAQBJgDFVYBXYmlAKTG4eAZzaWBJvAMjtDY5ve0AayVtzMWt+fxH/ADHxW6XkqZOr9ny7fI179NXevbXx7/MWtdxvHym5HWv/AJIrZ8HX/CfzQ4uO6GZVrK31ya8uFXro0xYx46/Iz39VV5mP/TdT5L5nDjh1+Ufq6z1cM1L8vmIbFMdyn1kHrY9kZo8Isf7pJfX8HArt0mGWsm+mxuV8Kpj+5tkzDYIzWlOUurN+uqFaxBJFvhMEZEyF9gsNAL7B0YBbUEgExBAHBAOwAgBACAEAIByAIZYAxUpQCHXwl4BXYjZt+EAq8TsUHhAK6tsHpAIdTYHSAR27P9IAj/l/pAHE7P8ASAP0+z/SATKWwekAm0djdIBOo7LtwgE+hgbQCwo4e0AlokAeAgHYB2AEAIAQAgBACAcgHCIAkpAENRgDTYYQBtsEIA2dnjlAEHZo5QA/4YOUAUNmjlAFrs8coAsYIcoAsYUQBQw4gCxSgCwkAUBAOwDsAIAQAgBACAEAIAQAgBACAEALQAtAOWgBaAdtACAEAIAQAgBACAEAIAQAgBAP/9k="/>
          <p:cNvSpPr>
            <a:spLocks noChangeAspect="1" noChangeArrowheads="1"/>
          </p:cNvSpPr>
          <p:nvPr/>
        </p:nvSpPr>
        <p:spPr bwMode="auto">
          <a:xfrm>
            <a:off x="155575" y="-1165225"/>
            <a:ext cx="2438400" cy="2438400"/>
          </a:xfrm>
          <a:prstGeom prst="rect">
            <a:avLst/>
          </a:prstGeom>
          <a:noFill/>
          <a:ln w="9525">
            <a:noFill/>
            <a:miter lim="800000"/>
            <a:headEnd/>
            <a:tailEnd/>
          </a:ln>
        </p:spPr>
        <p:txBody>
          <a:bodyPr/>
          <a:lstStyle/>
          <a:p>
            <a:endParaRPr lang="en-US" altLang="en-US"/>
          </a:p>
        </p:txBody>
      </p:sp>
      <p:pic>
        <p:nvPicPr>
          <p:cNvPr id="5128" name="Picture 8" descr="http://www.psdgraphics.com/file/america-globe.jpg"/>
          <p:cNvPicPr>
            <a:picLocks noChangeAspect="1" noChangeArrowheads="1"/>
          </p:cNvPicPr>
          <p:nvPr/>
        </p:nvPicPr>
        <p:blipFill>
          <a:blip r:embed="rId5" cstate="print"/>
          <a:srcRect/>
          <a:stretch>
            <a:fillRect/>
          </a:stretch>
        </p:blipFill>
        <p:spPr bwMode="auto">
          <a:xfrm>
            <a:off x="1336898" y="1573510"/>
            <a:ext cx="1941512" cy="1619250"/>
          </a:xfrm>
          <a:prstGeom prst="rect">
            <a:avLst/>
          </a:prstGeom>
          <a:noFill/>
          <a:ln w="9525">
            <a:noFill/>
            <a:miter lim="800000"/>
            <a:headEnd/>
            <a:tailEnd/>
          </a:ln>
        </p:spPr>
      </p:pic>
      <p:cxnSp>
        <p:nvCxnSpPr>
          <p:cNvPr id="11" name="Elbow Connector 10"/>
          <p:cNvCxnSpPr>
            <a:stCxn id="5128" idx="3"/>
            <a:endCxn id="1026" idx="0"/>
          </p:cNvCxnSpPr>
          <p:nvPr/>
        </p:nvCxnSpPr>
        <p:spPr>
          <a:xfrm>
            <a:off x="3278410" y="2383135"/>
            <a:ext cx="2349501" cy="632824"/>
          </a:xfrm>
          <a:prstGeom prst="bentConnector2">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148" name="TextBox 11"/>
          <p:cNvSpPr txBox="1">
            <a:spLocks noChangeArrowheads="1"/>
          </p:cNvSpPr>
          <p:nvPr/>
        </p:nvSpPr>
        <p:spPr bwMode="auto">
          <a:xfrm>
            <a:off x="3376148" y="1921470"/>
            <a:ext cx="1843774" cy="461665"/>
          </a:xfrm>
          <a:prstGeom prst="rect">
            <a:avLst/>
          </a:prstGeom>
          <a:noFill/>
          <a:ln w="9525">
            <a:noFill/>
            <a:miter lim="800000"/>
            <a:headEnd/>
            <a:tailEnd/>
          </a:ln>
        </p:spPr>
        <p:txBody>
          <a:bodyPr wrap="none">
            <a:spAutoFit/>
          </a:bodyPr>
          <a:lstStyle/>
          <a:p>
            <a:r>
              <a:rPr lang="en-US" altLang="en-US" sz="2400" b="1" dirty="0"/>
              <a:t>abstraction</a:t>
            </a:r>
          </a:p>
        </p:txBody>
      </p:sp>
      <p:sp>
        <p:nvSpPr>
          <p:cNvPr id="5149" name="TextBox 12"/>
          <p:cNvSpPr txBox="1">
            <a:spLocks noChangeArrowheads="1"/>
          </p:cNvSpPr>
          <p:nvPr/>
        </p:nvSpPr>
        <p:spPr bwMode="auto">
          <a:xfrm>
            <a:off x="6872510" y="4643735"/>
            <a:ext cx="1585690" cy="461665"/>
          </a:xfrm>
          <a:prstGeom prst="rect">
            <a:avLst/>
          </a:prstGeom>
          <a:noFill/>
          <a:ln w="9525">
            <a:noFill/>
            <a:miter lim="800000"/>
            <a:headEnd/>
            <a:tailEnd/>
          </a:ln>
        </p:spPr>
        <p:txBody>
          <a:bodyPr wrap="none">
            <a:spAutoFit/>
          </a:bodyPr>
          <a:lstStyle/>
          <a:p>
            <a:r>
              <a:rPr lang="en-US" altLang="en-US" sz="2400" b="1" dirty="0"/>
              <a:t>algorithm</a:t>
            </a:r>
          </a:p>
        </p:txBody>
      </p:sp>
      <p:cxnSp>
        <p:nvCxnSpPr>
          <p:cNvPr id="15" name="Elbow Connector 14"/>
          <p:cNvCxnSpPr>
            <a:stCxn id="1026" idx="1"/>
            <a:endCxn id="5128" idx="2"/>
          </p:cNvCxnSpPr>
          <p:nvPr/>
        </p:nvCxnSpPr>
        <p:spPr>
          <a:xfrm rot="10800000">
            <a:off x="2307655" y="3192761"/>
            <a:ext cx="1985169" cy="490743"/>
          </a:xfrm>
          <a:prstGeom prst="bentConnector2">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5149" idx="1"/>
            <a:endCxn id="1026" idx="2"/>
          </p:cNvCxnSpPr>
          <p:nvPr/>
        </p:nvCxnSpPr>
        <p:spPr>
          <a:xfrm rot="10800000">
            <a:off x="5627912" y="4351048"/>
            <a:ext cx="1244599" cy="523521"/>
          </a:xfrm>
          <a:prstGeom prst="bentConnector2">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152" name="TextBox 9"/>
          <p:cNvSpPr txBox="1">
            <a:spLocks noChangeArrowheads="1"/>
          </p:cNvSpPr>
          <p:nvPr/>
        </p:nvSpPr>
        <p:spPr bwMode="auto">
          <a:xfrm>
            <a:off x="1130729" y="3192760"/>
            <a:ext cx="1176925" cy="830997"/>
          </a:xfrm>
          <a:prstGeom prst="rect">
            <a:avLst/>
          </a:prstGeom>
          <a:noFill/>
          <a:ln w="9525">
            <a:noFill/>
            <a:miter lim="800000"/>
            <a:headEnd/>
            <a:tailEnd/>
          </a:ln>
        </p:spPr>
        <p:txBody>
          <a:bodyPr wrap="none">
            <a:spAutoFit/>
          </a:bodyPr>
          <a:lstStyle/>
          <a:p>
            <a:r>
              <a:rPr lang="en-US" sz="2400" b="1" dirty="0"/>
              <a:t>s</a:t>
            </a:r>
            <a:r>
              <a:rPr lang="en-US" sz="2400" b="1" dirty="0" smtClean="0"/>
              <a:t>ocial</a:t>
            </a:r>
          </a:p>
          <a:p>
            <a:r>
              <a:rPr lang="en-US" sz="2400" b="1" dirty="0" smtClean="0"/>
              <a:t>impact</a:t>
            </a:r>
            <a:endParaRPr lang="en-US" sz="2400" b="1" dirty="0"/>
          </a:p>
        </p:txBody>
      </p:sp>
      <p:pic>
        <p:nvPicPr>
          <p:cNvPr id="1026" name="Picture 2" descr="Laptop, Notebook, Mobile, Computer, Port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2823" y="3015959"/>
            <a:ext cx="2670175" cy="13350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583581"/>
      </p:ext>
    </p:extLst>
  </p:cSld>
  <p:clrMapOvr>
    <a:masterClrMapping/>
  </p:clrMapOvr>
  <mc:AlternateContent xmlns:mc="http://schemas.openxmlformats.org/markup-compatibility/2006" xmlns:p14="http://schemas.microsoft.com/office/powerpoint/2010/main">
    <mc:Choice Requires="p14">
      <p:transition spd="slow" p14:dur="2000" advTm="33599"/>
    </mc:Choice>
    <mc:Fallback xmlns="">
      <p:transition spd="slow" advTm="3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4.4|3.6|4.4|4|4.3"/>
</p:tagLst>
</file>

<file path=ppt/tags/tag2.xml><?xml version="1.0" encoding="utf-8"?>
<p:tagLst xmlns:a="http://schemas.openxmlformats.org/drawingml/2006/main" xmlns:r="http://schemas.openxmlformats.org/officeDocument/2006/relationships" xmlns:p="http://schemas.openxmlformats.org/presentationml/2006/main">
  <p:tag name="TIMING" val="|6.8|25.5|21.9|33"/>
</p:tagLst>
</file>

<file path=ppt/theme/theme1.xml><?xml version="1.0" encoding="utf-8"?>
<a:theme xmlns:a="http://schemas.openxmlformats.org/drawingml/2006/main" name="Edg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C0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14176</TotalTime>
  <Words>2902</Words>
  <Application>Microsoft Office PowerPoint</Application>
  <PresentationFormat>On-screen Show (4:3)</PresentationFormat>
  <Paragraphs>343</Paragraphs>
  <Slides>20</Slides>
  <Notes>20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Garamond</vt:lpstr>
      <vt:lpstr>Wingdings</vt:lpstr>
      <vt:lpstr>Edge</vt:lpstr>
      <vt:lpstr>Introduction to  Computational Thinking</vt:lpstr>
      <vt:lpstr>Course and Staff</vt:lpstr>
      <vt:lpstr>Day by day</vt:lpstr>
      <vt:lpstr>Calendar</vt:lpstr>
      <vt:lpstr>Syllabus</vt:lpstr>
      <vt:lpstr>Lets Get Started</vt:lpstr>
      <vt:lpstr>First class work</vt:lpstr>
      <vt:lpstr>What is Computational Thinking?</vt:lpstr>
      <vt:lpstr>Big Picture</vt:lpstr>
      <vt:lpstr>Learning Objectives</vt:lpstr>
      <vt:lpstr>Game Plan</vt:lpstr>
      <vt:lpstr>Building Blocks</vt:lpstr>
      <vt:lpstr>Grading</vt:lpstr>
      <vt:lpstr>Active Learning </vt:lpstr>
      <vt:lpstr>What it takes to succeed</vt:lpstr>
      <vt:lpstr>Everyone can succeed</vt:lpstr>
      <vt:lpstr>Honor Code</vt:lpstr>
      <vt:lpstr>Honor Code in this class</vt:lpstr>
      <vt:lpstr>Class is a research project</vt:lpstr>
      <vt:lpstr>Prepare for next class</vt:lpstr>
    </vt:vector>
  </TitlesOfParts>
  <Company>Virginia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Kafura</dc:creator>
  <cp:lastModifiedBy>kafura</cp:lastModifiedBy>
  <cp:revision>267</cp:revision>
  <dcterms:created xsi:type="dcterms:W3CDTF">2009-08-04T12:39:06Z</dcterms:created>
  <dcterms:modified xsi:type="dcterms:W3CDTF">2019-01-20T15:59:34Z</dcterms:modified>
</cp:coreProperties>
</file>