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sldIdLst>
    <p:sldId id="256" r:id="rId2"/>
    <p:sldId id="280" r:id="rId3"/>
    <p:sldId id="281" r:id="rId4"/>
    <p:sldId id="284" r:id="rId5"/>
    <p:sldId id="285" r:id="rId6"/>
    <p:sldId id="287" r:id="rId7"/>
    <p:sldId id="28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  <a:srgbClr val="6D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00" autoAdjust="0"/>
  </p:normalViewPr>
  <p:slideViewPr>
    <p:cSldViewPr>
      <p:cViewPr varScale="1">
        <p:scale>
          <a:sx n="87" d="100"/>
          <a:sy n="87" d="100"/>
        </p:scale>
        <p:origin x="765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E7675F1-D64C-4090-8D92-A6D4EC2BCD92}" type="datetimeFigureOut">
              <a:rPr lang="en-US"/>
              <a:pPr>
                <a:defRPr/>
              </a:pPr>
              <a:t>1/1/2019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316B6BA-5B65-4C3E-B72B-BFA0125A5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803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6B6BA-5B65-4C3E-B72B-BFA0125A5A5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91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2F704-ED35-4557-BEB6-0724A42E2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16BED-5144-4E0F-8677-4EB0D1D91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13987-4E42-4B18-8CCD-C9F9DC047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87B612E7-51A3-46C5-A845-490F7FEB3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792EE-483D-493A-BF47-888AD81B3C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5DD6C-D00E-4597-B01B-34315CC83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93BC-1E6E-43B8-849B-7CA26CA779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EF286-402A-4D3D-8407-A0685F334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07395-9CEC-4CC4-BCF5-92014EF36E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3CD82-0E1E-4518-B698-229F14D91C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8D6A9-AAA3-446E-8BB2-43EFE336B0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1C3AB0AE-2D5C-4F25-B3FA-B804F7AD13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dirty="0" smtClean="0">
                <a:solidFill>
                  <a:srgbClr val="0070C0"/>
                </a:solidFill>
              </a:rPr>
              <a:t>CT</a:t>
            </a:r>
            <a:r>
              <a:rPr lang="en-US" altLang="en-US" dirty="0" smtClean="0"/>
              <a:t>@</a:t>
            </a:r>
            <a:r>
              <a:rPr lang="en-US" altLang="en-US" b="1" i="1" dirty="0" smtClean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9065" y="294137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dirty="0" smtClean="0"/>
              <a:t>Algorithms</a:t>
            </a:r>
          </a:p>
          <a:p>
            <a:pPr algn="ctr" eaLnBrk="1" hangingPunct="1"/>
            <a:r>
              <a:rPr lang="en-US" altLang="en-US" sz="4000" i="1" dirty="0" smtClean="0"/>
              <a:t>a first view</a:t>
            </a:r>
          </a:p>
          <a:p>
            <a:pPr algn="ctr" eaLnBrk="1" hangingPunct="1"/>
            <a:endParaRPr lang="en-US" altLang="en-US" i="1" dirty="0" smtClean="0">
              <a:latin typeface="Arial Black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F2F704-ED35-4557-BEB6-0724A42E246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114619" y="4521468"/>
            <a:ext cx="6417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Explain the use of computational thinking in multiple projects.</a:t>
            </a:r>
          </a:p>
          <a:p>
            <a:r>
              <a:rPr lang="en-US" dirty="0"/>
              <a:t>Construct algorithms in an informal </a:t>
            </a:r>
            <a:r>
              <a:rPr lang="en-US" dirty="0" smtClean="0"/>
              <a:t>language</a:t>
            </a:r>
          </a:p>
          <a:p>
            <a:r>
              <a:rPr lang="en-US" dirty="0"/>
              <a:t>Explain the importance of precision in </a:t>
            </a:r>
            <a:r>
              <a:rPr lang="en-US" dirty="0" smtClean="0"/>
              <a:t>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member of the cohort should show and explain their Nano project. </a:t>
            </a:r>
          </a:p>
          <a:p>
            <a:r>
              <a:rPr lang="en-US" dirty="0" smtClean="0"/>
              <a:t>Each member of the cohort should understand:</a:t>
            </a:r>
          </a:p>
          <a:p>
            <a:pPr lvl="1"/>
            <a:r>
              <a:rPr lang="en-US" dirty="0" smtClean="0"/>
              <a:t>The abstraction being visualized</a:t>
            </a:r>
          </a:p>
          <a:p>
            <a:pPr lvl="1"/>
            <a:r>
              <a:rPr lang="en-US" dirty="0"/>
              <a:t>The questions being </a:t>
            </a:r>
            <a:r>
              <a:rPr lang="en-US" dirty="0" smtClean="0"/>
              <a:t>asked/answered</a:t>
            </a:r>
          </a:p>
          <a:p>
            <a:pPr lvl="1"/>
            <a:r>
              <a:rPr lang="en-US" dirty="0" smtClean="0"/>
              <a:t>The visualization and its </a:t>
            </a:r>
            <a:r>
              <a:rPr lang="en-US" dirty="0" smtClean="0"/>
              <a:t>interpretation</a:t>
            </a:r>
          </a:p>
          <a:p>
            <a:pPr lvl="1"/>
            <a:r>
              <a:rPr lang="en-US" dirty="0" smtClean="0"/>
              <a:t>The social impact</a:t>
            </a:r>
            <a:endParaRPr lang="en-US" dirty="0" smtClean="0"/>
          </a:p>
          <a:p>
            <a:r>
              <a:rPr lang="en-US" dirty="0" smtClean="0"/>
              <a:t>Finish in 10 minutes</a:t>
            </a:r>
          </a:p>
          <a:p>
            <a:r>
              <a:rPr lang="en-US" dirty="0" smtClean="0"/>
              <a:t>Each cohort will report at the end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question from within their cohort</a:t>
            </a:r>
          </a:p>
          <a:p>
            <a:pPr lvl="1"/>
            <a:r>
              <a:rPr lang="en-US" dirty="0" smtClean="0"/>
              <a:t>The type of visualization used to answer the question</a:t>
            </a:r>
          </a:p>
          <a:p>
            <a:pPr lvl="1"/>
            <a:r>
              <a:rPr lang="en-US" dirty="0" smtClean="0"/>
              <a:t>The social impact of this question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from each </a:t>
            </a:r>
            <a:r>
              <a:rPr lang="en-US" dirty="0" smtClean="0"/>
              <a:t>cohort:</a:t>
            </a:r>
          </a:p>
          <a:p>
            <a:pPr lvl="1"/>
            <a:r>
              <a:rPr lang="en-US" dirty="0" smtClean="0"/>
              <a:t>One </a:t>
            </a:r>
            <a:r>
              <a:rPr lang="en-US" dirty="0" smtClean="0"/>
              <a:t>question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 smtClean="0"/>
              <a:t>of </a:t>
            </a:r>
            <a:r>
              <a:rPr lang="en-US" dirty="0" smtClean="0"/>
              <a:t>visualization (line plot, histogram,…)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ocial impact</a:t>
            </a:r>
            <a:endParaRPr lang="en-US" dirty="0" smtClean="0"/>
          </a:p>
          <a:p>
            <a:r>
              <a:rPr lang="en-US" dirty="0" smtClean="0"/>
              <a:t>Were there some questions you wanted to answer but could not?</a:t>
            </a:r>
          </a:p>
          <a:p>
            <a:r>
              <a:rPr lang="en-US" dirty="0" smtClean="0"/>
              <a:t>What are some things that are not clear at this point?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24665" y="2453510"/>
            <a:ext cx="1852224" cy="1814411"/>
            <a:chOff x="5531366" y="2128346"/>
            <a:chExt cx="2469632" cy="2419215"/>
          </a:xfrm>
        </p:grpSpPr>
        <p:sp>
          <p:nvSpPr>
            <p:cNvPr id="18" name="Arc 17"/>
            <p:cNvSpPr/>
            <p:nvPr/>
          </p:nvSpPr>
          <p:spPr>
            <a:xfrm>
              <a:off x="5894614" y="2233204"/>
              <a:ext cx="1738993" cy="2026392"/>
            </a:xfrm>
            <a:prstGeom prst="arc">
              <a:avLst>
                <a:gd name="adj1" fmla="val 16200000"/>
                <a:gd name="adj2" fmla="val 197355"/>
              </a:avLst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56027" y="3218433"/>
              <a:ext cx="494152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use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31366" y="2128346"/>
              <a:ext cx="2469632" cy="2419215"/>
              <a:chOff x="5531366" y="2128346"/>
              <a:chExt cx="2469632" cy="2419215"/>
            </a:xfrm>
          </p:grpSpPr>
          <p:sp>
            <p:nvSpPr>
              <p:cNvPr id="19" name="Arc 18"/>
              <p:cNvSpPr/>
              <p:nvPr/>
            </p:nvSpPr>
            <p:spPr>
              <a:xfrm rot="16200000">
                <a:off x="5678796" y="2098053"/>
                <a:ext cx="2074841" cy="2345334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Arc 19"/>
              <p:cNvSpPr/>
              <p:nvPr/>
            </p:nvSpPr>
            <p:spPr>
              <a:xfrm rot="10800000">
                <a:off x="5543547" y="2128346"/>
                <a:ext cx="2457451" cy="2419215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2"/>
                </a:solidFill>
                <a:headEnd type="triangle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059570" y="2319767"/>
                <a:ext cx="79124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25" dirty="0"/>
                  <a:t>visualize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294990" y="4158936"/>
                <a:ext cx="562547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25" dirty="0"/>
                  <a:t>nano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31366" y="3218433"/>
                <a:ext cx="63308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25" dirty="0"/>
                  <a:t>model</a:t>
                </a: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3202450" y="2026982"/>
            <a:ext cx="2832990" cy="2727898"/>
            <a:chOff x="4868279" y="1559642"/>
            <a:chExt cx="3777320" cy="3637197"/>
          </a:xfrm>
        </p:grpSpPr>
        <p:sp>
          <p:nvSpPr>
            <p:cNvPr id="23" name="TextBox 22"/>
            <p:cNvSpPr txBox="1"/>
            <p:nvPr/>
          </p:nvSpPr>
          <p:spPr>
            <a:xfrm>
              <a:off x="6416218" y="1676237"/>
              <a:ext cx="41934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list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33770" y="3194238"/>
              <a:ext cx="68223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blocks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68279" y="3225970"/>
              <a:ext cx="7121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s</a:t>
              </a:r>
              <a:r>
                <a:rPr lang="en-US" sz="825" dirty="0" smtClean="0"/>
                <a:t>take-</a:t>
              </a:r>
            </a:p>
            <a:p>
              <a:r>
                <a:rPr lang="en-US" sz="825" dirty="0" smtClean="0"/>
                <a:t>holders</a:t>
              </a:r>
              <a:endParaRPr lang="en-US" sz="825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919240" y="1559642"/>
              <a:ext cx="3726359" cy="3637197"/>
              <a:chOff x="4919240" y="2306402"/>
              <a:chExt cx="3726359" cy="3637197"/>
            </a:xfrm>
          </p:grpSpPr>
          <p:sp>
            <p:nvSpPr>
              <p:cNvPr id="25" name="Arc 24"/>
              <p:cNvSpPr/>
              <p:nvPr/>
            </p:nvSpPr>
            <p:spPr>
              <a:xfrm rot="5400000">
                <a:off x="5585501" y="2562291"/>
                <a:ext cx="2552250" cy="2926080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Arc 27"/>
              <p:cNvSpPr/>
              <p:nvPr/>
            </p:nvSpPr>
            <p:spPr>
              <a:xfrm>
                <a:off x="5224950" y="2395959"/>
                <a:ext cx="3097535" cy="3024972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Arc 31"/>
              <p:cNvSpPr/>
              <p:nvPr/>
            </p:nvSpPr>
            <p:spPr>
              <a:xfrm rot="16200000">
                <a:off x="5116117" y="2205856"/>
                <a:ext cx="3216775" cy="3610529"/>
              </a:xfrm>
              <a:prstGeom prst="arc">
                <a:avLst>
                  <a:gd name="adj1" fmla="val 16199999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Arc 33"/>
              <p:cNvSpPr/>
              <p:nvPr/>
            </p:nvSpPr>
            <p:spPr>
              <a:xfrm rot="10800000">
                <a:off x="4925099" y="2306402"/>
                <a:ext cx="3720500" cy="3637197"/>
              </a:xfrm>
              <a:prstGeom prst="arc">
                <a:avLst>
                  <a:gd name="adj1" fmla="val 16199999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6323162" y="4823183"/>
              <a:ext cx="59246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micro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264437" y="1001712"/>
            <a:ext cx="7507447" cy="5028967"/>
            <a:chOff x="2340555" y="166587"/>
            <a:chExt cx="9842808" cy="670528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799297" y="3254755"/>
              <a:ext cx="3394173" cy="619"/>
            </a:xfrm>
            <a:prstGeom prst="line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3564070" y="3254755"/>
              <a:ext cx="3235228" cy="0"/>
            </a:xfrm>
            <a:prstGeom prst="line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6799296" y="579704"/>
              <a:ext cx="2" cy="2675052"/>
            </a:xfrm>
            <a:prstGeom prst="line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10268479" y="3086054"/>
              <a:ext cx="191488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Algorithms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44816" y="6379433"/>
              <a:ext cx="13679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Project</a:t>
              </a:r>
              <a:endParaRPr 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40555" y="2847684"/>
              <a:ext cx="1406325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Social Impacts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91199" y="166587"/>
              <a:ext cx="210065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Abstraction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789420" y="3245212"/>
              <a:ext cx="38100" cy="31471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604008" y="1532125"/>
            <a:ext cx="4049261" cy="3818683"/>
            <a:chOff x="4091601" y="899833"/>
            <a:chExt cx="5399014" cy="5091577"/>
          </a:xfrm>
        </p:grpSpPr>
        <p:sp>
          <p:nvSpPr>
            <p:cNvPr id="37" name="Arc 36"/>
            <p:cNvSpPr/>
            <p:nvPr/>
          </p:nvSpPr>
          <p:spPr>
            <a:xfrm rot="5400000">
              <a:off x="5140596" y="1265658"/>
              <a:ext cx="3625943" cy="4240656"/>
            </a:xfrm>
            <a:prstGeom prst="arc">
              <a:avLst>
                <a:gd name="adj1" fmla="val 16015512"/>
                <a:gd name="adj2" fmla="val 197355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>
              <a:off x="4585876" y="1071160"/>
              <a:ext cx="4488020" cy="4297532"/>
            </a:xfrm>
            <a:prstGeom prst="arc">
              <a:avLst>
                <a:gd name="adj1" fmla="val 16160990"/>
                <a:gd name="adj2" fmla="val 97848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 rot="16200000">
              <a:off x="4444174" y="788009"/>
              <a:ext cx="4570024" cy="5129518"/>
            </a:xfrm>
            <a:prstGeom prst="arc">
              <a:avLst>
                <a:gd name="adj1" fmla="val 16313065"/>
                <a:gd name="adj2" fmla="val 91697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 rot="10800000">
              <a:off x="4164425" y="899833"/>
              <a:ext cx="5326190" cy="5091577"/>
            </a:xfrm>
            <a:prstGeom prst="arc">
              <a:avLst>
                <a:gd name="adj1" fmla="val 16211443"/>
                <a:gd name="adj2" fmla="val 222775"/>
              </a:avLst>
            </a:prstGeom>
            <a:ln w="38100">
              <a:solidFill>
                <a:schemeClr val="accent5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18679" y="5625342"/>
              <a:ext cx="50697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mini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58341" y="1085976"/>
              <a:ext cx="62453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layers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634672" y="3218433"/>
              <a:ext cx="494152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text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091601" y="3233436"/>
              <a:ext cx="61598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ethics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513300" y="4509263"/>
            <a:ext cx="1924433" cy="369332"/>
            <a:chOff x="6513300" y="4509263"/>
            <a:chExt cx="1924433" cy="3693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513300" y="4693929"/>
              <a:ext cx="867036" cy="0"/>
            </a:xfrm>
            <a:prstGeom prst="straightConnector1">
              <a:avLst/>
            </a:prstGeom>
            <a:ln w="38100">
              <a:solidFill>
                <a:srgbClr val="9B2D1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68209" y="450926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9B2D1F"/>
                  </a:solidFill>
                </a:rPr>
                <a:t>2 weeks</a:t>
              </a:r>
              <a:endParaRPr lang="en-US" b="1" dirty="0">
                <a:solidFill>
                  <a:srgbClr val="9B2D1F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513300" y="4884899"/>
            <a:ext cx="1891468" cy="369332"/>
            <a:chOff x="6393865" y="4732499"/>
            <a:chExt cx="1891468" cy="369332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6393865" y="4933186"/>
              <a:ext cx="867036" cy="0"/>
            </a:xfrm>
            <a:prstGeom prst="straightConnector1">
              <a:avLst/>
            </a:prstGeom>
            <a:ln w="38100">
              <a:solidFill>
                <a:srgbClr val="7C6B4D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7215809" y="4732499"/>
              <a:ext cx="10695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C6B4D"/>
                  </a:solidFill>
                </a:rPr>
                <a:t>5</a:t>
              </a:r>
              <a:r>
                <a:rPr lang="en-US" b="1" dirty="0" smtClean="0">
                  <a:solidFill>
                    <a:srgbClr val="9B2D1F"/>
                  </a:solidFill>
                </a:rPr>
                <a:t> </a:t>
              </a:r>
              <a:r>
                <a:rPr lang="en-US" b="1" dirty="0" smtClean="0">
                  <a:solidFill>
                    <a:srgbClr val="7C6B4D"/>
                  </a:solidFill>
                </a:rPr>
                <a:t>weeks</a:t>
              </a:r>
              <a:endParaRPr lang="en-US" b="1" dirty="0">
                <a:solidFill>
                  <a:srgbClr val="7C6B4D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513300" y="5318543"/>
            <a:ext cx="1924433" cy="369332"/>
            <a:chOff x="6513300" y="4509263"/>
            <a:chExt cx="1924433" cy="369332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513300" y="4693929"/>
              <a:ext cx="867036" cy="0"/>
            </a:xfrm>
            <a:prstGeom prst="straightConnector1">
              <a:avLst/>
            </a:prstGeom>
            <a:ln w="38100">
              <a:solidFill>
                <a:srgbClr val="91848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368209" y="450926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918485"/>
                  </a:solidFill>
                </a:rPr>
                <a:t>8</a:t>
              </a:r>
              <a:r>
                <a:rPr lang="en-US" b="1" dirty="0" smtClean="0">
                  <a:solidFill>
                    <a:srgbClr val="918485"/>
                  </a:solidFill>
                </a:rPr>
                <a:t> weeks</a:t>
              </a:r>
              <a:endParaRPr lang="en-US" b="1" dirty="0">
                <a:solidFill>
                  <a:srgbClr val="918485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626879" y="5081193"/>
            <a:ext cx="63030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/>
              <a:t>i</a:t>
            </a:r>
            <a:r>
              <a:rPr lang="en-US" sz="825" dirty="0" smtClean="0"/>
              <a:t>ndividual</a:t>
            </a:r>
            <a:endParaRPr lang="en-US" sz="825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60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467600" cy="4648200"/>
          </a:xfrm>
        </p:spPr>
        <p:txBody>
          <a:bodyPr/>
          <a:lstStyle/>
          <a:p>
            <a:r>
              <a:rPr lang="en-US" dirty="0" smtClean="0"/>
              <a:t>First informally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63463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0CCC896E-3238-4A3C-96BA-0319D073A44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12887"/>
            <a:ext cx="6758448" cy="3660826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828800" y="2514600"/>
            <a:ext cx="2731524" cy="29718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for today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an algorithm for the first card problem distributed to your cohort (15 </a:t>
            </a:r>
            <a:r>
              <a:rPr lang="en-US" dirty="0"/>
              <a:t>m</a:t>
            </a:r>
            <a:r>
              <a:rPr lang="en-US" dirty="0" smtClean="0"/>
              <a:t>inutes)</a:t>
            </a:r>
          </a:p>
          <a:p>
            <a:r>
              <a:rPr lang="en-US" dirty="0" smtClean="0"/>
              <a:t>“Robot” execution and discussion (15 minutes)</a:t>
            </a:r>
          </a:p>
          <a:p>
            <a:r>
              <a:rPr lang="en-US" dirty="0" smtClean="0"/>
              <a:t>Write an algorithm for the second card problem distributed to your cohort</a:t>
            </a:r>
          </a:p>
          <a:p>
            <a:r>
              <a:rPr lang="en-US" dirty="0" smtClean="0"/>
              <a:t>(15 minutes)</a:t>
            </a:r>
          </a:p>
          <a:p>
            <a:r>
              <a:rPr lang="en-US" dirty="0" smtClean="0"/>
              <a:t>“Robot” execution and discussion (15 minutes)</a:t>
            </a:r>
          </a:p>
          <a:p>
            <a:r>
              <a:rPr lang="en-US" dirty="0" smtClean="0"/>
              <a:t>Review of variables and state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0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made writing the algorithm difficult?</a:t>
            </a:r>
          </a:p>
          <a:p>
            <a:r>
              <a:rPr lang="en-US" dirty="0" smtClean="0"/>
              <a:t>Did the “robot” act as you expected?</a:t>
            </a:r>
          </a:p>
          <a:p>
            <a:r>
              <a:rPr lang="en-US" dirty="0" smtClean="0"/>
              <a:t>Is the difference between counting and summing problems clear?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87B612E7-51A3-46C5-A845-490F7FEB311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915851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8690</TotalTime>
  <Words>320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Garamond</vt:lpstr>
      <vt:lpstr>Wingdings</vt:lpstr>
      <vt:lpstr>Edge</vt:lpstr>
      <vt:lpstr>Introduction to  Computational Thinking</vt:lpstr>
      <vt:lpstr>To start</vt:lpstr>
      <vt:lpstr>Discussion</vt:lpstr>
      <vt:lpstr>Where we are</vt:lpstr>
      <vt:lpstr>What’s next?</vt:lpstr>
      <vt:lpstr>Work for today …</vt:lpstr>
      <vt:lpstr>Discussion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257</cp:revision>
  <dcterms:created xsi:type="dcterms:W3CDTF">2009-08-04T12:39:06Z</dcterms:created>
  <dcterms:modified xsi:type="dcterms:W3CDTF">2019-01-01T16:00:09Z</dcterms:modified>
</cp:coreProperties>
</file>