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303" r:id="rId2"/>
    <p:sldId id="302" r:id="rId3"/>
    <p:sldId id="294" r:id="rId4"/>
    <p:sldId id="290" r:id="rId5"/>
    <p:sldId id="289" r:id="rId6"/>
    <p:sldId id="295" r:id="rId7"/>
    <p:sldId id="297" r:id="rId8"/>
    <p:sldId id="299" r:id="rId9"/>
    <p:sldId id="296" r:id="rId10"/>
    <p:sldId id="283" r:id="rId11"/>
    <p:sldId id="300" r:id="rId12"/>
    <p:sldId id="298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87" d="100"/>
          <a:sy n="87" d="100"/>
        </p:scale>
        <p:origin x="12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D6AC2B-E346-49BD-91A3-34E0AA9E6D67}" type="datetimeFigureOut">
              <a:rPr lang="en-US"/>
              <a:pPr>
                <a:defRPr/>
              </a:pPr>
              <a:t>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F0E742-405F-4C1C-942A-BC43829C6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8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0E742-405F-4C1C-942A-BC43829C629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36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0F63-0315-487D-9A29-8CC864755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684C-E9E4-491A-96DE-1891A449E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39F9-14C4-40FC-9268-CB9E9C470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7F39-C333-4561-AE7D-3CB15B6DC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1F23-350A-4313-B81A-2470598D2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8A06-F0D9-4CCF-9740-87E67D26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3D2C-8353-41D1-9839-F0EAF4AC7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7975-1E13-41C0-A0E4-2862596C1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9C3F-332B-4F28-91B7-BEE02620E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96B6-A024-4DBE-B134-B5CD8CEDB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17E3AEB-F363-403D-AC90-9A5167CD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>
                <a:solidFill>
                  <a:srgbClr val="0070C0"/>
                </a:solidFill>
              </a:rPr>
              <a:t>CT</a:t>
            </a:r>
            <a:r>
              <a:rPr lang="en-US" altLang="en-US" dirty="0"/>
              <a:t>@</a:t>
            </a:r>
            <a:r>
              <a:rPr lang="en-US" altLang="en-US" b="1" i="1" dirty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Introduction to </a:t>
            </a:r>
            <a:br>
              <a:rPr lang="en-US" altLang="en-US" sz="3600"/>
            </a:br>
            <a:r>
              <a:rPr lang="en-US" altLang="en-US" sz="360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783" y="2994498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Creating</a:t>
            </a:r>
          </a:p>
          <a:p>
            <a:pPr algn="ctr" eaLnBrk="1" hangingPunct="1"/>
            <a:r>
              <a:rPr lang="en-US" altLang="en-US" sz="4000" i="1" dirty="0" smtClean="0"/>
              <a:t>Visualizations</a:t>
            </a:r>
            <a:endParaRPr lang="en-US" altLang="en-US" sz="4000" i="1" dirty="0" smtClean="0"/>
          </a:p>
          <a:p>
            <a:pPr algn="ctr" eaLnBrk="1" hangingPunct="1"/>
            <a:endParaRPr lang="en-US" altLang="en-US" sz="4000" i="1" dirty="0"/>
          </a:p>
          <a:p>
            <a:pPr algn="ctr" eaLnBrk="1" hangingPunct="1"/>
            <a:endParaRPr lang="en-US" altLang="en-US" i="1" dirty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0F63-0315-487D-9A29-8CC864755B9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4648200"/>
            <a:ext cx="6455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</a:t>
            </a:r>
            <a:r>
              <a:rPr lang="en-US" dirty="0" smtClean="0"/>
              <a:t>algorithms that generate a new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algorithms that transform data.</a:t>
            </a:r>
            <a:endParaRPr lang="en-US" dirty="0" smtClean="0"/>
          </a:p>
          <a:p>
            <a:r>
              <a:rPr lang="en-US" dirty="0" smtClean="0"/>
              <a:t>Create algorithms that generate visualizations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algorithms that generate visualizations of filtered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Visualizations of Filtered Data</a:t>
            </a:r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4191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dirty="0"/>
              <a:t>Motivation: in big data only certain occurrences may be of interest</a:t>
            </a:r>
          </a:p>
          <a:p>
            <a:pPr lvl="1">
              <a:defRPr/>
            </a:pPr>
            <a:r>
              <a:rPr lang="en-US" altLang="en-US" dirty="0"/>
              <a:t>Big earthquakes</a:t>
            </a:r>
          </a:p>
          <a:p>
            <a:pPr lvl="1">
              <a:defRPr/>
            </a:pPr>
            <a:r>
              <a:rPr lang="en-US" altLang="en-US" dirty="0"/>
              <a:t>Temperatures above or below a certain threshold</a:t>
            </a:r>
          </a:p>
          <a:p>
            <a:pPr lvl="1">
              <a:defRPr/>
            </a:pPr>
            <a:r>
              <a:rPr lang="en-US" altLang="en-US" dirty="0"/>
              <a:t>A high or low crime rate</a:t>
            </a:r>
          </a:p>
          <a:p>
            <a:pPr>
              <a:defRPr/>
            </a:pPr>
            <a:r>
              <a:rPr lang="en-US" altLang="en-US" dirty="0"/>
              <a:t>Mechanism: combine</a:t>
            </a:r>
          </a:p>
          <a:p>
            <a:pPr lvl="1">
              <a:defRPr/>
            </a:pPr>
            <a:r>
              <a:rPr lang="en-US" altLang="en-US" dirty="0"/>
              <a:t>iteration – to provide each element one at a time</a:t>
            </a:r>
          </a:p>
          <a:p>
            <a:pPr lvl="1">
              <a:defRPr/>
            </a:pPr>
            <a:r>
              <a:rPr lang="en-US" altLang="en-US" dirty="0"/>
              <a:t>decision – use each element that passes the filter test and </a:t>
            </a:r>
            <a:r>
              <a:rPr lang="en-US" altLang="en-US"/>
              <a:t>ignore others</a:t>
            </a:r>
            <a:endParaRPr lang="en-US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 Slide </a:t>
            </a:r>
            <a:fld id="{D8004ECA-3149-442B-8064-7FBFA817CB0D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Selective variation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 Slide </a:t>
            </a:r>
            <a:fld id="{08B017FE-9392-4B0B-9944-833C851E2A7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25695" y="1993384"/>
            <a:ext cx="1371600" cy="457200"/>
            <a:chOff x="2590800" y="1755913"/>
            <a:chExt cx="1371600" cy="457200"/>
          </a:xfrm>
        </p:grpSpPr>
        <p:sp>
          <p:nvSpPr>
            <p:cNvPr id="7" name="Rectangle 6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100335" y="199338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62600" y="1993384"/>
            <a:ext cx="1371600" cy="457200"/>
            <a:chOff x="4810539" y="1755913"/>
            <a:chExt cx="1371600" cy="457200"/>
          </a:xfrm>
        </p:grpSpPr>
        <p:sp>
          <p:nvSpPr>
            <p:cNvPr id="12" name="Rectangle 11"/>
            <p:cNvSpPr/>
            <p:nvPr/>
          </p:nvSpPr>
          <p:spPr>
            <a:xfrm>
              <a:off x="48105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77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249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Up Arrow 14"/>
          <p:cNvSpPr/>
          <p:nvPr/>
        </p:nvSpPr>
        <p:spPr>
          <a:xfrm rot="10800000">
            <a:off x="5109354" y="1155184"/>
            <a:ext cx="371475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2" name="TextBox 35"/>
          <p:cNvSpPr txBox="1">
            <a:spLocks noChangeArrowheads="1"/>
          </p:cNvSpPr>
          <p:nvPr/>
        </p:nvSpPr>
        <p:spPr bwMode="auto">
          <a:xfrm>
            <a:off x="1661810" y="2037834"/>
            <a:ext cx="155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Existing List</a:t>
            </a:r>
          </a:p>
        </p:txBody>
      </p:sp>
      <p:cxnSp>
        <p:nvCxnSpPr>
          <p:cNvPr id="33" name="Straight Arrow Connector 32"/>
          <p:cNvCxnSpPr>
            <a:stCxn id="10" idx="2"/>
            <a:endCxn id="37" idx="0"/>
          </p:cNvCxnSpPr>
          <p:nvPr/>
        </p:nvCxnSpPr>
        <p:spPr>
          <a:xfrm>
            <a:off x="5328935" y="2450584"/>
            <a:ext cx="10920" cy="890555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960960" y="3341139"/>
            <a:ext cx="2757789" cy="621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7" name="TextBox 28"/>
          <p:cNvSpPr txBox="1">
            <a:spLocks noChangeArrowheads="1"/>
          </p:cNvSpPr>
          <p:nvPr/>
        </p:nvSpPr>
        <p:spPr bwMode="auto">
          <a:xfrm>
            <a:off x="3962400" y="3497782"/>
            <a:ext cx="2270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If filter test for A is</a:t>
            </a:r>
          </a:p>
        </p:txBody>
      </p:sp>
      <p:sp>
        <p:nvSpPr>
          <p:cNvPr id="13328" name="TextBox 28"/>
          <p:cNvSpPr txBox="1">
            <a:spLocks noChangeArrowheads="1"/>
          </p:cNvSpPr>
          <p:nvPr/>
        </p:nvSpPr>
        <p:spPr bwMode="auto">
          <a:xfrm>
            <a:off x="5119673" y="2037834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/>
              <a:t>A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652410" y="4844534"/>
            <a:ext cx="1371600" cy="457200"/>
            <a:chOff x="2590800" y="1755913"/>
            <a:chExt cx="1371600" cy="457200"/>
          </a:xfrm>
        </p:grpSpPr>
        <p:sp>
          <p:nvSpPr>
            <p:cNvPr id="31" name="Rectangle 30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1715992" y="4736584"/>
            <a:ext cx="707818" cy="64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/>
              <a:t>New List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024010" y="3962401"/>
            <a:ext cx="1551359" cy="1523999"/>
            <a:chOff x="4024010" y="3962401"/>
            <a:chExt cx="1551359" cy="1523999"/>
          </a:xfrm>
        </p:grpSpPr>
        <p:sp>
          <p:nvSpPr>
            <p:cNvPr id="43" name="TextBox 28"/>
            <p:cNvSpPr txBox="1">
              <a:spLocks noChangeArrowheads="1"/>
            </p:cNvSpPr>
            <p:nvPr/>
          </p:nvSpPr>
          <p:spPr bwMode="auto">
            <a:xfrm>
              <a:off x="5178038" y="4888984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A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024010" y="3962401"/>
              <a:ext cx="1551359" cy="1523999"/>
              <a:chOff x="4024010" y="3962401"/>
              <a:chExt cx="1551359" cy="152399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118169" y="4844534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5" name="Straight Arrow Connector 44"/>
              <p:cNvCxnSpPr>
                <a:stCxn id="37" idx="2"/>
                <a:endCxn id="36" idx="0"/>
              </p:cNvCxnSpPr>
              <p:nvPr/>
            </p:nvCxnSpPr>
            <p:spPr>
              <a:xfrm>
                <a:off x="5339855" y="3962401"/>
                <a:ext cx="6914" cy="882133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35"/>
              <p:cNvSpPr txBox="1">
                <a:spLocks noChangeArrowheads="1"/>
              </p:cNvSpPr>
              <p:nvPr/>
            </p:nvSpPr>
            <p:spPr bwMode="auto">
              <a:xfrm>
                <a:off x="4068388" y="5117068"/>
                <a:ext cx="100540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/>
                  <a:t>append</a:t>
                </a:r>
              </a:p>
            </p:txBody>
          </p:sp>
          <p:cxnSp>
            <p:nvCxnSpPr>
              <p:cNvPr id="53" name="Straight Arrow Connector 52"/>
              <p:cNvCxnSpPr>
                <a:stCxn id="36" idx="1"/>
                <a:endCxn id="35" idx="3"/>
              </p:cNvCxnSpPr>
              <p:nvPr/>
            </p:nvCxnSpPr>
            <p:spPr>
              <a:xfrm flipH="1">
                <a:off x="4024010" y="5073134"/>
                <a:ext cx="1094159" cy="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0" name="Straight Arrow Connector 59"/>
          <p:cNvCxnSpPr/>
          <p:nvPr/>
        </p:nvCxnSpPr>
        <p:spPr>
          <a:xfrm flipV="1">
            <a:off x="3696189" y="1438171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35"/>
          <p:cNvSpPr txBox="1">
            <a:spLocks noChangeArrowheads="1"/>
          </p:cNvSpPr>
          <p:nvPr/>
        </p:nvSpPr>
        <p:spPr bwMode="auto">
          <a:xfrm>
            <a:off x="3962892" y="1069363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 dirty="0"/>
              <a:t>iteration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369073" y="1463147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6019800" y="3497782"/>
            <a:ext cx="620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true</a:t>
            </a:r>
          </a:p>
        </p:txBody>
      </p:sp>
      <p:sp>
        <p:nvSpPr>
          <p:cNvPr id="42" name="TextBox 28"/>
          <p:cNvSpPr txBox="1">
            <a:spLocks noChangeArrowheads="1"/>
          </p:cNvSpPr>
          <p:nvPr/>
        </p:nvSpPr>
        <p:spPr bwMode="auto">
          <a:xfrm>
            <a:off x="5975130" y="3505200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944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8A8D3B4-0D17-418B-ADF7-E0F939C71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32" y="2073003"/>
            <a:ext cx="5932171" cy="2471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Variation in BlockPy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57295" y="2730010"/>
            <a:ext cx="1619865" cy="494171"/>
          </a:xfrm>
          <a:prstGeom prst="wedgeRoundRectCallout">
            <a:avLst>
              <a:gd name="adj1" fmla="val 74801"/>
              <a:gd name="adj2" fmla="val 7429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Iteration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859597" y="3549128"/>
            <a:ext cx="1619865" cy="494171"/>
          </a:xfrm>
          <a:prstGeom prst="wedgeRoundRectCallout">
            <a:avLst>
              <a:gd name="adj1" fmla="val 78801"/>
              <a:gd name="adj2" fmla="val -315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Decision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209867" y="4419600"/>
            <a:ext cx="1619865" cy="494171"/>
          </a:xfrm>
          <a:prstGeom prst="wedgeRoundRectCallout">
            <a:avLst>
              <a:gd name="adj1" fmla="val -24813"/>
              <a:gd name="adj2" fmla="val -9827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Append</a:t>
            </a:r>
          </a:p>
        </p:txBody>
      </p:sp>
    </p:spTree>
    <p:extLst>
      <p:ext uri="{BB962C8B-B14F-4D97-AF65-F5344CB8AC3E}">
        <p14:creationId xmlns:p14="http://schemas.microsoft.com/office/powerpoint/2010/main" val="4740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steps 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Work on the assigned BlockPy and list problems using iteration and decision</a:t>
            </a:r>
          </a:p>
          <a:p>
            <a:pPr lvl="1">
              <a:defRPr/>
            </a:pPr>
            <a:r>
              <a:rPr lang="en-US" altLang="en-US" dirty="0"/>
              <a:t>Work as an individual</a:t>
            </a:r>
          </a:p>
          <a:p>
            <a:pPr lvl="1">
              <a:defRPr/>
            </a:pPr>
            <a:r>
              <a:rPr lang="en-US" altLang="en-US" dirty="0"/>
              <a:t>Seek help from and provide help to your cohort</a:t>
            </a:r>
          </a:p>
          <a:p>
            <a:pPr>
              <a:defRPr/>
            </a:pPr>
            <a:r>
              <a:rPr lang="en-US" altLang="en-US" dirty="0"/>
              <a:t>Go as far and fast as you can, keeping everyone in your cohort on board</a:t>
            </a:r>
          </a:p>
          <a:p>
            <a:pPr>
              <a:defRPr/>
            </a:pPr>
            <a:r>
              <a:rPr lang="en-US" altLang="en-US" dirty="0"/>
              <a:t>Cohort feedback/reports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 Slide </a:t>
            </a:r>
            <a:fld id="{FFF140B5-B722-47EF-95F0-174945CA2730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4326D5-3577-4759-9494-54478F00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A186B2-CB8D-4F83-85FD-7AF4FE8A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Starting promptly at </a:t>
            </a:r>
            <a:r>
              <a:rPr lang="en-US" sz="2400" dirty="0" smtClean="0"/>
              <a:t>beginning of class.</a:t>
            </a:r>
            <a:endParaRPr lang="en-US" sz="2400" dirty="0"/>
          </a:p>
          <a:p>
            <a:r>
              <a:rPr lang="en-US" sz="2400" dirty="0"/>
              <a:t>Ends </a:t>
            </a:r>
            <a:r>
              <a:rPr lang="en-US" sz="2400" dirty="0" smtClean="0"/>
              <a:t>promptly after 30 minutes.</a:t>
            </a:r>
            <a:endParaRPr lang="en-US" sz="2400" dirty="0"/>
          </a:p>
          <a:p>
            <a:r>
              <a:rPr lang="en-US" sz="2400" dirty="0"/>
              <a:t>Closed notes, no talking</a:t>
            </a:r>
          </a:p>
          <a:p>
            <a:endParaRPr lang="en-US" sz="2400" dirty="0"/>
          </a:p>
          <a:p>
            <a:r>
              <a:rPr lang="en-US" sz="2400" dirty="0" smtClean="0"/>
              <a:t>Start of Class Activity</a:t>
            </a:r>
            <a:endParaRPr lang="en-US" sz="2400" dirty="0"/>
          </a:p>
          <a:p>
            <a:pPr lvl="1"/>
            <a:r>
              <a:rPr lang="en-US" sz="2000" dirty="0"/>
              <a:t>Iteration Post-quiz 1</a:t>
            </a:r>
          </a:p>
          <a:p>
            <a:pPr lvl="1"/>
            <a:r>
              <a:rPr lang="en-US" sz="2000" dirty="0"/>
              <a:t>Post-test </a:t>
            </a:r>
            <a:r>
              <a:rPr lang="en-US" sz="2000" dirty="0" err="1"/>
              <a:t>BlockPy</a:t>
            </a:r>
            <a:r>
              <a:rPr lang="en-US" sz="2000" dirty="0"/>
              <a:t> #1</a:t>
            </a:r>
          </a:p>
          <a:p>
            <a:pPr lvl="1"/>
            <a:r>
              <a:rPr lang="en-US" sz="2000" dirty="0"/>
              <a:t>DO </a:t>
            </a:r>
            <a:r>
              <a:rPr lang="en-US" sz="2000" dirty="0" smtClean="0"/>
              <a:t>BOTH IN 30 MINUTES!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Don't worry about getting a perfect score, just do your best.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9B6AB8-00EE-41AE-B146-8DA1679074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AB4D20-0914-4BA6-8139-A9FB01D3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42178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Transformed Data</a:t>
            </a:r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67600" cy="2667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dirty="0"/>
              <a:t>Motivation: generate a “transformation” of the abstraction being processed</a:t>
            </a:r>
          </a:p>
          <a:p>
            <a:pPr lvl="1">
              <a:defRPr/>
            </a:pPr>
            <a:r>
              <a:rPr lang="en-US" altLang="en-US" dirty="0"/>
              <a:t>Create a list of forecast temperatures in Celsius from a list of temperatures in Fahrenheit.</a:t>
            </a:r>
          </a:p>
          <a:p>
            <a:pPr lvl="1">
              <a:defRPr/>
            </a:pPr>
            <a:r>
              <a:rPr lang="en-US" altLang="en-US" dirty="0"/>
              <a:t>Create a list of “feels like” temperatures from a list of weather forecasts that give temperature and wind speed.</a:t>
            </a:r>
          </a:p>
          <a:p>
            <a:pPr lvl="1">
              <a:defRPr/>
            </a:pPr>
            <a:r>
              <a:rPr lang="en-US" altLang="en-US" dirty="0"/>
              <a:t>Create a list that categorizes each state’s crime rate as high, medium, or low from a list of crime rates by state.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 Slide </a:t>
            </a:r>
            <a:fld id="{D8004ECA-3149-442B-8064-7FBFA817CB0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81500" y="4530327"/>
            <a:ext cx="381000" cy="492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501" y="4209394"/>
            <a:ext cx="178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go from this…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0720" y="4913970"/>
            <a:ext cx="376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…to this (doubling each element)?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09900" y="3720272"/>
            <a:ext cx="3200400" cy="457200"/>
            <a:chOff x="3009900" y="3720272"/>
            <a:chExt cx="3200400" cy="457200"/>
          </a:xfrm>
        </p:grpSpPr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3009900" y="3720272"/>
              <a:ext cx="1371600" cy="457200"/>
              <a:chOff x="2590800" y="1755913"/>
              <a:chExt cx="1371600" cy="457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5908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480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052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381500" y="3720272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4838700" y="3720272"/>
              <a:ext cx="1371600" cy="457200"/>
              <a:chOff x="4810539" y="1755913"/>
              <a:chExt cx="1371600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8105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2677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7249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" name="TextBox 18"/>
            <p:cNvSpPr txBox="1">
              <a:spLocks noChangeArrowheads="1"/>
            </p:cNvSpPr>
            <p:nvPr/>
          </p:nvSpPr>
          <p:spPr bwMode="auto">
            <a:xfrm>
              <a:off x="5821363" y="3782185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4</a:t>
              </a:r>
            </a:p>
          </p:txBody>
        </p:sp>
        <p:sp>
          <p:nvSpPr>
            <p:cNvPr id="21" name="TextBox 19"/>
            <p:cNvSpPr txBox="1">
              <a:spLocks noChangeArrowheads="1"/>
            </p:cNvSpPr>
            <p:nvPr/>
          </p:nvSpPr>
          <p:spPr bwMode="auto">
            <a:xfrm>
              <a:off x="5303838" y="3761547"/>
              <a:ext cx="4413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14</a:t>
              </a:r>
            </a:p>
          </p:txBody>
        </p: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4906963" y="3761547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9</a:t>
              </a:r>
            </a:p>
          </p:txBody>
        </p:sp>
        <p:sp>
          <p:nvSpPr>
            <p:cNvPr id="23" name="TextBox 21"/>
            <p:cNvSpPr txBox="1">
              <a:spLocks noChangeArrowheads="1"/>
            </p:cNvSpPr>
            <p:nvPr/>
          </p:nvSpPr>
          <p:spPr bwMode="auto">
            <a:xfrm>
              <a:off x="4449763" y="3782185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24" name="TextBox 22"/>
            <p:cNvSpPr txBox="1">
              <a:spLocks noChangeArrowheads="1"/>
            </p:cNvSpPr>
            <p:nvPr/>
          </p:nvSpPr>
          <p:spPr bwMode="auto">
            <a:xfrm>
              <a:off x="3940175" y="3764722"/>
              <a:ext cx="4413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25" name="TextBox 23"/>
            <p:cNvSpPr txBox="1">
              <a:spLocks noChangeArrowheads="1"/>
            </p:cNvSpPr>
            <p:nvPr/>
          </p:nvSpPr>
          <p:spPr bwMode="auto">
            <a:xfrm>
              <a:off x="3535363" y="3761547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26" name="TextBox 24"/>
            <p:cNvSpPr txBox="1">
              <a:spLocks noChangeArrowheads="1"/>
            </p:cNvSpPr>
            <p:nvPr/>
          </p:nvSpPr>
          <p:spPr bwMode="auto">
            <a:xfrm>
              <a:off x="3025775" y="3764722"/>
              <a:ext cx="4413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10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1800" y="5402626"/>
            <a:ext cx="3200400" cy="457200"/>
            <a:chOff x="3009900" y="3720272"/>
            <a:chExt cx="3200400" cy="457200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>
              <a:off x="3009900" y="3720272"/>
              <a:ext cx="1371600" cy="457200"/>
              <a:chOff x="2590800" y="1755913"/>
              <a:chExt cx="1371600" cy="4572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25908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0480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505200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4381500" y="3720272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4838700" y="3720272"/>
              <a:ext cx="1371600" cy="457200"/>
              <a:chOff x="4810539" y="1755913"/>
              <a:chExt cx="1371600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8105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2677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724939" y="175591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2" name="TextBox 18"/>
            <p:cNvSpPr txBox="1">
              <a:spLocks noChangeArrowheads="1"/>
            </p:cNvSpPr>
            <p:nvPr/>
          </p:nvSpPr>
          <p:spPr bwMode="auto">
            <a:xfrm>
              <a:off x="5821363" y="3782185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8</a:t>
              </a:r>
            </a:p>
          </p:txBody>
        </p:sp>
        <p:sp>
          <p:nvSpPr>
            <p:cNvPr id="33" name="TextBox 19"/>
            <p:cNvSpPr txBox="1">
              <a:spLocks noChangeArrowheads="1"/>
            </p:cNvSpPr>
            <p:nvPr/>
          </p:nvSpPr>
          <p:spPr bwMode="auto">
            <a:xfrm>
              <a:off x="5303838" y="376154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28</a:t>
              </a:r>
            </a:p>
          </p:txBody>
        </p:sp>
        <p:sp>
          <p:nvSpPr>
            <p:cNvPr id="34" name="TextBox 20"/>
            <p:cNvSpPr txBox="1">
              <a:spLocks noChangeArrowheads="1"/>
            </p:cNvSpPr>
            <p:nvPr/>
          </p:nvSpPr>
          <p:spPr bwMode="auto">
            <a:xfrm>
              <a:off x="4838700" y="376154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18</a:t>
              </a:r>
            </a:p>
          </p:txBody>
        </p:sp>
        <p:sp>
          <p:nvSpPr>
            <p:cNvPr id="35" name="TextBox 21"/>
            <p:cNvSpPr txBox="1">
              <a:spLocks noChangeArrowheads="1"/>
            </p:cNvSpPr>
            <p:nvPr/>
          </p:nvSpPr>
          <p:spPr bwMode="auto">
            <a:xfrm>
              <a:off x="4449763" y="3782185"/>
              <a:ext cx="3127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4</a:t>
              </a:r>
            </a:p>
          </p:txBody>
        </p:sp>
        <p:sp>
          <p:nvSpPr>
            <p:cNvPr id="36" name="TextBox 22"/>
            <p:cNvSpPr txBox="1">
              <a:spLocks noChangeArrowheads="1"/>
            </p:cNvSpPr>
            <p:nvPr/>
          </p:nvSpPr>
          <p:spPr bwMode="auto">
            <a:xfrm>
              <a:off x="3940175" y="376472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30</a:t>
              </a:r>
            </a:p>
          </p:txBody>
        </p:sp>
        <p:sp>
          <p:nvSpPr>
            <p:cNvPr id="37" name="TextBox 23"/>
            <p:cNvSpPr txBox="1">
              <a:spLocks noChangeArrowheads="1"/>
            </p:cNvSpPr>
            <p:nvPr/>
          </p:nvSpPr>
          <p:spPr bwMode="auto">
            <a:xfrm>
              <a:off x="3535363" y="376154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14</a:t>
              </a:r>
            </a:p>
          </p:txBody>
        </p: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3025775" y="376472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21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Transformed Data</a:t>
            </a:r>
            <a:endParaRPr lang="en-US" altLang="en-US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 Slide </a:t>
            </a:r>
            <a:fld id="{08B017FE-9392-4B0B-9944-833C851E2A7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725695" y="1993384"/>
            <a:ext cx="1371600" cy="457200"/>
            <a:chOff x="2590800" y="1755913"/>
            <a:chExt cx="1371600" cy="457200"/>
          </a:xfrm>
        </p:grpSpPr>
        <p:sp>
          <p:nvSpPr>
            <p:cNvPr id="7" name="Rectangle 6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100335" y="199338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5562600" y="1993384"/>
            <a:ext cx="1371600" cy="457200"/>
            <a:chOff x="4810539" y="1755913"/>
            <a:chExt cx="1371600" cy="457200"/>
          </a:xfrm>
        </p:grpSpPr>
        <p:sp>
          <p:nvSpPr>
            <p:cNvPr id="12" name="Rectangle 11"/>
            <p:cNvSpPr/>
            <p:nvPr/>
          </p:nvSpPr>
          <p:spPr>
            <a:xfrm>
              <a:off x="48105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77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249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Up Arrow 14"/>
          <p:cNvSpPr/>
          <p:nvPr/>
        </p:nvSpPr>
        <p:spPr>
          <a:xfrm rot="10800000">
            <a:off x="5109354" y="1155184"/>
            <a:ext cx="371475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2" name="TextBox 35"/>
          <p:cNvSpPr txBox="1">
            <a:spLocks noChangeArrowheads="1"/>
          </p:cNvSpPr>
          <p:nvPr/>
        </p:nvSpPr>
        <p:spPr bwMode="auto">
          <a:xfrm>
            <a:off x="1661810" y="2037834"/>
            <a:ext cx="155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Existing List</a:t>
            </a:r>
          </a:p>
        </p:txBody>
      </p:sp>
      <p:cxnSp>
        <p:nvCxnSpPr>
          <p:cNvPr id="33" name="Straight Arrow Connector 32"/>
          <p:cNvCxnSpPr>
            <a:stCxn id="10" idx="2"/>
            <a:endCxn id="37" idx="0"/>
          </p:cNvCxnSpPr>
          <p:nvPr/>
        </p:nvCxnSpPr>
        <p:spPr>
          <a:xfrm>
            <a:off x="5328935" y="2450584"/>
            <a:ext cx="15820" cy="890555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28811" y="3341139"/>
            <a:ext cx="2031888" cy="621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7" name="TextBox 28"/>
          <p:cNvSpPr txBox="1">
            <a:spLocks noChangeArrowheads="1"/>
          </p:cNvSpPr>
          <p:nvPr/>
        </p:nvSpPr>
        <p:spPr bwMode="auto">
          <a:xfrm>
            <a:off x="4299258" y="3490364"/>
            <a:ext cx="2110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Transform: A -&gt; B</a:t>
            </a:r>
          </a:p>
        </p:txBody>
      </p:sp>
      <p:sp>
        <p:nvSpPr>
          <p:cNvPr id="13328" name="TextBox 28"/>
          <p:cNvSpPr txBox="1">
            <a:spLocks noChangeArrowheads="1"/>
          </p:cNvSpPr>
          <p:nvPr/>
        </p:nvSpPr>
        <p:spPr bwMode="auto">
          <a:xfrm>
            <a:off x="5119673" y="2037834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/>
              <a:t>A</a:t>
            </a:r>
          </a:p>
        </p:txBody>
      </p: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2652410" y="4844534"/>
            <a:ext cx="1371600" cy="457200"/>
            <a:chOff x="2590800" y="1755913"/>
            <a:chExt cx="1371600" cy="457200"/>
          </a:xfrm>
        </p:grpSpPr>
        <p:sp>
          <p:nvSpPr>
            <p:cNvPr id="31" name="Rectangle 30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118169" y="484453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TextBox 28"/>
          <p:cNvSpPr txBox="1">
            <a:spLocks noChangeArrowheads="1"/>
          </p:cNvSpPr>
          <p:nvPr/>
        </p:nvSpPr>
        <p:spPr bwMode="auto">
          <a:xfrm>
            <a:off x="5178038" y="4888984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B</a:t>
            </a:r>
          </a:p>
        </p:txBody>
      </p:sp>
      <p:cxnSp>
        <p:nvCxnSpPr>
          <p:cNvPr id="45" name="Straight Arrow Connector 44"/>
          <p:cNvCxnSpPr>
            <a:stCxn id="37" idx="2"/>
            <a:endCxn id="36" idx="0"/>
          </p:cNvCxnSpPr>
          <p:nvPr/>
        </p:nvCxnSpPr>
        <p:spPr>
          <a:xfrm>
            <a:off x="5344755" y="3962401"/>
            <a:ext cx="2014" cy="882133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1715992" y="4736584"/>
            <a:ext cx="707818" cy="64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/>
              <a:t>New List</a:t>
            </a:r>
          </a:p>
        </p:txBody>
      </p:sp>
      <p:sp>
        <p:nvSpPr>
          <p:cNvPr id="50" name="TextBox 35"/>
          <p:cNvSpPr txBox="1">
            <a:spLocks noChangeArrowheads="1"/>
          </p:cNvSpPr>
          <p:nvPr/>
        </p:nvSpPr>
        <p:spPr bwMode="auto">
          <a:xfrm>
            <a:off x="4068388" y="5117068"/>
            <a:ext cx="1005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append</a:t>
            </a:r>
          </a:p>
        </p:txBody>
      </p:sp>
      <p:cxnSp>
        <p:nvCxnSpPr>
          <p:cNvPr id="53" name="Straight Arrow Connector 52"/>
          <p:cNvCxnSpPr>
            <a:stCxn id="36" idx="1"/>
            <a:endCxn id="35" idx="3"/>
          </p:cNvCxnSpPr>
          <p:nvPr/>
        </p:nvCxnSpPr>
        <p:spPr>
          <a:xfrm flipH="1">
            <a:off x="4024010" y="5073134"/>
            <a:ext cx="1094159" cy="0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696189" y="1438171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35"/>
          <p:cNvSpPr txBox="1">
            <a:spLocks noChangeArrowheads="1"/>
          </p:cNvSpPr>
          <p:nvPr/>
        </p:nvSpPr>
        <p:spPr bwMode="auto">
          <a:xfrm>
            <a:off x="3962892" y="1069363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 dirty="0"/>
              <a:t>iteration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369073" y="1463147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4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4648200"/>
          </a:xfrm>
        </p:spPr>
        <p:txBody>
          <a:bodyPr/>
          <a:lstStyle/>
          <a:p>
            <a:r>
              <a:rPr lang="en-US" dirty="0" smtClean="0"/>
              <a:t>Two new operations</a:t>
            </a:r>
            <a:endParaRPr lang="en-US" dirty="0"/>
          </a:p>
          <a:p>
            <a:pPr lvl="1"/>
            <a:r>
              <a:rPr lang="en-US" dirty="0"/>
              <a:t>create an empty list</a:t>
            </a:r>
          </a:p>
          <a:p>
            <a:pPr lvl="1"/>
            <a:r>
              <a:rPr lang="en-US" dirty="0"/>
              <a:t>append (“add”) a new item to end of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767575" y="4523853"/>
            <a:ext cx="1447800" cy="1054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During Iteration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043675" y="3159524"/>
            <a:ext cx="1447800" cy="1054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Before Iteration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75" y="5752616"/>
            <a:ext cx="403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*Vocab: “append” means “add to end”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620" y="3455266"/>
            <a:ext cx="4328492" cy="6543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788" y="4700103"/>
            <a:ext cx="5699779" cy="7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862313"/>
            <a:ext cx="6184106" cy="1955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445174" y="5081075"/>
            <a:ext cx="1229570" cy="387632"/>
          </a:xfrm>
          <a:prstGeom prst="wedgeRoundRectCallout">
            <a:avLst>
              <a:gd name="adj1" fmla="val 76600"/>
              <a:gd name="adj2" fmla="val -30320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Iteration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5046102"/>
            <a:ext cx="2667000" cy="714308"/>
          </a:xfrm>
          <a:prstGeom prst="wedgeRoundRectCallout">
            <a:avLst>
              <a:gd name="adj1" fmla="val -58119"/>
              <a:gd name="adj2" fmla="val -1625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Put transformed values into </a:t>
            </a:r>
            <a:r>
              <a:rPr lang="en-US" b="1" dirty="0"/>
              <a:t>new_ list Variable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2134" y="5760410"/>
            <a:ext cx="403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*Vocab: “append” means “add to end”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905000" y="1504933"/>
            <a:ext cx="2063929" cy="951371"/>
          </a:xfrm>
          <a:prstGeom prst="wedgeRoundRectCallout">
            <a:avLst>
              <a:gd name="adj1" fmla="val 26855"/>
              <a:gd name="adj2" fmla="val 963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List Variable</a:t>
            </a:r>
            <a:r>
              <a:rPr lang="en-US" dirty="0"/>
              <a:t> representing an </a:t>
            </a:r>
            <a:r>
              <a:rPr lang="en-US" b="1" dirty="0"/>
              <a:t>Abstraction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067298" y="2913271"/>
            <a:ext cx="1621734" cy="1390960"/>
          </a:xfrm>
          <a:prstGeom prst="wedgeRoundRectCallout">
            <a:avLst>
              <a:gd name="adj1" fmla="val 64844"/>
              <a:gd name="adj2" fmla="val -1444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Variable</a:t>
            </a:r>
            <a:r>
              <a:rPr lang="en-US" dirty="0"/>
              <a:t> representing a </a:t>
            </a:r>
            <a:r>
              <a:rPr lang="en-US" b="1" dirty="0"/>
              <a:t>New List</a:t>
            </a:r>
          </a:p>
        </p:txBody>
      </p:sp>
    </p:spTree>
    <p:extLst>
      <p:ext uri="{BB962C8B-B14F-4D97-AF65-F5344CB8AC3E}">
        <p14:creationId xmlns:p14="http://schemas.microsoft.com/office/powerpoint/2010/main" val="3402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467600" cy="4648200"/>
          </a:xfrm>
        </p:spPr>
        <p:txBody>
          <a:bodyPr/>
          <a:lstStyle/>
          <a:p>
            <a:r>
              <a:rPr lang="en-US" dirty="0"/>
              <a:t>Making lists means making plots!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4648200" cy="4448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2375250"/>
            <a:ext cx="30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list of numbers (over time)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2939797"/>
            <a:ext cx="35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equal-sized lists of numbers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359276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list of numbers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12477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Actually draw the plot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5114545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 titles and labels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995076" y="4563643"/>
            <a:ext cx="415123" cy="1471136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14800" y="4309444"/>
            <a:ext cx="12953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14799" y="3777426"/>
            <a:ext cx="12953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114798" y="3131577"/>
            <a:ext cx="12953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14797" y="2515982"/>
            <a:ext cx="12953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Plot, then Show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plot…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MUST SHOW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9662" y="1981200"/>
            <a:ext cx="282892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9517" y="4800600"/>
            <a:ext cx="252248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4692" y="1873044"/>
            <a:ext cx="4675908" cy="1023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vs Plotting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Printing is for Quantitative Measures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Plotting is for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4951" y="1917748"/>
            <a:ext cx="2937358" cy="1140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72309" y="3619500"/>
            <a:ext cx="4471114" cy="22762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028" y="4325249"/>
            <a:ext cx="3079764" cy="86470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895600" y="2286000"/>
            <a:ext cx="1167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06192" y="2590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211" y="4572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19200" y="2438401"/>
            <a:ext cx="2386992" cy="2605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053158" y="2487805"/>
            <a:ext cx="4557442" cy="2472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15274</TotalTime>
  <Words>563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Class Activity</vt:lpstr>
      <vt:lpstr>Transformed Data</vt:lpstr>
      <vt:lpstr>Transformed Data</vt:lpstr>
      <vt:lpstr>Creating a new list</vt:lpstr>
      <vt:lpstr>Transform in action</vt:lpstr>
      <vt:lpstr>Plotting</vt:lpstr>
      <vt:lpstr>Plot, then Show</vt:lpstr>
      <vt:lpstr>Print vs Plotting</vt:lpstr>
      <vt:lpstr>Visualizations of Filtered Data</vt:lpstr>
      <vt:lpstr>Selective variation</vt:lpstr>
      <vt:lpstr>Selective Variation in BlockPy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288</cp:revision>
  <dcterms:created xsi:type="dcterms:W3CDTF">2009-08-04T12:39:06Z</dcterms:created>
  <dcterms:modified xsi:type="dcterms:W3CDTF">2019-01-01T15:44:22Z</dcterms:modified>
</cp:coreProperties>
</file>