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sldIdLst>
    <p:sldId id="256" r:id="rId2"/>
    <p:sldId id="291" r:id="rId3"/>
    <p:sldId id="293" r:id="rId4"/>
    <p:sldId id="285" r:id="rId5"/>
    <p:sldId id="284" r:id="rId6"/>
    <p:sldId id="288" r:id="rId7"/>
    <p:sldId id="286" r:id="rId8"/>
    <p:sldId id="289" r:id="rId9"/>
    <p:sldId id="278" r:id="rId10"/>
    <p:sldId id="292" r:id="rId11"/>
    <p:sldId id="281" r:id="rId12"/>
    <p:sldId id="290" r:id="rId13"/>
    <p:sldId id="287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0" autoAdjust="0"/>
  </p:normalViewPr>
  <p:slideViewPr>
    <p:cSldViewPr>
      <p:cViewPr varScale="1">
        <p:scale>
          <a:sx n="78" d="100"/>
          <a:sy n="78" d="100"/>
        </p:scale>
        <p:origin x="73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6795AE-D9B2-4E6F-87D5-4B80E1FD557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097352-C3A3-475B-8B7F-32BC4458D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38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97352-C3A3-475B-8B7F-32BC4458D5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7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7367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VT_marn_shld_lgo_1.5incmyk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2E97-D4D5-4A29-90F8-0B5A425B57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200400" y="624681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DA2C-07C5-4CBE-9902-15EA684616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665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665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1C88-4EF7-4038-8BA7-3D5007F1C6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8C585B9E-D7D1-4225-8193-6581739BB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4860-A1A1-4EB3-A388-BBCCE1BF3C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F470-4428-4092-AF09-DA71587384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894F-3EB1-43D5-AAF2-E2F60E5D5C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BE09-561F-4C9A-93FF-F0215541CF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F66B-B700-435C-A7A3-49E9915792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71A8-1AFB-4448-AEF2-D125DBCB06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F5DBF-1141-4D44-953F-831240D3AA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7813"/>
            <a:ext cx="7391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i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16A19F66-7E15-4F7E-AB36-2E51D6E0C6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9" descr="VT_marn_shld_lgo_1.5incmyk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85800" y="228600"/>
            <a:ext cx="79708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2"/>
          <p:cNvSpPr txBox="1">
            <a:spLocks noChangeArrowheads="1"/>
          </p:cNvSpPr>
          <p:nvPr userDrawn="1"/>
        </p:nvSpPr>
        <p:spPr bwMode="auto">
          <a:xfrm>
            <a:off x="152400" y="533400"/>
            <a:ext cx="102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70C0"/>
                </a:solidFill>
              </a:rPr>
              <a:t>CT</a:t>
            </a:r>
            <a:r>
              <a:rPr lang="en-US"/>
              <a:t>@</a:t>
            </a:r>
            <a:r>
              <a:rPr lang="en-US" b="1" i="1">
                <a:solidFill>
                  <a:srgbClr val="C00000"/>
                </a:solidFill>
              </a:rPr>
              <a:t>VT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0" y="228600"/>
            <a:ext cx="0" cy="3810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85800" y="914400"/>
            <a:ext cx="0" cy="52578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p.utm.edu/ethic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the-ethical-dilemma-of-self-driving-cars-patrick-lin#wat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xIoDYVfKA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KhAd0Tyny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3175" cy="12954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Introduction to </a:t>
            </a:r>
            <a:br>
              <a:rPr lang="en-US" altLang="en-US" sz="3600" smtClean="0"/>
            </a:br>
            <a:r>
              <a:rPr lang="en-US" altLang="en-US" sz="3600" smtClean="0"/>
              <a:t>Computational Thinking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696200" cy="17526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altLang="en-US" sz="4000" i="1" dirty="0" smtClean="0"/>
              <a:t/>
            </a:r>
            <a:br>
              <a:rPr lang="en-US" altLang="en-US" sz="4000" i="1" dirty="0" smtClean="0"/>
            </a:br>
            <a:r>
              <a:rPr lang="en-US" altLang="en-US" sz="4000" i="1" dirty="0" smtClean="0"/>
              <a:t>Social Impacts</a:t>
            </a:r>
          </a:p>
          <a:p>
            <a:pPr algn="ctr" eaLnBrk="1" hangingPunct="1">
              <a:buFont typeface="Wingdings" charset="2"/>
              <a:buNone/>
            </a:pPr>
            <a:r>
              <a:rPr lang="en-US" altLang="en-US" sz="2400" i="1" dirty="0" smtClean="0"/>
              <a:t>Ethical Reasoning</a:t>
            </a:r>
          </a:p>
          <a:p>
            <a:pPr algn="ctr" eaLnBrk="1" hangingPunct="1">
              <a:buFont typeface="Wingdings" charset="2"/>
              <a:buNone/>
            </a:pPr>
            <a:endParaRPr lang="en-US" altLang="en-US" i="1" dirty="0" smtClean="0">
              <a:latin typeface="Arial Black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8F2E97-D4D5-4A29-90F8-0B5A425B576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8875" y="4572000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iscuss several ethical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examine three ethical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pply ethical frameworks to a case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 sides of the (bit)coin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You may affect stakeholders by the exercise of power through your professional knowledge whether involving computation or not</a:t>
            </a:r>
          </a:p>
          <a:p>
            <a:pPr lvl="1">
              <a:defRPr/>
            </a:pPr>
            <a:r>
              <a:rPr lang="en-US" dirty="0" smtClean="0"/>
              <a:t>A grounding in ethics helps you behave professionally in a way that you can live with</a:t>
            </a:r>
          </a:p>
          <a:p>
            <a:pPr>
              <a:defRPr/>
            </a:pPr>
            <a:r>
              <a:rPr lang="en-US" dirty="0" smtClean="0"/>
              <a:t>You are a stakeholder because others certainly exercise power over you through their knowledge of computation</a:t>
            </a:r>
          </a:p>
          <a:p>
            <a:pPr lvl="1">
              <a:defRPr/>
            </a:pPr>
            <a:r>
              <a:rPr lang="en-US" dirty="0" smtClean="0"/>
              <a:t>A grounding in ethics is important to knowing and acting upon your rights as a member of a free technological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CAE551BE-7F2E-4B75-9300-417EA3859E5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67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Ethics: “systematizing, defending, and recommending concepts of right and wrong behavior” </a:t>
            </a:r>
            <a:r>
              <a:rPr lang="en-US" dirty="0" smtClean="0">
                <a:hlinkClick r:id="rId2"/>
              </a:rPr>
              <a:t>Internet Encyclopedia of Philosophy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Normative ethics: “moral standards that regulate right and wrong conduct”</a:t>
            </a:r>
          </a:p>
          <a:p>
            <a:r>
              <a:rPr lang="en-US" dirty="0" smtClean="0"/>
              <a:t>An ethical issue: when the actions of one party pursuing their goal affects the ability of another party to pursue its goal</a:t>
            </a:r>
          </a:p>
          <a:p>
            <a:r>
              <a:rPr lang="en-US" dirty="0" smtClean="0"/>
              <a:t>Elements of an ethical situation:</a:t>
            </a:r>
          </a:p>
          <a:p>
            <a:pPr lvl="1"/>
            <a:r>
              <a:rPr lang="en-US" dirty="0" smtClean="0"/>
              <a:t>The moral agents (those bringing about the technology-induced change)</a:t>
            </a:r>
          </a:p>
          <a:p>
            <a:pPr lvl="1"/>
            <a:r>
              <a:rPr lang="en-US" dirty="0" smtClean="0"/>
              <a:t>Alternative courses of action that the moral agent can take</a:t>
            </a:r>
          </a:p>
          <a:p>
            <a:pPr lvl="1"/>
            <a:r>
              <a:rPr lang="en-US" dirty="0" smtClean="0"/>
              <a:t>The effects of each course of action</a:t>
            </a:r>
          </a:p>
          <a:p>
            <a:pPr lvl="1"/>
            <a:r>
              <a:rPr lang="en-US" dirty="0" smtClean="0"/>
              <a:t>The stakeholders impacted by these effects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Consequence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action is morally right if the consequences of that action are more favorable </a:t>
            </a:r>
            <a:r>
              <a:rPr lang="en-US" dirty="0" smtClean="0"/>
              <a:t>than unfavorable </a:t>
            </a:r>
            <a:endParaRPr lang="en-US" dirty="0"/>
          </a:p>
          <a:p>
            <a:r>
              <a:rPr lang="en-US" dirty="0"/>
              <a:t>Duty</a:t>
            </a:r>
          </a:p>
          <a:p>
            <a:pPr lvl="1"/>
            <a:r>
              <a:rPr lang="en-US" dirty="0" smtClean="0"/>
              <a:t>acting </a:t>
            </a:r>
            <a:r>
              <a:rPr lang="en-US" dirty="0"/>
              <a:t>to fulfill a fundamental obligation to </a:t>
            </a:r>
            <a:r>
              <a:rPr lang="en-US" dirty="0" smtClean="0"/>
              <a:t>ourselves </a:t>
            </a:r>
            <a:r>
              <a:rPr lang="en-US" dirty="0"/>
              <a:t>or others</a:t>
            </a:r>
          </a:p>
          <a:p>
            <a:pPr lvl="2"/>
            <a:r>
              <a:rPr lang="en-US" dirty="0" smtClean="0"/>
              <a:t>treating </a:t>
            </a:r>
            <a:r>
              <a:rPr lang="en-US" dirty="0"/>
              <a:t>a person as an end and never a means to an end (Kant)</a:t>
            </a:r>
          </a:p>
          <a:p>
            <a:pPr lvl="2"/>
            <a:r>
              <a:rPr lang="en-US" dirty="0" smtClean="0"/>
              <a:t>rights </a:t>
            </a:r>
            <a:r>
              <a:rPr lang="en-US" dirty="0"/>
              <a:t>: a justified claim on </a:t>
            </a:r>
            <a:r>
              <a:rPr lang="en-US" dirty="0" smtClean="0"/>
              <a:t>another’s </a:t>
            </a:r>
            <a:r>
              <a:rPr lang="en-US" dirty="0"/>
              <a:t>behavior</a:t>
            </a:r>
          </a:p>
          <a:p>
            <a:pPr lvl="2"/>
            <a:r>
              <a:rPr lang="en-US" dirty="0" smtClean="0"/>
              <a:t>justice</a:t>
            </a:r>
            <a:r>
              <a:rPr lang="en-US" dirty="0"/>
              <a:t>: the duty to recognize </a:t>
            </a:r>
            <a:r>
              <a:rPr lang="en-US" dirty="0" smtClean="0"/>
              <a:t>merit</a:t>
            </a:r>
            <a:endParaRPr lang="en-US" dirty="0"/>
          </a:p>
          <a:p>
            <a:r>
              <a:rPr lang="en-US" dirty="0" smtClean="0"/>
              <a:t>Virtue</a:t>
            </a:r>
          </a:p>
          <a:p>
            <a:pPr lvl="1"/>
            <a:r>
              <a:rPr lang="en-US" dirty="0" smtClean="0"/>
              <a:t>acting </a:t>
            </a:r>
            <a:r>
              <a:rPr lang="en-US" dirty="0"/>
              <a:t>in ways that foster good habits of character (courage, generosity, sincerity,...)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7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Autonomous Trolley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73816"/>
            <a:ext cx="68878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81807" y="5782569"/>
            <a:ext cx="766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http://ed.ted.com/lessons/the-ethical-dilemma-of-self-driving-cars-patrick-lin#watch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05512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https://youtu.be/ixIoDYVfKA0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in your cohort the answers to the class work questions.</a:t>
            </a:r>
          </a:p>
          <a:p>
            <a:r>
              <a:rPr lang="en-US" dirty="0" smtClean="0"/>
              <a:t>Report back for class discussion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Take </a:t>
            </a:r>
            <a:r>
              <a:rPr lang="en-US" smtClean="0"/>
              <a:t>25-30 </a:t>
            </a:r>
            <a:r>
              <a:rPr lang="en-US" dirty="0" smtClean="0"/>
              <a:t>minutes to complete</a:t>
            </a:r>
          </a:p>
          <a:p>
            <a:pPr lvl="1"/>
            <a:r>
              <a:rPr lang="en-US" dirty="0" smtClean="0"/>
              <a:t>Day 19 Dictionary Post-Quiz 2</a:t>
            </a:r>
          </a:p>
          <a:p>
            <a:pPr lvl="1"/>
            <a:r>
              <a:rPr lang="en-US" dirty="0" smtClean="0"/>
              <a:t>Day 19 Dictionary Post-Quiz Programming</a:t>
            </a:r>
          </a:p>
          <a:p>
            <a:pPr lvl="2"/>
            <a:r>
              <a:rPr lang="en-US" dirty="0" smtClean="0"/>
              <a:t>There are two Jupyter Notebooks </a:t>
            </a:r>
            <a:endParaRPr lang="en-US" dirty="0"/>
          </a:p>
          <a:p>
            <a:pPr lvl="2"/>
            <a:r>
              <a:rPr lang="en-US" dirty="0" smtClean="0"/>
              <a:t>Upload both to Canvas even if not completed</a:t>
            </a:r>
          </a:p>
          <a:p>
            <a:r>
              <a:rPr lang="en-US" dirty="0" smtClean="0"/>
              <a:t>Things </a:t>
            </a:r>
            <a:r>
              <a:rPr lang="en-US" dirty="0" smtClean="0"/>
              <a:t>to know:</a:t>
            </a:r>
          </a:p>
          <a:p>
            <a:pPr lvl="1"/>
            <a:r>
              <a:rPr lang="en-US" dirty="0" smtClean="0"/>
              <a:t>Part of the course research/improvement</a:t>
            </a:r>
          </a:p>
          <a:p>
            <a:pPr lvl="1"/>
            <a:r>
              <a:rPr lang="en-US" dirty="0" smtClean="0"/>
              <a:t>Do </a:t>
            </a:r>
            <a:r>
              <a:rPr lang="en-US" dirty="0" smtClean="0"/>
              <a:t>your best effort; </a:t>
            </a:r>
            <a:r>
              <a:rPr lang="en-US" dirty="0" smtClean="0"/>
              <a:t>will not affect your 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24665" y="2453510"/>
            <a:ext cx="1852224" cy="1814411"/>
            <a:chOff x="5531366" y="2128346"/>
            <a:chExt cx="2469632" cy="2419215"/>
          </a:xfrm>
        </p:grpSpPr>
        <p:sp>
          <p:nvSpPr>
            <p:cNvPr id="18" name="Arc 17"/>
            <p:cNvSpPr/>
            <p:nvPr/>
          </p:nvSpPr>
          <p:spPr>
            <a:xfrm>
              <a:off x="5894614" y="2233204"/>
              <a:ext cx="1738993" cy="2026392"/>
            </a:xfrm>
            <a:prstGeom prst="arc">
              <a:avLst>
                <a:gd name="adj1" fmla="val 16200000"/>
                <a:gd name="adj2" fmla="val 197355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56027" y="3218433"/>
              <a:ext cx="49415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use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31366" y="2128346"/>
              <a:ext cx="2469632" cy="2419215"/>
              <a:chOff x="5531366" y="2128346"/>
              <a:chExt cx="2469632" cy="2419215"/>
            </a:xfrm>
          </p:grpSpPr>
          <p:sp>
            <p:nvSpPr>
              <p:cNvPr id="19" name="Arc 18"/>
              <p:cNvSpPr/>
              <p:nvPr/>
            </p:nvSpPr>
            <p:spPr>
              <a:xfrm rot="16200000">
                <a:off x="5678796" y="2098053"/>
                <a:ext cx="2074841" cy="2345334"/>
              </a:xfrm>
              <a:prstGeom prst="arc">
                <a:avLst>
                  <a:gd name="adj1" fmla="val 16200000"/>
                  <a:gd name="adj2" fmla="val 197355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 rot="10800000">
                <a:off x="5543547" y="2128346"/>
                <a:ext cx="2457451" cy="2419215"/>
              </a:xfrm>
              <a:prstGeom prst="arc">
                <a:avLst>
                  <a:gd name="adj1" fmla="val 16200000"/>
                  <a:gd name="adj2" fmla="val 197355"/>
                </a:avLst>
              </a:prstGeom>
              <a:ln w="38100">
                <a:solidFill>
                  <a:schemeClr val="accent2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59570" y="2319767"/>
                <a:ext cx="79124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25" dirty="0"/>
                  <a:t>visualize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94990" y="4158936"/>
                <a:ext cx="562547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25" dirty="0"/>
                  <a:t>nano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31366" y="3218433"/>
                <a:ext cx="63308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25" dirty="0"/>
                  <a:t>model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202450" y="2026982"/>
            <a:ext cx="2832990" cy="2727898"/>
            <a:chOff x="4868279" y="1559642"/>
            <a:chExt cx="3777320" cy="3637197"/>
          </a:xfrm>
        </p:grpSpPr>
        <p:sp>
          <p:nvSpPr>
            <p:cNvPr id="23" name="TextBox 22"/>
            <p:cNvSpPr txBox="1"/>
            <p:nvPr/>
          </p:nvSpPr>
          <p:spPr>
            <a:xfrm>
              <a:off x="6416218" y="1676237"/>
              <a:ext cx="41934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/>
                <a:t>list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33770" y="3194238"/>
              <a:ext cx="68223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blocks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68279" y="3225970"/>
              <a:ext cx="712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/>
                <a:t>s</a:t>
              </a:r>
              <a:r>
                <a:rPr lang="en-US" sz="825" dirty="0" smtClean="0"/>
                <a:t>take-</a:t>
              </a:r>
            </a:p>
            <a:p>
              <a:r>
                <a:rPr lang="en-US" sz="825" dirty="0" smtClean="0"/>
                <a:t>holders</a:t>
              </a:r>
              <a:endParaRPr lang="en-US" sz="825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19240" y="1559642"/>
              <a:ext cx="3726359" cy="3637197"/>
              <a:chOff x="4919240" y="2306402"/>
              <a:chExt cx="3726359" cy="3637197"/>
            </a:xfrm>
          </p:grpSpPr>
          <p:sp>
            <p:nvSpPr>
              <p:cNvPr id="25" name="Arc 24"/>
              <p:cNvSpPr/>
              <p:nvPr/>
            </p:nvSpPr>
            <p:spPr>
              <a:xfrm rot="5400000">
                <a:off x="5585501" y="2562291"/>
                <a:ext cx="2552250" cy="2926080"/>
              </a:xfrm>
              <a:prstGeom prst="arc">
                <a:avLst>
                  <a:gd name="adj1" fmla="val 16200000"/>
                  <a:gd name="adj2" fmla="val 197355"/>
                </a:avLst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>
                <a:off x="5224950" y="2395959"/>
                <a:ext cx="3097535" cy="3024972"/>
              </a:xfrm>
              <a:prstGeom prst="arc">
                <a:avLst>
                  <a:gd name="adj1" fmla="val 16200000"/>
                  <a:gd name="adj2" fmla="val 197355"/>
                </a:avLst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6200000">
                <a:off x="5116117" y="2205856"/>
                <a:ext cx="3216775" cy="3610529"/>
              </a:xfrm>
              <a:prstGeom prst="arc">
                <a:avLst>
                  <a:gd name="adj1" fmla="val 16199999"/>
                  <a:gd name="adj2" fmla="val 197355"/>
                </a:avLst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0800000">
                <a:off x="4925099" y="2306402"/>
                <a:ext cx="3720500" cy="3637197"/>
              </a:xfrm>
              <a:prstGeom prst="arc">
                <a:avLst>
                  <a:gd name="adj1" fmla="val 16199999"/>
                  <a:gd name="adj2" fmla="val 197355"/>
                </a:avLst>
              </a:prstGeom>
              <a:ln w="38100">
                <a:solidFill>
                  <a:schemeClr val="accent3">
                    <a:lumMod val="7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323162" y="4823183"/>
              <a:ext cx="5924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/>
                <a:t>micro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64437" y="1001712"/>
            <a:ext cx="7507447" cy="5028967"/>
            <a:chOff x="2340555" y="166587"/>
            <a:chExt cx="9842808" cy="670528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799297" y="3254755"/>
              <a:ext cx="3394173" cy="619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564070" y="3254755"/>
              <a:ext cx="3235228" cy="0"/>
            </a:xfrm>
            <a:prstGeom prst="line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799296" y="579704"/>
              <a:ext cx="2" cy="2675052"/>
            </a:xfrm>
            <a:prstGeom prst="line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0268479" y="3086054"/>
              <a:ext cx="19148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Algorithms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4816" y="6379433"/>
              <a:ext cx="13679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Project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40555" y="2847684"/>
              <a:ext cx="140632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Social Impacts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199" y="166587"/>
              <a:ext cx="21006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Abstraction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789420" y="3245212"/>
              <a:ext cx="38100" cy="3147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604008" y="1532125"/>
            <a:ext cx="4049261" cy="3818683"/>
            <a:chOff x="4091601" y="899833"/>
            <a:chExt cx="5399014" cy="5091577"/>
          </a:xfrm>
        </p:grpSpPr>
        <p:sp>
          <p:nvSpPr>
            <p:cNvPr id="37" name="Arc 36"/>
            <p:cNvSpPr/>
            <p:nvPr/>
          </p:nvSpPr>
          <p:spPr>
            <a:xfrm rot="5400000">
              <a:off x="5140596" y="1265658"/>
              <a:ext cx="3625943" cy="4240656"/>
            </a:xfrm>
            <a:prstGeom prst="arc">
              <a:avLst>
                <a:gd name="adj1" fmla="val 16015512"/>
                <a:gd name="adj2" fmla="val 197355"/>
              </a:avLst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4585876" y="1071160"/>
              <a:ext cx="4488020" cy="4297532"/>
            </a:xfrm>
            <a:prstGeom prst="arc">
              <a:avLst>
                <a:gd name="adj1" fmla="val 16160990"/>
                <a:gd name="adj2" fmla="val 97848"/>
              </a:avLst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16200000">
              <a:off x="4444174" y="788009"/>
              <a:ext cx="4570024" cy="5129518"/>
            </a:xfrm>
            <a:prstGeom prst="arc">
              <a:avLst>
                <a:gd name="adj1" fmla="val 16313065"/>
                <a:gd name="adj2" fmla="val 91697"/>
              </a:avLst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10800000">
              <a:off x="4164425" y="899833"/>
              <a:ext cx="5326190" cy="5091577"/>
            </a:xfrm>
            <a:prstGeom prst="arc">
              <a:avLst>
                <a:gd name="adj1" fmla="val 16211443"/>
                <a:gd name="adj2" fmla="val 222775"/>
              </a:avLst>
            </a:prstGeom>
            <a:ln w="38100">
              <a:solidFill>
                <a:schemeClr val="accent5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18679" y="5625342"/>
              <a:ext cx="5069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/>
                <a:t>mini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58341" y="1085976"/>
              <a:ext cx="6245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/>
                <a:t>layers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34672" y="3218433"/>
              <a:ext cx="49415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text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91601" y="3233436"/>
              <a:ext cx="61598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/>
                <a:t>ethics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3300" y="4509263"/>
            <a:ext cx="1924433" cy="369332"/>
            <a:chOff x="6513300" y="4509263"/>
            <a:chExt cx="1924433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513300" y="4693929"/>
              <a:ext cx="867036" cy="0"/>
            </a:xfrm>
            <a:prstGeom prst="straightConnector1">
              <a:avLst/>
            </a:prstGeom>
            <a:ln w="38100">
              <a:solidFill>
                <a:srgbClr val="9B2D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68209" y="450926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B2D1F"/>
                  </a:solidFill>
                </a:rPr>
                <a:t>2 weeks</a:t>
              </a:r>
              <a:endParaRPr lang="en-US" b="1" dirty="0">
                <a:solidFill>
                  <a:srgbClr val="9B2D1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13300" y="4884899"/>
            <a:ext cx="1891468" cy="369332"/>
            <a:chOff x="6393865" y="4732499"/>
            <a:chExt cx="1891468" cy="3693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6393865" y="4933186"/>
              <a:ext cx="867036" cy="0"/>
            </a:xfrm>
            <a:prstGeom prst="straightConnector1">
              <a:avLst/>
            </a:prstGeom>
            <a:ln w="38100">
              <a:solidFill>
                <a:srgbClr val="7C6B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15809" y="4732499"/>
              <a:ext cx="1069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C6B4D"/>
                  </a:solidFill>
                </a:rPr>
                <a:t>5</a:t>
              </a:r>
              <a:r>
                <a:rPr lang="en-US" b="1" dirty="0" smtClean="0">
                  <a:solidFill>
                    <a:srgbClr val="9B2D1F"/>
                  </a:solidFill>
                </a:rPr>
                <a:t> </a:t>
              </a:r>
              <a:r>
                <a:rPr lang="en-US" b="1" dirty="0" smtClean="0">
                  <a:solidFill>
                    <a:srgbClr val="7C6B4D"/>
                  </a:solidFill>
                </a:rPr>
                <a:t>weeks</a:t>
              </a:r>
              <a:endParaRPr lang="en-US" b="1" dirty="0">
                <a:solidFill>
                  <a:srgbClr val="7C6B4D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13300" y="5318543"/>
            <a:ext cx="1924433" cy="369332"/>
            <a:chOff x="6513300" y="4509263"/>
            <a:chExt cx="1924433" cy="369332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513300" y="4693929"/>
              <a:ext cx="867036" cy="0"/>
            </a:xfrm>
            <a:prstGeom prst="straightConnector1">
              <a:avLst/>
            </a:prstGeom>
            <a:ln w="38100">
              <a:solidFill>
                <a:srgbClr val="9184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368209" y="450926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918485"/>
                  </a:solidFill>
                </a:rPr>
                <a:t>8</a:t>
              </a:r>
              <a:r>
                <a:rPr lang="en-US" b="1" dirty="0" smtClean="0">
                  <a:solidFill>
                    <a:srgbClr val="918485"/>
                  </a:solidFill>
                </a:rPr>
                <a:t> weeks</a:t>
              </a:r>
              <a:endParaRPr lang="en-US" b="1" dirty="0">
                <a:solidFill>
                  <a:srgbClr val="918485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626879" y="5081193"/>
            <a:ext cx="63030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i</a:t>
            </a:r>
            <a:r>
              <a:rPr lang="en-US" sz="825" dirty="0" smtClean="0"/>
              <a:t>ndividual</a:t>
            </a:r>
            <a:endParaRPr lang="en-US" sz="82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0CCC896E-3238-4A3C-96BA-0319D073A44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402334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24000"/>
            <a:ext cx="20027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5715000"/>
            <a:ext cx="515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https://www.youtube.com/watch?v=lKhAd0Tyny0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Trolley Car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467" y="1931988"/>
            <a:ext cx="8011265" cy="359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38400" y="5855256"/>
            <a:ext cx="534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https://www.youtube.com/watch?v=bOpf6KcWYyw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</a:p>
          <a:p>
            <a:r>
              <a:rPr lang="en-US" dirty="0" smtClean="0"/>
              <a:t>Why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Trolley Car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5359"/>
            <a:ext cx="7082951" cy="40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38400" y="5945188"/>
            <a:ext cx="534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https://www.youtube.com/watch?v=bOpf6KcWYyw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</a:p>
          <a:p>
            <a:r>
              <a:rPr lang="en-US" dirty="0" smtClean="0"/>
              <a:t>Why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8C585B9E-D7D1-4225-8193-6581739BB9A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Ethics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EA2DA880-B743-4A04-B62F-65319771F9F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</a:t>
            </a:r>
            <a:endParaRPr lang="en-US" altLang="en-US"/>
          </a:p>
        </p:txBody>
      </p:sp>
      <p:pic>
        <p:nvPicPr>
          <p:cNvPr id="8197" name="Picture 2" descr="Ethics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Ethics &amp; Compl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24225"/>
            <a:ext cx="4029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762000" y="2352675"/>
            <a:ext cx="480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.. but a personal guide to responsible professional behavior towards stakeholders in the face of conflicting needs and rights.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1676400" y="1371600"/>
            <a:ext cx="384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Not lists of rules to be memorized…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Stakeholders: those in society affected, positively or negatively, by the use of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7371</TotalTime>
  <Words>569</Words>
  <Application>Microsoft Office PowerPoint</Application>
  <PresentationFormat>On-screen Show (4:3)</PresentationFormat>
  <Paragraphs>114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Garamond</vt:lpstr>
      <vt:lpstr>Wingdings</vt:lpstr>
      <vt:lpstr>Edge</vt:lpstr>
      <vt:lpstr>Introduction to  Computational Thinking</vt:lpstr>
      <vt:lpstr>Measuring Progress</vt:lpstr>
      <vt:lpstr>Game Plan</vt:lpstr>
      <vt:lpstr>Fairness</vt:lpstr>
      <vt:lpstr>The Trolley Car Problem</vt:lpstr>
      <vt:lpstr>Discussion</vt:lpstr>
      <vt:lpstr>The Trolley Car Problem</vt:lpstr>
      <vt:lpstr>Discussion</vt:lpstr>
      <vt:lpstr>Ethics</vt:lpstr>
      <vt:lpstr>Two sides of the (bit)coin</vt:lpstr>
      <vt:lpstr>Ethics</vt:lpstr>
      <vt:lpstr>Ethical frameworks</vt:lpstr>
      <vt:lpstr>The Autonomous Trolley Car</vt:lpstr>
      <vt:lpstr>Discussion</vt:lpstr>
    </vt:vector>
  </TitlesOfParts>
  <Company>Virginia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Kafura</dc:creator>
  <cp:lastModifiedBy>kafura</cp:lastModifiedBy>
  <cp:revision>197</cp:revision>
  <dcterms:created xsi:type="dcterms:W3CDTF">2009-08-04T12:39:06Z</dcterms:created>
  <dcterms:modified xsi:type="dcterms:W3CDTF">2018-10-23T14:46:21Z</dcterms:modified>
</cp:coreProperties>
</file>