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9"/>
  </p:notesMasterIdLst>
  <p:sldIdLst>
    <p:sldId id="267" r:id="rId2"/>
    <p:sldId id="265" r:id="rId3"/>
    <p:sldId id="266" r:id="rId4"/>
    <p:sldId id="263" r:id="rId5"/>
    <p:sldId id="264" r:id="rId6"/>
    <p:sldId id="258" r:id="rId7"/>
    <p:sldId id="262" r:id="rId8"/>
  </p:sldIdLst>
  <p:sldSz cx="9144000" cy="6858000" type="screen4x3"/>
  <p:notesSz cx="6858000" cy="9144000"/>
  <p:custShowLst>
    <p:custShow name="Custom Show 1" id="0">
      <p:sldLst>
        <p:sld r:id="rId7"/>
        <p:sld r:id="rId8"/>
        <p:sld r:id="rId3"/>
        <p:sld r:id="rId4"/>
        <p:sld r:id="rId5"/>
        <p:sld r:id="rId6"/>
      </p:sldLst>
    </p:custShow>
  </p:custShow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A300"/>
    <a:srgbClr val="6DC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8" autoAdjust="0"/>
    <p:restoredTop sz="87823" autoAdjust="0"/>
  </p:normalViewPr>
  <p:slideViewPr>
    <p:cSldViewPr>
      <p:cViewPr varScale="1">
        <p:scale>
          <a:sx n="71" d="100"/>
          <a:sy n="71" d="100"/>
        </p:scale>
        <p:origin x="1266"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defRPr>
            </a:lvl1pPr>
          </a:lstStyle>
          <a:p>
            <a:pPr>
              <a:defRPr/>
            </a:pPr>
            <a:fld id="{04D6AC2B-E346-49BD-91A3-34E0AA9E6D67}" type="datetimeFigureOut">
              <a:rPr lang="en-US"/>
              <a:pPr>
                <a:defRPr/>
              </a:pPr>
              <a:t>4/5/2018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B0F0E742-405F-4C1C-942A-BC43829C6296}" type="slidenum">
              <a:rPr lang="en-US" altLang="en-US"/>
              <a:pPr>
                <a:defRPr/>
              </a:pPr>
              <a:t>‹#›</a:t>
            </a:fld>
            <a:endParaRPr lang="en-US" altLang="en-US"/>
          </a:p>
        </p:txBody>
      </p:sp>
    </p:spTree>
    <p:extLst>
      <p:ext uri="{BB962C8B-B14F-4D97-AF65-F5344CB8AC3E}">
        <p14:creationId xmlns:p14="http://schemas.microsoft.com/office/powerpoint/2010/main" val="20905831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a:t>
            </a:r>
            <a:r>
              <a:rPr lang="en-US" baseline="0" dirty="0"/>
              <a:t> that when it comes to your Abstraction slide, you should name and describe real-world entities, describe specific properties of those entities represented in your dataset, and why they are relevant to your project.</a:t>
            </a:r>
            <a:endParaRPr lang="en-US" dirty="0"/>
          </a:p>
        </p:txBody>
      </p:sp>
      <p:sp>
        <p:nvSpPr>
          <p:cNvPr id="4" name="Slide Number Placeholder 3"/>
          <p:cNvSpPr>
            <a:spLocks noGrp="1"/>
          </p:cNvSpPr>
          <p:nvPr>
            <p:ph type="sldNum" sz="quarter" idx="10"/>
          </p:nvPr>
        </p:nvSpPr>
        <p:spPr/>
        <p:txBody>
          <a:bodyPr/>
          <a:lstStyle/>
          <a:p>
            <a:pPr>
              <a:defRPr/>
            </a:pPr>
            <a:fld id="{B0F0E742-405F-4C1C-942A-BC43829C6296}" type="slidenum">
              <a:rPr lang="en-US" altLang="en-US" smtClean="0"/>
              <a:pPr>
                <a:defRPr/>
              </a:pPr>
              <a:t>2</a:t>
            </a:fld>
            <a:endParaRPr lang="en-US" altLang="en-US"/>
          </a:p>
        </p:txBody>
      </p:sp>
    </p:spTree>
    <p:extLst>
      <p:ext uri="{BB962C8B-B14F-4D97-AF65-F5344CB8AC3E}">
        <p14:creationId xmlns:p14="http://schemas.microsoft.com/office/powerpoint/2010/main" val="25872300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 example Abstraction slide. Note</a:t>
            </a:r>
            <a:r>
              <a:rPr lang="en-US" baseline="0" dirty="0"/>
              <a:t> that the individual properties are described AND justified.</a:t>
            </a:r>
            <a:endParaRPr lang="en-US" dirty="0"/>
          </a:p>
        </p:txBody>
      </p:sp>
      <p:sp>
        <p:nvSpPr>
          <p:cNvPr id="4" name="Slide Number Placeholder 3"/>
          <p:cNvSpPr>
            <a:spLocks noGrp="1"/>
          </p:cNvSpPr>
          <p:nvPr>
            <p:ph type="sldNum" sz="quarter" idx="10"/>
          </p:nvPr>
        </p:nvSpPr>
        <p:spPr/>
        <p:txBody>
          <a:bodyPr/>
          <a:lstStyle/>
          <a:p>
            <a:pPr>
              <a:defRPr/>
            </a:pPr>
            <a:fld id="{B0F0E742-405F-4C1C-942A-BC43829C6296}" type="slidenum">
              <a:rPr lang="en-US" altLang="en-US" smtClean="0"/>
              <a:pPr>
                <a:defRPr/>
              </a:pPr>
              <a:t>3</a:t>
            </a:fld>
            <a:endParaRPr lang="en-US" altLang="en-US"/>
          </a:p>
        </p:txBody>
      </p:sp>
    </p:spTree>
    <p:extLst>
      <p:ext uri="{BB962C8B-B14F-4D97-AF65-F5344CB8AC3E}">
        <p14:creationId xmlns:p14="http://schemas.microsoft.com/office/powerpoint/2010/main" val="32549038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a:t>
            </a:r>
            <a:r>
              <a:rPr lang="en-US" baseline="0" dirty="0"/>
              <a:t> describing your Structure slide, remember to incorporate technical vocabulary. We are particularly looking to make sure that you identify the presence of keys, and the types of their associated values. Almost every single dataset is a list of dictionaries at the top level, but many students fail to identify this.</a:t>
            </a:r>
            <a:endParaRPr lang="en-US" dirty="0"/>
          </a:p>
        </p:txBody>
      </p:sp>
      <p:sp>
        <p:nvSpPr>
          <p:cNvPr id="4" name="Slide Number Placeholder 3"/>
          <p:cNvSpPr>
            <a:spLocks noGrp="1"/>
          </p:cNvSpPr>
          <p:nvPr>
            <p:ph type="sldNum" sz="quarter" idx="10"/>
          </p:nvPr>
        </p:nvSpPr>
        <p:spPr/>
        <p:txBody>
          <a:bodyPr/>
          <a:lstStyle/>
          <a:p>
            <a:pPr>
              <a:defRPr/>
            </a:pPr>
            <a:fld id="{B0F0E742-405F-4C1C-942A-BC43829C6296}" type="slidenum">
              <a:rPr lang="en-US" altLang="en-US" smtClean="0"/>
              <a:pPr>
                <a:defRPr/>
              </a:pPr>
              <a:t>4</a:t>
            </a:fld>
            <a:endParaRPr lang="en-US" altLang="en-US"/>
          </a:p>
        </p:txBody>
      </p:sp>
    </p:spTree>
    <p:extLst>
      <p:ext uri="{BB962C8B-B14F-4D97-AF65-F5344CB8AC3E}">
        <p14:creationId xmlns:p14="http://schemas.microsoft.com/office/powerpoint/2010/main" val="19976461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a:t>
            </a:r>
            <a:r>
              <a:rPr lang="en-US" baseline="0" dirty="0"/>
              <a:t> easy way that people lost points was to not identify conflicts between stakeholders in their Social Implications slide. You do not have to list many conflicts, just a couple is fine. I strongly recommend you incorporate a reference to an ethical framework like Justice or Utilitarianism.</a:t>
            </a:r>
            <a:endParaRPr lang="en-US" dirty="0"/>
          </a:p>
        </p:txBody>
      </p:sp>
      <p:sp>
        <p:nvSpPr>
          <p:cNvPr id="4" name="Slide Number Placeholder 3"/>
          <p:cNvSpPr>
            <a:spLocks noGrp="1"/>
          </p:cNvSpPr>
          <p:nvPr>
            <p:ph type="sldNum" sz="quarter" idx="10"/>
          </p:nvPr>
        </p:nvSpPr>
        <p:spPr/>
        <p:txBody>
          <a:bodyPr/>
          <a:lstStyle/>
          <a:p>
            <a:pPr>
              <a:defRPr/>
            </a:pPr>
            <a:fld id="{B0F0E742-405F-4C1C-942A-BC43829C6296}" type="slidenum">
              <a:rPr lang="en-US" altLang="en-US" smtClean="0"/>
              <a:pPr>
                <a:defRPr/>
              </a:pPr>
              <a:t>5</a:t>
            </a:fld>
            <a:endParaRPr lang="en-US" altLang="en-US"/>
          </a:p>
        </p:txBody>
      </p:sp>
    </p:spTree>
    <p:extLst>
      <p:ext uri="{BB962C8B-B14F-4D97-AF65-F5344CB8AC3E}">
        <p14:creationId xmlns:p14="http://schemas.microsoft.com/office/powerpoint/2010/main" val="691672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most common problem people had was not justifying their questions sufficiently. Notice that a Competent Question slide makes an argument, while a Mastery slide backs up that argument with evidence. This evidence can be things like expert opinions, examples, economic factors.</a:t>
            </a:r>
            <a:endParaRPr lang="en-US" dirty="0"/>
          </a:p>
        </p:txBody>
      </p:sp>
      <p:sp>
        <p:nvSpPr>
          <p:cNvPr id="4" name="Slide Number Placeholder 3"/>
          <p:cNvSpPr>
            <a:spLocks noGrp="1"/>
          </p:cNvSpPr>
          <p:nvPr>
            <p:ph type="sldNum" sz="quarter" idx="10"/>
          </p:nvPr>
        </p:nvSpPr>
        <p:spPr/>
        <p:txBody>
          <a:bodyPr/>
          <a:lstStyle/>
          <a:p>
            <a:pPr>
              <a:defRPr/>
            </a:pPr>
            <a:fld id="{B0F0E742-405F-4C1C-942A-BC43829C6296}" type="slidenum">
              <a:rPr lang="en-US" altLang="en-US" smtClean="0"/>
              <a:pPr>
                <a:defRPr/>
              </a:pPr>
              <a:t>6</a:t>
            </a:fld>
            <a:endParaRPr lang="en-US" altLang="en-US"/>
          </a:p>
        </p:txBody>
      </p:sp>
    </p:spTree>
    <p:extLst>
      <p:ext uri="{BB962C8B-B14F-4D97-AF65-F5344CB8AC3E}">
        <p14:creationId xmlns:p14="http://schemas.microsoft.com/office/powerpoint/2010/main" val="13341419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a:t>
            </a:r>
            <a:r>
              <a:rPr lang="en-US" baseline="0" dirty="0"/>
              <a:t> are example Primary, Competency, and Mastery questions. Notice that the Mastery question provides evidence sourced from a government organization. A citation would be appropriate here. </a:t>
            </a:r>
            <a:endParaRPr lang="en-US" dirty="0"/>
          </a:p>
        </p:txBody>
      </p:sp>
      <p:sp>
        <p:nvSpPr>
          <p:cNvPr id="4" name="Slide Number Placeholder 3"/>
          <p:cNvSpPr>
            <a:spLocks noGrp="1"/>
          </p:cNvSpPr>
          <p:nvPr>
            <p:ph type="sldNum" sz="quarter" idx="10"/>
          </p:nvPr>
        </p:nvSpPr>
        <p:spPr/>
        <p:txBody>
          <a:bodyPr/>
          <a:lstStyle/>
          <a:p>
            <a:pPr>
              <a:defRPr/>
            </a:pPr>
            <a:fld id="{B0F0E742-405F-4C1C-942A-BC43829C6296}" type="slidenum">
              <a:rPr lang="en-US" altLang="en-US" smtClean="0"/>
              <a:pPr>
                <a:defRPr/>
              </a:pPr>
              <a:t>7</a:t>
            </a:fld>
            <a:endParaRPr lang="en-US" altLang="en-US"/>
          </a:p>
        </p:txBody>
      </p:sp>
    </p:spTree>
    <p:extLst>
      <p:ext uri="{BB962C8B-B14F-4D97-AF65-F5344CB8AC3E}">
        <p14:creationId xmlns:p14="http://schemas.microsoft.com/office/powerpoint/2010/main" val="22224831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609600" y="1219200"/>
            <a:ext cx="7924800" cy="9144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31750" cap="flat" cmpd="sng">
            <a:solidFill>
              <a:srgbClr val="C00000"/>
            </a:solidFill>
            <a:prstDash val="solid"/>
            <a:miter lim="800000"/>
            <a:headEnd/>
            <a:tailEnd/>
          </a:ln>
        </p:spPr>
        <p:txBody>
          <a:bodyPr/>
          <a:lstStyle/>
          <a:p>
            <a:endParaRPr lang="en-US"/>
          </a:p>
        </p:txBody>
      </p:sp>
      <p:pic>
        <p:nvPicPr>
          <p:cNvPr id="5" name="Picture 13"/>
          <p:cNvPicPr>
            <a:picLocks noChangeAspect="1" noChangeArrowheads="1"/>
          </p:cNvPicPr>
          <p:nvPr userDrawn="1"/>
        </p:nvPicPr>
        <p:blipFill>
          <a:blip r:embed="rId2" cstate="print"/>
          <a:srcRect/>
          <a:stretch>
            <a:fillRect/>
          </a:stretch>
        </p:blipFill>
        <p:spPr bwMode="auto">
          <a:xfrm>
            <a:off x="152400" y="2362200"/>
            <a:ext cx="1736725" cy="2919413"/>
          </a:xfrm>
          <a:prstGeom prst="rect">
            <a:avLst/>
          </a:prstGeom>
          <a:noFill/>
          <a:ln w="9525">
            <a:noFill/>
            <a:miter lim="800000"/>
            <a:headEnd/>
            <a:tailEnd/>
          </a:ln>
        </p:spPr>
      </p:pic>
      <p:pic>
        <p:nvPicPr>
          <p:cNvPr id="6" name="Picture 13" descr="VT_marn_shld_lgo_1.5incmyk.tif"/>
          <p:cNvPicPr>
            <a:picLocks noChangeAspect="1"/>
          </p:cNvPicPr>
          <p:nvPr userDrawn="1"/>
        </p:nvPicPr>
        <p:blipFill>
          <a:blip r:embed="rId3" cstate="print"/>
          <a:srcRect/>
          <a:stretch>
            <a:fillRect/>
          </a:stretch>
        </p:blipFill>
        <p:spPr bwMode="auto">
          <a:xfrm>
            <a:off x="609600" y="6324600"/>
            <a:ext cx="1676400" cy="279400"/>
          </a:xfrm>
          <a:prstGeom prst="rect">
            <a:avLst/>
          </a:prstGeom>
          <a:noFill/>
          <a:ln w="9525">
            <a:noFill/>
            <a:miter lim="800000"/>
            <a:headEnd/>
            <a:tailEnd/>
          </a:ln>
        </p:spPr>
      </p:pic>
      <p:sp>
        <p:nvSpPr>
          <p:cNvPr id="14338" name="Rectangle 2"/>
          <p:cNvSpPr>
            <a:spLocks noGrp="1" noChangeArrowheads="1"/>
          </p:cNvSpPr>
          <p:nvPr>
            <p:ph type="ctrTitle"/>
          </p:nvPr>
        </p:nvSpPr>
        <p:spPr>
          <a:xfrm>
            <a:off x="914400" y="1524000"/>
            <a:ext cx="7623175" cy="1752600"/>
          </a:xfrm>
        </p:spPr>
        <p:txBody>
          <a:bodyPr/>
          <a:lstStyle>
            <a:lvl1pPr>
              <a:defRPr sz="5000">
                <a:solidFill>
                  <a:schemeClr val="tx1"/>
                </a:solidFill>
              </a:defRPr>
            </a:lvl1pPr>
          </a:lstStyle>
          <a:p>
            <a:r>
              <a:rPr lang="en-US" altLang="en-US" dirty="0"/>
              <a:t>Click to edit Master title style</a:t>
            </a:r>
          </a:p>
        </p:txBody>
      </p:sp>
      <p:sp>
        <p:nvSpPr>
          <p:cNvPr id="14339" name="Rectangle 3"/>
          <p:cNvSpPr>
            <a:spLocks noGrp="1" noChangeArrowheads="1"/>
          </p:cNvSpPr>
          <p:nvPr>
            <p:ph type="subTitle" idx="1"/>
          </p:nvPr>
        </p:nvSpPr>
        <p:spPr>
          <a:xfrm>
            <a:off x="2057400" y="3733800"/>
            <a:ext cx="6553200" cy="1752600"/>
          </a:xfrm>
        </p:spPr>
        <p:txBody>
          <a:bodyPr/>
          <a:lstStyle>
            <a:lvl1pPr marL="0" indent="0">
              <a:buFont typeface="Wingdings" pitchFamily="2" charset="2"/>
              <a:buNone/>
              <a:defRPr sz="2800"/>
            </a:lvl1pPr>
          </a:lstStyle>
          <a:p>
            <a:r>
              <a:rPr lang="en-US" altLang="en-US"/>
              <a:t>Click to edit Master subtitle style</a:t>
            </a:r>
          </a:p>
        </p:txBody>
      </p:sp>
      <p:sp>
        <p:nvSpPr>
          <p:cNvPr id="7" name="Date Placeholder 11"/>
          <p:cNvSpPr>
            <a:spLocks noGrp="1"/>
          </p:cNvSpPr>
          <p:nvPr>
            <p:ph type="dt" sz="half" idx="10"/>
          </p:nvPr>
        </p:nvSpPr>
        <p:spPr>
          <a:xfrm>
            <a:off x="457200" y="6246813"/>
            <a:ext cx="2133600" cy="457200"/>
          </a:xfrm>
        </p:spPr>
        <p:txBody>
          <a:bodyPr/>
          <a:lstStyle>
            <a:lvl1pPr>
              <a:defRPr/>
            </a:lvl1pPr>
          </a:lstStyle>
          <a:p>
            <a:pPr>
              <a:defRPr/>
            </a:pPr>
            <a:endParaRPr lang="en-US" altLang="en-US"/>
          </a:p>
        </p:txBody>
      </p:sp>
      <p:sp>
        <p:nvSpPr>
          <p:cNvPr id="8" name="Slide Number Placeholder 12"/>
          <p:cNvSpPr>
            <a:spLocks noGrp="1"/>
          </p:cNvSpPr>
          <p:nvPr>
            <p:ph type="sldNum" sz="quarter" idx="11"/>
          </p:nvPr>
        </p:nvSpPr>
        <p:spPr/>
        <p:txBody>
          <a:bodyPr/>
          <a:lstStyle>
            <a:lvl1pPr>
              <a:defRPr/>
            </a:lvl1pPr>
          </a:lstStyle>
          <a:p>
            <a:pPr>
              <a:defRPr/>
            </a:pPr>
            <a:fld id="{78750F63-0315-487D-9A29-8CC864755B91}" type="slidenum">
              <a:rPr lang="en-US" altLang="en-US"/>
              <a:pPr>
                <a:defRPr/>
              </a:pPr>
              <a:t>‹#›</a:t>
            </a:fld>
            <a:endParaRPr lang="en-US" altLang="en-US"/>
          </a:p>
        </p:txBody>
      </p:sp>
      <p:sp>
        <p:nvSpPr>
          <p:cNvPr id="9" name="Footer Placeholder 13"/>
          <p:cNvSpPr>
            <a:spLocks noGrp="1"/>
          </p:cNvSpPr>
          <p:nvPr>
            <p:ph type="ftr" sz="quarter" idx="12"/>
          </p:nvPr>
        </p:nvSpPr>
        <p:spPr>
          <a:xfrm>
            <a:off x="3200400" y="6246813"/>
            <a:ext cx="2895600" cy="457200"/>
          </a:xfrm>
        </p:spPr>
        <p:txBody>
          <a:bodyPr/>
          <a:lstStyle>
            <a:lvl1pPr>
              <a:defRPr/>
            </a:lvl1pPr>
          </a:lstStyle>
          <a:p>
            <a:pPr>
              <a:defRPr/>
            </a:pPr>
            <a:r>
              <a:rPr lang="en-US" altLang="en-US"/>
              <a:t>(C) Dennis Kafura</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a:t>(C) Dennis Kafura</a:t>
            </a:r>
          </a:p>
        </p:txBody>
      </p:sp>
      <p:sp>
        <p:nvSpPr>
          <p:cNvPr id="6" name="Rectangle 6"/>
          <p:cNvSpPr>
            <a:spLocks noGrp="1" noChangeArrowheads="1"/>
          </p:cNvSpPr>
          <p:nvPr>
            <p:ph type="sldNum" sz="quarter" idx="12"/>
          </p:nvPr>
        </p:nvSpPr>
        <p:spPr>
          <a:ln/>
        </p:spPr>
        <p:txBody>
          <a:bodyPr/>
          <a:lstStyle>
            <a:lvl1pPr>
              <a:defRPr/>
            </a:lvl1pPr>
          </a:lstStyle>
          <a:p>
            <a:pPr>
              <a:defRPr/>
            </a:pPr>
            <a:fld id="{17D1684C-E9E4-491A-96DE-1891A449E085}" type="slidenum">
              <a:rPr lang="en-US" altLang="en-US"/>
              <a:pPr>
                <a:defRPr/>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6657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6657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a:t>(C) Dennis Kafura</a:t>
            </a:r>
          </a:p>
        </p:txBody>
      </p:sp>
      <p:sp>
        <p:nvSpPr>
          <p:cNvPr id="6" name="Rectangle 6"/>
          <p:cNvSpPr>
            <a:spLocks noGrp="1" noChangeArrowheads="1"/>
          </p:cNvSpPr>
          <p:nvPr>
            <p:ph type="sldNum" sz="quarter" idx="12"/>
          </p:nvPr>
        </p:nvSpPr>
        <p:spPr>
          <a:ln/>
        </p:spPr>
        <p:txBody>
          <a:bodyPr/>
          <a:lstStyle>
            <a:lvl1pPr>
              <a:defRPr/>
            </a:lvl1pPr>
          </a:lstStyle>
          <a:p>
            <a:pPr>
              <a:defRPr/>
            </a:pPr>
            <a:fld id="{126739F9-14C4-40FC-9268-CB9E9C470549}" type="slidenum">
              <a:rPr lang="en-US" altLang="en-US"/>
              <a:pPr>
                <a:defRPr/>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10"/>
          </p:nvPr>
        </p:nvSpPr>
        <p:spPr/>
        <p:txBody>
          <a:bodyPr/>
          <a:lstStyle>
            <a:lvl1pPr>
              <a:defRPr/>
            </a:lvl1pPr>
          </a:lstStyle>
          <a:p>
            <a:pPr>
              <a:defRPr/>
            </a:pPr>
            <a:r>
              <a:rPr lang="en-US" altLang="en-US"/>
              <a:t> Slide </a:t>
            </a:r>
            <a:fld id="{FCB5A6BB-265D-4E3B-9AE8-CA55E1698926}" type="slidenum">
              <a:rPr lang="en-US" altLang="en-US"/>
              <a:pPr>
                <a:defRPr/>
              </a:pPr>
              <a:t>‹#›</a:t>
            </a:fld>
            <a:endParaRPr lang="en-US" altLang="en-US"/>
          </a:p>
        </p:txBody>
      </p:sp>
      <p:sp>
        <p:nvSpPr>
          <p:cNvPr id="5" name="Footer Placeholder 6"/>
          <p:cNvSpPr>
            <a:spLocks noGrp="1"/>
          </p:cNvSpPr>
          <p:nvPr>
            <p:ph type="ftr" sz="quarter" idx="11"/>
          </p:nvPr>
        </p:nvSpPr>
        <p:spPr/>
        <p:txBody>
          <a:bodyPr/>
          <a:lstStyle>
            <a:lvl1pPr>
              <a:defRPr/>
            </a:lvl1pPr>
          </a:lstStyle>
          <a:p>
            <a:pPr>
              <a:defRPr/>
            </a:pPr>
            <a:r>
              <a:rPr lang="en-US" altLang="en-US"/>
              <a:t>(C) Dennis Kafura</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a:t>(C) Dennis Kafura</a:t>
            </a:r>
          </a:p>
        </p:txBody>
      </p:sp>
      <p:sp>
        <p:nvSpPr>
          <p:cNvPr id="6" name="Rectangle 6"/>
          <p:cNvSpPr>
            <a:spLocks noGrp="1" noChangeArrowheads="1"/>
          </p:cNvSpPr>
          <p:nvPr>
            <p:ph type="sldNum" sz="quarter" idx="12"/>
          </p:nvPr>
        </p:nvSpPr>
        <p:spPr>
          <a:ln/>
        </p:spPr>
        <p:txBody>
          <a:bodyPr/>
          <a:lstStyle>
            <a:lvl1pPr>
              <a:defRPr/>
            </a:lvl1pPr>
          </a:lstStyle>
          <a:p>
            <a:pPr>
              <a:defRPr/>
            </a:pPr>
            <a:fld id="{3BBD7F39-C333-4561-AE7D-3CB15B6DC687}" type="slidenum">
              <a:rPr lang="en-US" altLang="en-US"/>
              <a:pPr>
                <a:defRPr/>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192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192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en-US"/>
              <a:t>(C) Dennis Kafura</a:t>
            </a:r>
          </a:p>
        </p:txBody>
      </p:sp>
      <p:sp>
        <p:nvSpPr>
          <p:cNvPr id="7" name="Rectangle 6"/>
          <p:cNvSpPr>
            <a:spLocks noGrp="1" noChangeArrowheads="1"/>
          </p:cNvSpPr>
          <p:nvPr>
            <p:ph type="sldNum" sz="quarter" idx="12"/>
          </p:nvPr>
        </p:nvSpPr>
        <p:spPr>
          <a:ln/>
        </p:spPr>
        <p:txBody>
          <a:bodyPr/>
          <a:lstStyle>
            <a:lvl1pPr>
              <a:defRPr/>
            </a:lvl1pPr>
          </a:lstStyle>
          <a:p>
            <a:pPr>
              <a:defRPr/>
            </a:pPr>
            <a:fld id="{00D01F23-350A-4313-B81A-2470598D2F88}" type="slidenum">
              <a:rPr lang="en-US" altLang="en-US"/>
              <a:pPr>
                <a:defRPr/>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ltLang="en-US"/>
              <a:t>(C) Dennis Kafura</a:t>
            </a:r>
          </a:p>
        </p:txBody>
      </p:sp>
      <p:sp>
        <p:nvSpPr>
          <p:cNvPr id="9" name="Rectangle 6"/>
          <p:cNvSpPr>
            <a:spLocks noGrp="1" noChangeArrowheads="1"/>
          </p:cNvSpPr>
          <p:nvPr>
            <p:ph type="sldNum" sz="quarter" idx="12"/>
          </p:nvPr>
        </p:nvSpPr>
        <p:spPr>
          <a:ln/>
        </p:spPr>
        <p:txBody>
          <a:bodyPr/>
          <a:lstStyle>
            <a:lvl1pPr>
              <a:defRPr/>
            </a:lvl1pPr>
          </a:lstStyle>
          <a:p>
            <a:pPr>
              <a:defRPr/>
            </a:pPr>
            <a:fld id="{D77D8A06-F0D9-4CCF-9740-87E67D26A63D}" type="slidenum">
              <a:rPr lang="en-US" altLang="en-US"/>
              <a:pPr>
                <a:defRPr/>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ltLang="en-US"/>
              <a:t>(C) Dennis Kafura</a:t>
            </a:r>
          </a:p>
        </p:txBody>
      </p:sp>
      <p:sp>
        <p:nvSpPr>
          <p:cNvPr id="5" name="Rectangle 6"/>
          <p:cNvSpPr>
            <a:spLocks noGrp="1" noChangeArrowheads="1"/>
          </p:cNvSpPr>
          <p:nvPr>
            <p:ph type="sldNum" sz="quarter" idx="12"/>
          </p:nvPr>
        </p:nvSpPr>
        <p:spPr>
          <a:ln/>
        </p:spPr>
        <p:txBody>
          <a:bodyPr/>
          <a:lstStyle>
            <a:lvl1pPr>
              <a:defRPr/>
            </a:lvl1pPr>
          </a:lstStyle>
          <a:p>
            <a:pPr>
              <a:defRPr/>
            </a:pPr>
            <a:fld id="{40243D2C-8353-41D1-9839-F0EAF4AC77A8}" type="slidenum">
              <a:rPr lang="en-US" altLang="en-US"/>
              <a:pPr>
                <a:defRPr/>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ltLang="en-US"/>
              <a:t>(C) Dennis Kafura</a:t>
            </a:r>
          </a:p>
        </p:txBody>
      </p:sp>
      <p:sp>
        <p:nvSpPr>
          <p:cNvPr id="4" name="Rectangle 6"/>
          <p:cNvSpPr>
            <a:spLocks noGrp="1" noChangeArrowheads="1"/>
          </p:cNvSpPr>
          <p:nvPr>
            <p:ph type="sldNum" sz="quarter" idx="12"/>
          </p:nvPr>
        </p:nvSpPr>
        <p:spPr>
          <a:ln/>
        </p:spPr>
        <p:txBody>
          <a:bodyPr/>
          <a:lstStyle>
            <a:lvl1pPr>
              <a:defRPr/>
            </a:lvl1pPr>
          </a:lstStyle>
          <a:p>
            <a:pPr>
              <a:defRPr/>
            </a:pPr>
            <a:fld id="{C1AB7975-1E13-41C0-A0E4-2862596C167D}" type="slidenum">
              <a:rPr lang="en-US" altLang="en-US"/>
              <a:pPr>
                <a:defRPr/>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en-US"/>
              <a:t>(C) Dennis Kafura</a:t>
            </a:r>
          </a:p>
        </p:txBody>
      </p:sp>
      <p:sp>
        <p:nvSpPr>
          <p:cNvPr id="7" name="Rectangle 6"/>
          <p:cNvSpPr>
            <a:spLocks noGrp="1" noChangeArrowheads="1"/>
          </p:cNvSpPr>
          <p:nvPr>
            <p:ph type="sldNum" sz="quarter" idx="12"/>
          </p:nvPr>
        </p:nvSpPr>
        <p:spPr>
          <a:ln/>
        </p:spPr>
        <p:txBody>
          <a:bodyPr/>
          <a:lstStyle>
            <a:lvl1pPr>
              <a:defRPr/>
            </a:lvl1pPr>
          </a:lstStyle>
          <a:p>
            <a:pPr>
              <a:defRPr/>
            </a:pPr>
            <a:fld id="{97159C3F-332B-4F28-91B7-BEE02620E8D2}" type="slidenum">
              <a:rPr lang="en-US" altLang="en-US"/>
              <a:pPr>
                <a:defRPr/>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en-US"/>
              <a:t>(C) Dennis Kafura</a:t>
            </a:r>
          </a:p>
        </p:txBody>
      </p:sp>
      <p:sp>
        <p:nvSpPr>
          <p:cNvPr id="7" name="Rectangle 6"/>
          <p:cNvSpPr>
            <a:spLocks noGrp="1" noChangeArrowheads="1"/>
          </p:cNvSpPr>
          <p:nvPr>
            <p:ph type="sldNum" sz="quarter" idx="12"/>
          </p:nvPr>
        </p:nvSpPr>
        <p:spPr>
          <a:ln/>
        </p:spPr>
        <p:txBody>
          <a:bodyPr/>
          <a:lstStyle>
            <a:lvl1pPr>
              <a:defRPr/>
            </a:lvl1pPr>
          </a:lstStyle>
          <a:p>
            <a:pPr>
              <a:defRPr/>
            </a:pPr>
            <a:fld id="{A9D696B6-A024-4DBE-B134-B5CD8CEDBCCF}" type="slidenum">
              <a:rPr lang="en-US" altLang="en-US"/>
              <a:pPr>
                <a:defRPr/>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95400" y="277813"/>
            <a:ext cx="7391400" cy="7127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1219200" y="1295400"/>
            <a:ext cx="74676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3316" name="Rectangle 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mj-lt"/>
              </a:defRPr>
            </a:lvl1pPr>
          </a:lstStyle>
          <a:p>
            <a:pPr>
              <a:defRPr/>
            </a:pPr>
            <a:endParaRPr lang="en-US" altLang="en-US"/>
          </a:p>
        </p:txBody>
      </p:sp>
      <p:sp>
        <p:nvSpPr>
          <p:cNvPr id="1331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eaLnBrk="1" hangingPunct="1">
              <a:defRPr sz="1200" b="1" i="1">
                <a:latin typeface="+mj-lt"/>
              </a:defRPr>
            </a:lvl1pPr>
          </a:lstStyle>
          <a:p>
            <a:pPr>
              <a:defRPr/>
            </a:pPr>
            <a:r>
              <a:rPr lang="en-US" altLang="en-US"/>
              <a:t>(C) Dennis Kafura</a:t>
            </a:r>
          </a:p>
        </p:txBody>
      </p:sp>
      <p:sp>
        <p:nvSpPr>
          <p:cNvPr id="13318" name="Rectangle 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eaLnBrk="1" hangingPunct="1">
              <a:defRPr sz="1200">
                <a:latin typeface="Garamond" pitchFamily="18" charset="0"/>
              </a:defRPr>
            </a:lvl1pPr>
          </a:lstStyle>
          <a:p>
            <a:pPr>
              <a:defRPr/>
            </a:pPr>
            <a:fld id="{B17E3AEB-F363-403D-AC90-9A5167CDABF5}" type="slidenum">
              <a:rPr lang="en-US" altLang="en-US"/>
              <a:pPr>
                <a:defRPr/>
              </a:pPr>
              <a:t>‹#›</a:t>
            </a:fld>
            <a:endParaRPr lang="en-US" altLang="en-US"/>
          </a:p>
        </p:txBody>
      </p:sp>
      <p:pic>
        <p:nvPicPr>
          <p:cNvPr id="1031" name="Picture 9" descr="VT_marn_shld_lgo_1.5incmyk.tif"/>
          <p:cNvPicPr>
            <a:picLocks noChangeAspect="1"/>
          </p:cNvPicPr>
          <p:nvPr userDrawn="1"/>
        </p:nvPicPr>
        <p:blipFill>
          <a:blip r:embed="rId13" cstate="print"/>
          <a:srcRect/>
          <a:stretch>
            <a:fillRect/>
          </a:stretch>
        </p:blipFill>
        <p:spPr bwMode="auto">
          <a:xfrm>
            <a:off x="609600" y="6324600"/>
            <a:ext cx="1676400" cy="279400"/>
          </a:xfrm>
          <a:prstGeom prst="rect">
            <a:avLst/>
          </a:prstGeom>
          <a:noFill/>
          <a:ln w="9525">
            <a:noFill/>
            <a:miter lim="800000"/>
            <a:headEnd/>
            <a:tailEnd/>
          </a:ln>
        </p:spPr>
      </p:pic>
      <p:cxnSp>
        <p:nvCxnSpPr>
          <p:cNvPr id="12" name="Straight Connector 11"/>
          <p:cNvCxnSpPr/>
          <p:nvPr userDrawn="1"/>
        </p:nvCxnSpPr>
        <p:spPr>
          <a:xfrm>
            <a:off x="685800" y="228600"/>
            <a:ext cx="7970838"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1033" name="TextBox 12"/>
          <p:cNvSpPr txBox="1">
            <a:spLocks noChangeArrowheads="1"/>
          </p:cNvSpPr>
          <p:nvPr userDrawn="1"/>
        </p:nvSpPr>
        <p:spPr bwMode="auto">
          <a:xfrm>
            <a:off x="152400" y="533400"/>
            <a:ext cx="1020763" cy="369888"/>
          </a:xfrm>
          <a:prstGeom prst="rect">
            <a:avLst/>
          </a:prstGeom>
          <a:noFill/>
          <a:ln>
            <a:noFill/>
          </a:ln>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altLang="en-US" b="1" dirty="0">
                <a:solidFill>
                  <a:srgbClr val="0070C0"/>
                </a:solidFill>
              </a:rPr>
              <a:t>CT</a:t>
            </a:r>
            <a:r>
              <a:rPr lang="en-US" altLang="en-US" dirty="0"/>
              <a:t>@</a:t>
            </a:r>
            <a:r>
              <a:rPr lang="en-US" altLang="en-US" b="1" i="1" dirty="0">
                <a:solidFill>
                  <a:srgbClr val="C00000"/>
                </a:solidFill>
              </a:rPr>
              <a:t>VT</a:t>
            </a:r>
          </a:p>
        </p:txBody>
      </p:sp>
      <p:cxnSp>
        <p:nvCxnSpPr>
          <p:cNvPr id="16" name="Straight Connector 15"/>
          <p:cNvCxnSpPr/>
          <p:nvPr userDrawn="1"/>
        </p:nvCxnSpPr>
        <p:spPr>
          <a:xfrm>
            <a:off x="685800" y="228600"/>
            <a:ext cx="0" cy="381000"/>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685800" y="914400"/>
            <a:ext cx="0" cy="5257800"/>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4242" r:id="rId1"/>
    <p:sldLayoutId id="2147484243" r:id="rId2"/>
    <p:sldLayoutId id="2147484233" r:id="rId3"/>
    <p:sldLayoutId id="2147484234" r:id="rId4"/>
    <p:sldLayoutId id="2147484235" r:id="rId5"/>
    <p:sldLayoutId id="2147484236" r:id="rId6"/>
    <p:sldLayoutId id="2147484237" r:id="rId7"/>
    <p:sldLayoutId id="2147484238" r:id="rId8"/>
    <p:sldLayoutId id="2147484239" r:id="rId9"/>
    <p:sldLayoutId id="2147484240" r:id="rId10"/>
    <p:sldLayoutId id="2147484241" r:id="rId11"/>
  </p:sldLayoutIdLst>
  <p:hf hdr="0" dt="0"/>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6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2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sz="2000">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3.png"/><Relationship Id="rId4"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3.png"/><Relationship Id="rId4"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3.png"/><Relationship Id="rId4"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3.png"/><Relationship Id="rId4"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3.png"/><Relationship Id="rId4"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3.png"/><Relationship Id="rId4"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altLang="en-US" sz="4000" dirty="0"/>
              <a:t>Introduction to </a:t>
            </a:r>
            <a:br>
              <a:rPr lang="en-US" altLang="en-US" sz="4000" dirty="0"/>
            </a:br>
            <a:r>
              <a:rPr lang="en-US" altLang="en-US" sz="4000" dirty="0"/>
              <a:t>Computational Thinking</a:t>
            </a:r>
            <a:endParaRPr lang="en-US" sz="4000" dirty="0"/>
          </a:p>
        </p:txBody>
      </p:sp>
      <p:sp>
        <p:nvSpPr>
          <p:cNvPr id="3" name="Subtitle 2"/>
          <p:cNvSpPr>
            <a:spLocks noGrp="1"/>
          </p:cNvSpPr>
          <p:nvPr>
            <p:ph type="subTitle" idx="1"/>
          </p:nvPr>
        </p:nvSpPr>
        <p:spPr/>
        <p:txBody>
          <a:bodyPr/>
          <a:lstStyle/>
          <a:p>
            <a:pPr algn="ctr"/>
            <a:r>
              <a:rPr lang="en-US" i="1" dirty="0" smtClean="0"/>
              <a:t>Model Answers</a:t>
            </a:r>
          </a:p>
          <a:p>
            <a:pPr algn="ctr"/>
            <a:endParaRPr lang="en-US" dirty="0"/>
          </a:p>
          <a:p>
            <a:pPr algn="ctr"/>
            <a:r>
              <a:rPr lang="en-US" sz="2400" dirty="0" smtClean="0"/>
              <a:t>(Play audio on each slide to learn more about the model answer.)</a:t>
            </a:r>
            <a:endParaRPr lang="en-US" sz="2400" dirty="0"/>
          </a:p>
        </p:txBody>
      </p:sp>
      <p:sp>
        <p:nvSpPr>
          <p:cNvPr id="4" name="Slide Number Placeholder 3"/>
          <p:cNvSpPr>
            <a:spLocks noGrp="1"/>
          </p:cNvSpPr>
          <p:nvPr>
            <p:ph type="sldNum" sz="quarter" idx="11"/>
          </p:nvPr>
        </p:nvSpPr>
        <p:spPr/>
        <p:txBody>
          <a:bodyPr/>
          <a:lstStyle/>
          <a:p>
            <a:pPr>
              <a:defRPr/>
            </a:pPr>
            <a:fld id="{78750F63-0315-487D-9A29-8CC864755B91}" type="slidenum">
              <a:rPr lang="en-US" altLang="en-US" smtClean="0"/>
              <a:pPr>
                <a:defRPr/>
              </a:pPr>
              <a:t>1</a:t>
            </a:fld>
            <a:endParaRPr lang="en-US" altLang="en-US"/>
          </a:p>
        </p:txBody>
      </p:sp>
      <p:sp>
        <p:nvSpPr>
          <p:cNvPr id="5" name="Footer Placeholder 4"/>
          <p:cNvSpPr>
            <a:spLocks noGrp="1"/>
          </p:cNvSpPr>
          <p:nvPr>
            <p:ph type="ftr" sz="quarter" idx="12"/>
          </p:nvPr>
        </p:nvSpPr>
        <p:spPr/>
        <p:txBody>
          <a:bodyPr/>
          <a:lstStyle/>
          <a:p>
            <a:pPr>
              <a:defRPr/>
            </a:pPr>
            <a:r>
              <a:rPr lang="en-US" altLang="en-US" smtClean="0"/>
              <a:t>(C) Dennis Kafura</a:t>
            </a:r>
            <a:endParaRPr lang="en-US" altLang="en-US"/>
          </a:p>
        </p:txBody>
      </p:sp>
    </p:spTree>
    <p:extLst>
      <p:ext uri="{BB962C8B-B14F-4D97-AF65-F5344CB8AC3E}">
        <p14:creationId xmlns:p14="http://schemas.microsoft.com/office/powerpoint/2010/main" val="27887176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Abstraction</a:t>
            </a:r>
          </a:p>
        </p:txBody>
      </p:sp>
      <p:sp>
        <p:nvSpPr>
          <p:cNvPr id="3" name="Content Placeholder 2"/>
          <p:cNvSpPr>
            <a:spLocks noGrp="1"/>
          </p:cNvSpPr>
          <p:nvPr>
            <p:ph idx="1"/>
          </p:nvPr>
        </p:nvSpPr>
        <p:spPr>
          <a:xfrm>
            <a:off x="1219200" y="1295400"/>
            <a:ext cx="7467600" cy="1905000"/>
          </a:xfrm>
        </p:spPr>
        <p:txBody>
          <a:bodyPr/>
          <a:lstStyle/>
          <a:p>
            <a:r>
              <a:rPr lang="en-US" sz="1800" b="1" dirty="0"/>
              <a:t>The presenter explained the role of abstraction in defining the information properties relevant to the project’s questions.</a:t>
            </a:r>
            <a:endParaRPr lang="en-US" sz="1800" dirty="0"/>
          </a:p>
          <a:p>
            <a:r>
              <a:rPr lang="en-US" sz="1800" dirty="0"/>
              <a:t>The presenter demonstrated an understanding of the concept of abstraction by explaining the information properties used to model the real-world entities relevant to the project’s questions.</a:t>
            </a:r>
          </a:p>
          <a:p>
            <a:endParaRPr lang="en-US" sz="1800" dirty="0"/>
          </a:p>
        </p:txBody>
      </p:sp>
      <p:sp>
        <p:nvSpPr>
          <p:cNvPr id="4" name="Slide Number Placeholder 3"/>
          <p:cNvSpPr>
            <a:spLocks noGrp="1"/>
          </p:cNvSpPr>
          <p:nvPr>
            <p:ph type="sldNum" sz="quarter" idx="10"/>
          </p:nvPr>
        </p:nvSpPr>
        <p:spPr/>
        <p:txBody>
          <a:bodyPr/>
          <a:lstStyle/>
          <a:p>
            <a:pPr>
              <a:defRPr/>
            </a:pPr>
            <a:r>
              <a:rPr lang="en-US" altLang="en-US"/>
              <a:t> Slide </a:t>
            </a:r>
            <a:fld id="{FCA50C90-7C7D-4931-80A4-87B1065C46EB}" type="slidenum">
              <a:rPr lang="en-US" altLang="en-US" smtClean="0"/>
              <a:pPr>
                <a:defRPr/>
              </a:pPr>
              <a:t>2</a:t>
            </a:fld>
            <a:endParaRPr lang="en-US" altLang="en-US"/>
          </a:p>
        </p:txBody>
      </p:sp>
      <p:sp>
        <p:nvSpPr>
          <p:cNvPr id="5" name="Footer Placeholder 4"/>
          <p:cNvSpPr>
            <a:spLocks noGrp="1"/>
          </p:cNvSpPr>
          <p:nvPr>
            <p:ph type="ftr" sz="quarter" idx="11"/>
          </p:nvPr>
        </p:nvSpPr>
        <p:spPr/>
        <p:txBody>
          <a:bodyPr/>
          <a:lstStyle/>
          <a:p>
            <a:pPr>
              <a:defRPr/>
            </a:pPr>
            <a:r>
              <a:rPr lang="en-US" altLang="en-US"/>
              <a:t>(C) Dennis Kafura</a:t>
            </a:r>
          </a:p>
        </p:txBody>
      </p:sp>
      <p:graphicFrame>
        <p:nvGraphicFramePr>
          <p:cNvPr id="6" name="Table 5"/>
          <p:cNvGraphicFramePr>
            <a:graphicFrameLocks noGrp="1"/>
          </p:cNvGraphicFramePr>
          <p:nvPr>
            <p:extLst>
              <p:ext uri="{D42A27DB-BD31-4B8C-83A1-F6EECF244321}">
                <p14:modId xmlns:p14="http://schemas.microsoft.com/office/powerpoint/2010/main" val="3024479373"/>
              </p:ext>
            </p:extLst>
          </p:nvPr>
        </p:nvGraphicFramePr>
        <p:xfrm>
          <a:off x="1143000" y="3200400"/>
          <a:ext cx="7391400" cy="1854200"/>
        </p:xfrm>
        <a:graphic>
          <a:graphicData uri="http://schemas.openxmlformats.org/drawingml/2006/table">
            <a:tbl>
              <a:tblPr firstRow="1" bandRow="1">
                <a:tableStyleId>{F5AB1C69-6EDB-4FF4-983F-18BD219EF322}</a:tableStyleId>
              </a:tblPr>
              <a:tblGrid>
                <a:gridCol w="3120814">
                  <a:extLst>
                    <a:ext uri="{9D8B030D-6E8A-4147-A177-3AD203B41FA5}">
                      <a16:colId xmlns:a16="http://schemas.microsoft.com/office/drawing/2014/main" xmlns="" val="2183374577"/>
                    </a:ext>
                  </a:extLst>
                </a:gridCol>
                <a:gridCol w="1149774">
                  <a:extLst>
                    <a:ext uri="{9D8B030D-6E8A-4147-A177-3AD203B41FA5}">
                      <a16:colId xmlns:a16="http://schemas.microsoft.com/office/drawing/2014/main" xmlns="" val="610910695"/>
                    </a:ext>
                  </a:extLst>
                </a:gridCol>
                <a:gridCol w="821266">
                  <a:extLst>
                    <a:ext uri="{9D8B030D-6E8A-4147-A177-3AD203B41FA5}">
                      <a16:colId xmlns:a16="http://schemas.microsoft.com/office/drawing/2014/main" xmlns="" val="27978437"/>
                    </a:ext>
                  </a:extLst>
                </a:gridCol>
                <a:gridCol w="985520">
                  <a:extLst>
                    <a:ext uri="{9D8B030D-6E8A-4147-A177-3AD203B41FA5}">
                      <a16:colId xmlns:a16="http://schemas.microsoft.com/office/drawing/2014/main" xmlns="" val="3740379948"/>
                    </a:ext>
                  </a:extLst>
                </a:gridCol>
                <a:gridCol w="1314026">
                  <a:extLst>
                    <a:ext uri="{9D8B030D-6E8A-4147-A177-3AD203B41FA5}">
                      <a16:colId xmlns:a16="http://schemas.microsoft.com/office/drawing/2014/main" xmlns="" val="943988554"/>
                    </a:ext>
                  </a:extLst>
                </a:gridCol>
              </a:tblGrid>
              <a:tr h="370840">
                <a:tc>
                  <a:txBody>
                    <a:bodyPr/>
                    <a:lstStyle/>
                    <a:p>
                      <a:endParaRPr lang="en-US" dirty="0"/>
                    </a:p>
                  </a:txBody>
                  <a:tcPr/>
                </a:tc>
                <a:tc>
                  <a:txBody>
                    <a:bodyPr/>
                    <a:lstStyle/>
                    <a:p>
                      <a:r>
                        <a:rPr lang="en-US" dirty="0"/>
                        <a:t>Missing</a:t>
                      </a:r>
                    </a:p>
                  </a:txBody>
                  <a:tcPr/>
                </a:tc>
                <a:tc>
                  <a:txBody>
                    <a:bodyPr/>
                    <a:lstStyle/>
                    <a:p>
                      <a:r>
                        <a:rPr lang="en-US" dirty="0"/>
                        <a:t>Prim.</a:t>
                      </a:r>
                    </a:p>
                  </a:txBody>
                  <a:tcPr/>
                </a:tc>
                <a:tc>
                  <a:txBody>
                    <a:bodyPr/>
                    <a:lstStyle/>
                    <a:p>
                      <a:r>
                        <a:rPr lang="en-US" dirty="0"/>
                        <a:t>Comp.</a:t>
                      </a:r>
                    </a:p>
                  </a:txBody>
                  <a:tcPr/>
                </a:tc>
                <a:tc>
                  <a:txBody>
                    <a:bodyPr/>
                    <a:lstStyle/>
                    <a:p>
                      <a:r>
                        <a:rPr lang="en-US" dirty="0"/>
                        <a:t>Mast.</a:t>
                      </a:r>
                    </a:p>
                  </a:txBody>
                  <a:tcPr/>
                </a:tc>
                <a:extLst>
                  <a:ext uri="{0D108BD9-81ED-4DB2-BD59-A6C34878D82A}">
                    <a16:rowId xmlns:a16="http://schemas.microsoft.com/office/drawing/2014/main" xmlns="" val="3434220736"/>
                  </a:ext>
                </a:extLst>
              </a:tr>
              <a:tr h="370840">
                <a:tc>
                  <a:txBody>
                    <a:bodyPr/>
                    <a:lstStyle/>
                    <a:p>
                      <a:r>
                        <a:rPr lang="en-US" dirty="0"/>
                        <a:t>Names real-world</a:t>
                      </a:r>
                      <a:r>
                        <a:rPr lang="en-US" baseline="0" dirty="0"/>
                        <a:t> entities</a:t>
                      </a:r>
                    </a:p>
                  </a:txBody>
                  <a:tcPr/>
                </a:tc>
                <a:tc>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ym typeface="Webdings" panose="05030102010509060703" pitchFamily="18" charset="2"/>
                        </a:rPr>
                        <a:t></a:t>
                      </a:r>
                      <a:endParaRPr lang="en-US" dirty="0"/>
                    </a:p>
                  </a:txBody>
                  <a:tcPr/>
                </a:tc>
                <a:tc>
                  <a:txBody>
                    <a:bodyPr/>
                    <a:lstStyle/>
                    <a:p>
                      <a:pPr algn="ctr"/>
                      <a:r>
                        <a:rPr lang="en-US" dirty="0">
                          <a:sym typeface="Webdings" panose="05030102010509060703" pitchFamily="18" charset="2"/>
                        </a:rPr>
                        <a:t></a:t>
                      </a:r>
                      <a:endParaRPr lang="en-US" dirty="0"/>
                    </a:p>
                  </a:txBody>
                  <a:tcPr/>
                </a:tc>
                <a:tc>
                  <a:txBody>
                    <a:bodyPr/>
                    <a:lstStyle/>
                    <a:p>
                      <a:pPr algn="ctr"/>
                      <a:r>
                        <a:rPr lang="en-US" dirty="0">
                          <a:sym typeface="Webdings" panose="05030102010509060703" pitchFamily="18" charset="2"/>
                        </a:rPr>
                        <a:t></a:t>
                      </a:r>
                      <a:endParaRPr lang="en-US" dirty="0"/>
                    </a:p>
                  </a:txBody>
                  <a:tcPr/>
                </a:tc>
                <a:extLst>
                  <a:ext uri="{0D108BD9-81ED-4DB2-BD59-A6C34878D82A}">
                    <a16:rowId xmlns:a16="http://schemas.microsoft.com/office/drawing/2014/main" xmlns="" val="149124256"/>
                  </a:ext>
                </a:extLst>
              </a:tr>
              <a:tr h="370840">
                <a:tc>
                  <a:txBody>
                    <a:bodyPr/>
                    <a:lstStyle/>
                    <a:p>
                      <a:r>
                        <a:rPr lang="en-US" dirty="0"/>
                        <a:t>Describes</a:t>
                      </a:r>
                      <a:r>
                        <a:rPr lang="en-US" baseline="0" dirty="0"/>
                        <a:t> entities</a:t>
                      </a:r>
                      <a:endParaRPr lang="en-US" dirty="0"/>
                    </a:p>
                  </a:txBody>
                  <a:tcPr/>
                </a:tc>
                <a:tc>
                  <a:txBody>
                    <a:bodyPr/>
                    <a:lstStyle/>
                    <a:p>
                      <a:endParaRPr lang="en-US"/>
                    </a:p>
                  </a:txBody>
                  <a:tcPr/>
                </a:tc>
                <a:tc>
                  <a:txBody>
                    <a:bodyPr/>
                    <a:lstStyle/>
                    <a:p>
                      <a:pPr algn="ctr"/>
                      <a:endParaRPr lang="en-US" dirty="0"/>
                    </a:p>
                  </a:txBody>
                  <a:tcPr/>
                </a:tc>
                <a:tc>
                  <a:txBody>
                    <a:bodyPr/>
                    <a:lstStyle/>
                    <a:p>
                      <a:pPr algn="ctr"/>
                      <a:r>
                        <a:rPr lang="en-US" dirty="0">
                          <a:sym typeface="Webdings" panose="05030102010509060703" pitchFamily="18" charset="2"/>
                        </a:rPr>
                        <a:t></a:t>
                      </a:r>
                      <a:endParaRPr lang="en-US" dirty="0"/>
                    </a:p>
                  </a:txBody>
                  <a:tcPr/>
                </a:tc>
                <a:tc>
                  <a:txBody>
                    <a:bodyPr/>
                    <a:lstStyle/>
                    <a:p>
                      <a:pPr algn="ctr"/>
                      <a:r>
                        <a:rPr lang="en-US" dirty="0">
                          <a:sym typeface="Webdings" panose="05030102010509060703" pitchFamily="18" charset="2"/>
                        </a:rPr>
                        <a:t></a:t>
                      </a:r>
                      <a:endParaRPr lang="en-US" dirty="0"/>
                    </a:p>
                  </a:txBody>
                  <a:tcPr/>
                </a:tc>
                <a:extLst>
                  <a:ext uri="{0D108BD9-81ED-4DB2-BD59-A6C34878D82A}">
                    <a16:rowId xmlns:a16="http://schemas.microsoft.com/office/drawing/2014/main" xmlns="" val="1771279081"/>
                  </a:ext>
                </a:extLst>
              </a:tr>
              <a:tr h="370840">
                <a:tc>
                  <a:txBody>
                    <a:bodyPr/>
                    <a:lstStyle/>
                    <a:p>
                      <a:r>
                        <a:rPr lang="en-US" dirty="0"/>
                        <a:t>Describes specific properties</a:t>
                      </a:r>
                    </a:p>
                  </a:txBody>
                  <a:tcPr/>
                </a:tc>
                <a:tc>
                  <a:txBody>
                    <a:bodyPr/>
                    <a:lstStyle/>
                    <a:p>
                      <a:endParaRPr lang="en-US"/>
                    </a:p>
                  </a:txBody>
                  <a:tcPr/>
                </a:tc>
                <a:tc>
                  <a:txBody>
                    <a:bodyPr/>
                    <a:lstStyle/>
                    <a:p>
                      <a:pPr algn="ctr"/>
                      <a:endParaRPr lang="en-US" dirty="0"/>
                    </a:p>
                  </a:txBody>
                  <a:tcPr/>
                </a:tc>
                <a:tc>
                  <a:txBody>
                    <a:bodyPr/>
                    <a:lstStyle/>
                    <a:p>
                      <a:pPr algn="ctr"/>
                      <a:endParaRPr lang="en-US" dirty="0"/>
                    </a:p>
                  </a:txBody>
                  <a:tcPr/>
                </a:tc>
                <a:tc>
                  <a:txBody>
                    <a:bodyPr/>
                    <a:lstStyle/>
                    <a:p>
                      <a:pPr algn="ctr"/>
                      <a:r>
                        <a:rPr lang="en-US" dirty="0">
                          <a:sym typeface="Webdings" panose="05030102010509060703" pitchFamily="18" charset="2"/>
                        </a:rPr>
                        <a:t></a:t>
                      </a:r>
                      <a:endParaRPr lang="en-US" dirty="0"/>
                    </a:p>
                  </a:txBody>
                  <a:tcPr/>
                </a:tc>
                <a:extLst>
                  <a:ext uri="{0D108BD9-81ED-4DB2-BD59-A6C34878D82A}">
                    <a16:rowId xmlns:a16="http://schemas.microsoft.com/office/drawing/2014/main" xmlns="" val="585223150"/>
                  </a:ext>
                </a:extLst>
              </a:tr>
              <a:tr h="370840">
                <a:tc>
                  <a:txBody>
                    <a:bodyPr/>
                    <a:lstStyle/>
                    <a:p>
                      <a:r>
                        <a:rPr lang="en-US" dirty="0"/>
                        <a:t>Explain relevance</a:t>
                      </a:r>
                    </a:p>
                  </a:txBody>
                  <a:tcPr/>
                </a:tc>
                <a:tc>
                  <a:txBody>
                    <a:bodyPr/>
                    <a:lstStyle/>
                    <a:p>
                      <a:endParaRPr lang="en-US" dirty="0"/>
                    </a:p>
                  </a:txBody>
                  <a:tcPr/>
                </a:tc>
                <a:tc>
                  <a:txBody>
                    <a:bodyPr/>
                    <a:lstStyle/>
                    <a:p>
                      <a:pPr algn="ctr"/>
                      <a:endParaRPr lang="en-US"/>
                    </a:p>
                  </a:txBody>
                  <a:tcPr/>
                </a:tc>
                <a:tc>
                  <a:txBody>
                    <a:bodyPr/>
                    <a:lstStyle/>
                    <a:p>
                      <a:pPr algn="ctr"/>
                      <a:endParaRPr lang="en-US" dirty="0"/>
                    </a:p>
                  </a:txBody>
                  <a:tcPr/>
                </a:tc>
                <a:tc>
                  <a:txBody>
                    <a:bodyPr/>
                    <a:lstStyle/>
                    <a:p>
                      <a:pPr algn="ctr"/>
                      <a:r>
                        <a:rPr lang="en-US" dirty="0">
                          <a:sym typeface="Webdings" panose="05030102010509060703" pitchFamily="18" charset="2"/>
                        </a:rPr>
                        <a:t></a:t>
                      </a:r>
                      <a:endParaRPr lang="en-US" dirty="0"/>
                    </a:p>
                  </a:txBody>
                  <a:tcPr/>
                </a:tc>
                <a:extLst>
                  <a:ext uri="{0D108BD9-81ED-4DB2-BD59-A6C34878D82A}">
                    <a16:rowId xmlns:a16="http://schemas.microsoft.com/office/drawing/2014/main" xmlns="" val="1518606441"/>
                  </a:ext>
                </a:extLst>
              </a:tr>
            </a:tbl>
          </a:graphicData>
        </a:graphic>
      </p:graphicFrame>
      <p:sp>
        <p:nvSpPr>
          <p:cNvPr id="7" name="Rectangle 6"/>
          <p:cNvSpPr/>
          <p:nvPr/>
        </p:nvSpPr>
        <p:spPr>
          <a:xfrm>
            <a:off x="1333500" y="5715001"/>
            <a:ext cx="6477000" cy="304800"/>
          </a:xfrm>
          <a:prstGeom prst="rect">
            <a:avLst/>
          </a:prstGeom>
        </p:spPr>
        <p:txBody>
          <a:bodyPr wrap="square">
            <a:spAutoFit/>
          </a:bodyPr>
          <a:lstStyle/>
          <a:p>
            <a:r>
              <a:rPr lang="en-US" sz="1400" dirty="0"/>
              <a:t>https://vt.instructure.com/courses/35227/pages/book-7-dot-2-project-overview</a:t>
            </a:r>
          </a:p>
        </p:txBody>
      </p:sp>
      <p:pic>
        <p:nvPicPr>
          <p:cNvPr id="8" name="Audio 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2325220925"/>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Model answer</a:t>
            </a:r>
          </a:p>
        </p:txBody>
      </p:sp>
      <p:sp>
        <p:nvSpPr>
          <p:cNvPr id="3" name="Content Placeholder 2"/>
          <p:cNvSpPr>
            <a:spLocks noGrp="1"/>
          </p:cNvSpPr>
          <p:nvPr>
            <p:ph idx="1"/>
          </p:nvPr>
        </p:nvSpPr>
        <p:spPr/>
        <p:txBody>
          <a:bodyPr/>
          <a:lstStyle/>
          <a:p>
            <a:r>
              <a:rPr lang="en-US" sz="2400" dirty="0"/>
              <a:t>In this project, we abstracted </a:t>
            </a:r>
            <a:r>
              <a:rPr lang="en-US" sz="2400" i="1" dirty="0"/>
              <a:t>weather</a:t>
            </a:r>
            <a:r>
              <a:rPr lang="en-US" sz="2400" dirty="0"/>
              <a:t> into a list of </a:t>
            </a:r>
            <a:r>
              <a:rPr lang="en-US" sz="2400" i="1" dirty="0"/>
              <a:t>weather reports</a:t>
            </a:r>
            <a:r>
              <a:rPr lang="en-US" sz="2400" dirty="0"/>
              <a:t>. Each of these </a:t>
            </a:r>
            <a:r>
              <a:rPr lang="en-US" sz="2400" i="1" dirty="0"/>
              <a:t>weather reports</a:t>
            </a:r>
            <a:r>
              <a:rPr lang="en-US" sz="2400" dirty="0"/>
              <a:t> has a number of properties relevant to the question:</a:t>
            </a:r>
          </a:p>
          <a:p>
            <a:pPr lvl="1"/>
            <a:r>
              <a:rPr lang="en-US" sz="2000" dirty="0"/>
              <a:t>“Precipitation” is a numeric property that represents the amount of rainfall in inches, which is needed to answer how wet the state is.</a:t>
            </a:r>
          </a:p>
          <a:p>
            <a:pPr lvl="1"/>
            <a:r>
              <a:rPr lang="en-US" sz="2000" dirty="0"/>
              <a:t>“State” is a string property that represents the name of the report’s state, which is needed to filter by the state of interest.</a:t>
            </a:r>
          </a:p>
          <a:p>
            <a:pPr lvl="1"/>
            <a:r>
              <a:rPr lang="en-US" sz="2000" dirty="0"/>
              <a:t>…</a:t>
            </a:r>
          </a:p>
        </p:txBody>
      </p:sp>
      <p:sp>
        <p:nvSpPr>
          <p:cNvPr id="4" name="Slide Number Placeholder 3"/>
          <p:cNvSpPr>
            <a:spLocks noGrp="1"/>
          </p:cNvSpPr>
          <p:nvPr>
            <p:ph type="sldNum" sz="quarter" idx="10"/>
          </p:nvPr>
        </p:nvSpPr>
        <p:spPr/>
        <p:txBody>
          <a:bodyPr/>
          <a:lstStyle/>
          <a:p>
            <a:pPr>
              <a:defRPr/>
            </a:pPr>
            <a:r>
              <a:rPr lang="en-US" altLang="en-US"/>
              <a:t> Slide </a:t>
            </a:r>
            <a:fld id="{FCA50C90-7C7D-4931-80A4-87B1065C46EB}" type="slidenum">
              <a:rPr lang="en-US" altLang="en-US" smtClean="0"/>
              <a:pPr>
                <a:defRPr/>
              </a:pPr>
              <a:t>3</a:t>
            </a:fld>
            <a:endParaRPr lang="en-US" altLang="en-US"/>
          </a:p>
        </p:txBody>
      </p:sp>
      <p:sp>
        <p:nvSpPr>
          <p:cNvPr id="5" name="Footer Placeholder 4"/>
          <p:cNvSpPr>
            <a:spLocks noGrp="1"/>
          </p:cNvSpPr>
          <p:nvPr>
            <p:ph type="ftr" sz="quarter" idx="11"/>
          </p:nvPr>
        </p:nvSpPr>
        <p:spPr/>
        <p:txBody>
          <a:bodyPr/>
          <a:lstStyle/>
          <a:p>
            <a:pPr>
              <a:defRPr/>
            </a:pPr>
            <a:r>
              <a:rPr lang="en-US" altLang="en-US"/>
              <a:t>(C) Dennis Kafura</a:t>
            </a:r>
          </a:p>
        </p:txBody>
      </p:sp>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1159327194"/>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Structure</a:t>
            </a:r>
          </a:p>
        </p:txBody>
      </p:sp>
      <p:sp>
        <p:nvSpPr>
          <p:cNvPr id="3" name="Content Placeholder 2"/>
          <p:cNvSpPr>
            <a:spLocks noGrp="1"/>
          </p:cNvSpPr>
          <p:nvPr>
            <p:ph idx="1"/>
          </p:nvPr>
        </p:nvSpPr>
        <p:spPr/>
        <p:txBody>
          <a:bodyPr/>
          <a:lstStyle/>
          <a:p>
            <a:r>
              <a:rPr lang="en-US" i="1" dirty="0"/>
              <a:t>Excellent:</a:t>
            </a:r>
            <a:r>
              <a:rPr lang="en-US" dirty="0"/>
              <a:t> A diagram or other visual representation of the data’s organization is presented and described </a:t>
            </a:r>
            <a:r>
              <a:rPr lang="en-US" b="1" dirty="0"/>
              <a:t>using correct technical language</a:t>
            </a:r>
            <a:r>
              <a:rPr lang="en-US" dirty="0"/>
              <a:t>.</a:t>
            </a:r>
          </a:p>
          <a:p>
            <a:endParaRPr lang="en-US" dirty="0"/>
          </a:p>
        </p:txBody>
      </p:sp>
      <p:sp>
        <p:nvSpPr>
          <p:cNvPr id="4" name="Slide Number Placeholder 3"/>
          <p:cNvSpPr>
            <a:spLocks noGrp="1"/>
          </p:cNvSpPr>
          <p:nvPr>
            <p:ph type="sldNum" sz="quarter" idx="10"/>
          </p:nvPr>
        </p:nvSpPr>
        <p:spPr/>
        <p:txBody>
          <a:bodyPr/>
          <a:lstStyle/>
          <a:p>
            <a:pPr>
              <a:defRPr/>
            </a:pPr>
            <a:r>
              <a:rPr lang="en-US" altLang="en-US"/>
              <a:t> Slide </a:t>
            </a:r>
            <a:fld id="{FCB5A6BB-265D-4E3B-9AE8-CA55E1698926}" type="slidenum">
              <a:rPr lang="en-US" altLang="en-US" smtClean="0"/>
              <a:pPr>
                <a:defRPr/>
              </a:pPr>
              <a:t>4</a:t>
            </a:fld>
            <a:endParaRPr lang="en-US" altLang="en-US"/>
          </a:p>
        </p:txBody>
      </p:sp>
      <p:sp>
        <p:nvSpPr>
          <p:cNvPr id="5" name="Footer Placeholder 4"/>
          <p:cNvSpPr>
            <a:spLocks noGrp="1"/>
          </p:cNvSpPr>
          <p:nvPr>
            <p:ph type="ftr" sz="quarter" idx="11"/>
          </p:nvPr>
        </p:nvSpPr>
        <p:spPr/>
        <p:txBody>
          <a:bodyPr/>
          <a:lstStyle/>
          <a:p>
            <a:pPr>
              <a:defRPr/>
            </a:pPr>
            <a:r>
              <a:rPr lang="en-US" altLang="en-US"/>
              <a:t>(C) Dennis Kafura</a:t>
            </a:r>
          </a:p>
        </p:txBody>
      </p:sp>
      <p:sp>
        <p:nvSpPr>
          <p:cNvPr id="6" name="TextBox 5"/>
          <p:cNvSpPr txBox="1"/>
          <p:nvPr/>
        </p:nvSpPr>
        <p:spPr>
          <a:xfrm>
            <a:off x="1206910" y="3886200"/>
            <a:ext cx="6375463" cy="1200329"/>
          </a:xfrm>
          <a:prstGeom prst="rect">
            <a:avLst/>
          </a:prstGeom>
          <a:noFill/>
        </p:spPr>
        <p:txBody>
          <a:bodyPr wrap="none" rtlCol="0">
            <a:spAutoFit/>
          </a:bodyPr>
          <a:lstStyle/>
          <a:p>
            <a:pPr marL="285750" indent="-285750">
              <a:buFont typeface="Arial" panose="020B0604020202020204" pitchFamily="34" charset="0"/>
              <a:buChar char="•"/>
            </a:pPr>
            <a:r>
              <a:rPr lang="en-US" sz="2400" dirty="0"/>
              <a:t>The dataset is a list of dictionaries…</a:t>
            </a:r>
          </a:p>
          <a:p>
            <a:pPr marL="285750" indent="-285750">
              <a:buFont typeface="Arial" panose="020B0604020202020204" pitchFamily="34" charset="0"/>
              <a:buChar char="•"/>
            </a:pPr>
            <a:r>
              <a:rPr lang="en-US" sz="2400" dirty="0"/>
              <a:t>There is a key named “X” with a value of …</a:t>
            </a:r>
          </a:p>
          <a:p>
            <a:pPr marL="285750" indent="-285750">
              <a:buFont typeface="Arial" panose="020B0604020202020204" pitchFamily="34" charset="0"/>
              <a:buChar char="•"/>
            </a:pPr>
            <a:r>
              <a:rPr lang="en-US" sz="2400" dirty="0"/>
              <a:t>The type of this key’s value is…</a:t>
            </a:r>
          </a:p>
        </p:txBody>
      </p:sp>
      <p:pic>
        <p:nvPicPr>
          <p:cNvPr id="7" name="Audio 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1877529390"/>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Social Implications</a:t>
            </a:r>
          </a:p>
        </p:txBody>
      </p:sp>
      <p:sp>
        <p:nvSpPr>
          <p:cNvPr id="3" name="Content Placeholder 2"/>
          <p:cNvSpPr>
            <a:spLocks noGrp="1"/>
          </p:cNvSpPr>
          <p:nvPr>
            <p:ph idx="1"/>
          </p:nvPr>
        </p:nvSpPr>
        <p:spPr>
          <a:xfrm>
            <a:off x="1219200" y="1295400"/>
            <a:ext cx="7467600" cy="1905000"/>
          </a:xfrm>
        </p:spPr>
        <p:txBody>
          <a:bodyPr/>
          <a:lstStyle/>
          <a:p>
            <a:r>
              <a:rPr lang="en-US" sz="1800" b="1" dirty="0"/>
              <a:t>The presenter explained the social implications of the project.</a:t>
            </a:r>
          </a:p>
          <a:p>
            <a:endParaRPr lang="en-US" sz="1800" dirty="0"/>
          </a:p>
          <a:p>
            <a:r>
              <a:rPr lang="en-US" sz="1800" dirty="0"/>
              <a:t>The presenter demonstrated an awareness of the social impact of computing by explaining how the results of the project could have positive or negative effects on individuals, groups, or society.</a:t>
            </a:r>
          </a:p>
          <a:p>
            <a:endParaRPr lang="en-US" sz="1800" dirty="0"/>
          </a:p>
        </p:txBody>
      </p:sp>
      <p:sp>
        <p:nvSpPr>
          <p:cNvPr id="4" name="Slide Number Placeholder 3"/>
          <p:cNvSpPr>
            <a:spLocks noGrp="1"/>
          </p:cNvSpPr>
          <p:nvPr>
            <p:ph type="sldNum" sz="quarter" idx="10"/>
          </p:nvPr>
        </p:nvSpPr>
        <p:spPr/>
        <p:txBody>
          <a:bodyPr/>
          <a:lstStyle/>
          <a:p>
            <a:pPr>
              <a:defRPr/>
            </a:pPr>
            <a:r>
              <a:rPr lang="en-US" altLang="en-US"/>
              <a:t> Slide </a:t>
            </a:r>
            <a:fld id="{FCA50C90-7C7D-4931-80A4-87B1065C46EB}" type="slidenum">
              <a:rPr lang="en-US" altLang="en-US" smtClean="0"/>
              <a:pPr>
                <a:defRPr/>
              </a:pPr>
              <a:t>5</a:t>
            </a:fld>
            <a:endParaRPr lang="en-US" altLang="en-US"/>
          </a:p>
        </p:txBody>
      </p:sp>
      <p:sp>
        <p:nvSpPr>
          <p:cNvPr id="5" name="Footer Placeholder 4"/>
          <p:cNvSpPr>
            <a:spLocks noGrp="1"/>
          </p:cNvSpPr>
          <p:nvPr>
            <p:ph type="ftr" sz="quarter" idx="11"/>
          </p:nvPr>
        </p:nvSpPr>
        <p:spPr/>
        <p:txBody>
          <a:bodyPr/>
          <a:lstStyle/>
          <a:p>
            <a:pPr>
              <a:defRPr/>
            </a:pPr>
            <a:r>
              <a:rPr lang="en-US" altLang="en-US"/>
              <a:t>(C) Dennis Kafura</a:t>
            </a:r>
          </a:p>
        </p:txBody>
      </p:sp>
      <p:graphicFrame>
        <p:nvGraphicFramePr>
          <p:cNvPr id="6" name="Table 5"/>
          <p:cNvGraphicFramePr>
            <a:graphicFrameLocks noGrp="1"/>
          </p:cNvGraphicFramePr>
          <p:nvPr>
            <p:extLst>
              <p:ext uri="{D42A27DB-BD31-4B8C-83A1-F6EECF244321}">
                <p14:modId xmlns:p14="http://schemas.microsoft.com/office/powerpoint/2010/main" val="2874869665"/>
              </p:ext>
            </p:extLst>
          </p:nvPr>
        </p:nvGraphicFramePr>
        <p:xfrm>
          <a:off x="914400" y="3200400"/>
          <a:ext cx="7620000" cy="2197608"/>
        </p:xfrm>
        <a:graphic>
          <a:graphicData uri="http://schemas.openxmlformats.org/drawingml/2006/table">
            <a:tbl>
              <a:tblPr firstRow="1" bandRow="1">
                <a:tableStyleId>{F5AB1C69-6EDB-4FF4-983F-18BD219EF322}</a:tableStyleId>
              </a:tblPr>
              <a:tblGrid>
                <a:gridCol w="3581400">
                  <a:extLst>
                    <a:ext uri="{9D8B030D-6E8A-4147-A177-3AD203B41FA5}">
                      <a16:colId xmlns:a16="http://schemas.microsoft.com/office/drawing/2014/main" xmlns="" val="2183374577"/>
                    </a:ext>
                  </a:extLst>
                </a:gridCol>
                <a:gridCol w="1066800">
                  <a:extLst>
                    <a:ext uri="{9D8B030D-6E8A-4147-A177-3AD203B41FA5}">
                      <a16:colId xmlns:a16="http://schemas.microsoft.com/office/drawing/2014/main" xmlns="" val="610910695"/>
                    </a:ext>
                  </a:extLst>
                </a:gridCol>
                <a:gridCol w="762000">
                  <a:extLst>
                    <a:ext uri="{9D8B030D-6E8A-4147-A177-3AD203B41FA5}">
                      <a16:colId xmlns:a16="http://schemas.microsoft.com/office/drawing/2014/main" xmlns="" val="27978437"/>
                    </a:ext>
                  </a:extLst>
                </a:gridCol>
                <a:gridCol w="990600">
                  <a:extLst>
                    <a:ext uri="{9D8B030D-6E8A-4147-A177-3AD203B41FA5}">
                      <a16:colId xmlns:a16="http://schemas.microsoft.com/office/drawing/2014/main" xmlns="" val="3740379948"/>
                    </a:ext>
                  </a:extLst>
                </a:gridCol>
                <a:gridCol w="1219200">
                  <a:extLst>
                    <a:ext uri="{9D8B030D-6E8A-4147-A177-3AD203B41FA5}">
                      <a16:colId xmlns:a16="http://schemas.microsoft.com/office/drawing/2014/main" xmlns="" val="943988554"/>
                    </a:ext>
                  </a:extLst>
                </a:gridCol>
              </a:tblGrid>
              <a:tr h="381000">
                <a:tc>
                  <a:txBody>
                    <a:bodyPr/>
                    <a:lstStyle/>
                    <a:p>
                      <a:endParaRPr lang="en-US" dirty="0"/>
                    </a:p>
                  </a:txBody>
                  <a:tcPr/>
                </a:tc>
                <a:tc>
                  <a:txBody>
                    <a:bodyPr/>
                    <a:lstStyle/>
                    <a:p>
                      <a:r>
                        <a:rPr lang="en-US" dirty="0"/>
                        <a:t>Missing</a:t>
                      </a:r>
                    </a:p>
                  </a:txBody>
                  <a:tcPr/>
                </a:tc>
                <a:tc>
                  <a:txBody>
                    <a:bodyPr/>
                    <a:lstStyle/>
                    <a:p>
                      <a:r>
                        <a:rPr lang="en-US" dirty="0"/>
                        <a:t>Prim.</a:t>
                      </a:r>
                    </a:p>
                  </a:txBody>
                  <a:tcPr/>
                </a:tc>
                <a:tc>
                  <a:txBody>
                    <a:bodyPr/>
                    <a:lstStyle/>
                    <a:p>
                      <a:r>
                        <a:rPr lang="en-US" dirty="0"/>
                        <a:t>Comp.</a:t>
                      </a:r>
                    </a:p>
                  </a:txBody>
                  <a:tcPr/>
                </a:tc>
                <a:tc>
                  <a:txBody>
                    <a:bodyPr/>
                    <a:lstStyle/>
                    <a:p>
                      <a:r>
                        <a:rPr lang="en-US" dirty="0"/>
                        <a:t>Mast.</a:t>
                      </a:r>
                    </a:p>
                  </a:txBody>
                  <a:tcPr/>
                </a:tc>
                <a:extLst>
                  <a:ext uri="{0D108BD9-81ED-4DB2-BD59-A6C34878D82A}">
                    <a16:rowId xmlns:a16="http://schemas.microsoft.com/office/drawing/2014/main" xmlns="" val="3434220736"/>
                  </a:ext>
                </a:extLst>
              </a:tr>
              <a:tr h="392176">
                <a:tc>
                  <a:txBody>
                    <a:bodyPr/>
                    <a:lstStyle/>
                    <a:p>
                      <a:r>
                        <a:rPr lang="en-US" dirty="0"/>
                        <a:t>States that</a:t>
                      </a:r>
                      <a:r>
                        <a:rPr lang="en-US" baseline="0" dirty="0"/>
                        <a:t> Impacts exist</a:t>
                      </a:r>
                      <a:endParaRPr lang="en-US" dirty="0"/>
                    </a:p>
                  </a:txBody>
                  <a:tcPr/>
                </a:tc>
                <a:tc>
                  <a:txBody>
                    <a:bodyPr/>
                    <a:lstStyle/>
                    <a:p>
                      <a:endParaRPr lang="en-US" dirty="0"/>
                    </a:p>
                  </a:txBody>
                  <a:tcPr/>
                </a:tc>
                <a:tc>
                  <a:txBody>
                    <a:bodyPr/>
                    <a:lstStyle/>
                    <a:p>
                      <a:pPr algn="ctr"/>
                      <a:r>
                        <a:rPr lang="en-US" dirty="0">
                          <a:sym typeface="Webdings" panose="05030102010509060703" pitchFamily="18" charset="2"/>
                        </a:rPr>
                        <a:t></a:t>
                      </a:r>
                      <a:endParaRPr lang="en-US" dirty="0"/>
                    </a:p>
                  </a:txBody>
                  <a:tcPr/>
                </a:tc>
                <a:tc>
                  <a:txBody>
                    <a:bodyPr/>
                    <a:lstStyle/>
                    <a:p>
                      <a:pPr algn="ctr"/>
                      <a:r>
                        <a:rPr lang="en-US" dirty="0">
                          <a:sym typeface="Webdings" panose="05030102010509060703" pitchFamily="18" charset="2"/>
                        </a:rPr>
                        <a:t></a:t>
                      </a:r>
                      <a:endParaRPr lang="en-US" dirty="0"/>
                    </a:p>
                  </a:txBody>
                  <a:tcPr/>
                </a:tc>
                <a:tc>
                  <a:txBody>
                    <a:bodyPr/>
                    <a:lstStyle/>
                    <a:p>
                      <a:pPr algn="ctr"/>
                      <a:r>
                        <a:rPr lang="en-US" dirty="0">
                          <a:sym typeface="Webdings" panose="05030102010509060703" pitchFamily="18" charset="2"/>
                        </a:rPr>
                        <a:t></a:t>
                      </a:r>
                      <a:endParaRPr lang="en-US" dirty="0"/>
                    </a:p>
                  </a:txBody>
                  <a:tcPr/>
                </a:tc>
                <a:extLst>
                  <a:ext uri="{0D108BD9-81ED-4DB2-BD59-A6C34878D82A}">
                    <a16:rowId xmlns:a16="http://schemas.microsoft.com/office/drawing/2014/main" xmlns="" val="3390902807"/>
                  </a:ext>
                </a:extLst>
              </a:tr>
              <a:tr h="392176">
                <a:tc>
                  <a:txBody>
                    <a:bodyPr/>
                    <a:lstStyle/>
                    <a:p>
                      <a:r>
                        <a:rPr lang="en-US" baseline="0" dirty="0"/>
                        <a:t>States specific Impacts</a:t>
                      </a:r>
                    </a:p>
                  </a:txBody>
                  <a:tcPr/>
                </a:tc>
                <a:tc>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p>
                  </a:txBody>
                  <a:tcPr/>
                </a:tc>
                <a:tc>
                  <a:txBody>
                    <a:bodyPr/>
                    <a:lstStyle/>
                    <a:p>
                      <a:pPr algn="ctr"/>
                      <a:r>
                        <a:rPr lang="en-US" dirty="0">
                          <a:sym typeface="Webdings" panose="05030102010509060703" pitchFamily="18" charset="2"/>
                        </a:rPr>
                        <a:t></a:t>
                      </a:r>
                      <a:endParaRPr lang="en-US" dirty="0"/>
                    </a:p>
                  </a:txBody>
                  <a:tcPr/>
                </a:tc>
                <a:tc>
                  <a:txBody>
                    <a:bodyPr/>
                    <a:lstStyle/>
                    <a:p>
                      <a:pPr algn="ctr"/>
                      <a:r>
                        <a:rPr lang="en-US" dirty="0">
                          <a:sym typeface="Webdings" panose="05030102010509060703" pitchFamily="18" charset="2"/>
                        </a:rPr>
                        <a:t></a:t>
                      </a:r>
                      <a:endParaRPr lang="en-US" dirty="0"/>
                    </a:p>
                  </a:txBody>
                  <a:tcPr/>
                </a:tc>
                <a:extLst>
                  <a:ext uri="{0D108BD9-81ED-4DB2-BD59-A6C34878D82A}">
                    <a16:rowId xmlns:a16="http://schemas.microsoft.com/office/drawing/2014/main" xmlns="" val="149124256"/>
                  </a:ext>
                </a:extLst>
              </a:tr>
              <a:tr h="392176">
                <a:tc>
                  <a:txBody>
                    <a:bodyPr/>
                    <a:lstStyle/>
                    <a:p>
                      <a:r>
                        <a:rPr lang="en-US" dirty="0"/>
                        <a:t>Identifies relevant stakeholders</a:t>
                      </a:r>
                    </a:p>
                  </a:txBody>
                  <a:tcPr/>
                </a:tc>
                <a:tc>
                  <a:txBody>
                    <a:bodyPr/>
                    <a:lstStyle/>
                    <a:p>
                      <a:endParaRPr lang="en-US"/>
                    </a:p>
                  </a:txBody>
                  <a:tcPr/>
                </a:tc>
                <a:tc>
                  <a:txBody>
                    <a:bodyPr/>
                    <a:lstStyle/>
                    <a:p>
                      <a:pPr algn="ctr"/>
                      <a:endParaRPr lang="en-US" dirty="0"/>
                    </a:p>
                  </a:txBody>
                  <a:tcPr/>
                </a:tc>
                <a:tc>
                  <a:txBody>
                    <a:bodyPr/>
                    <a:lstStyle/>
                    <a:p>
                      <a:pPr algn="ctr"/>
                      <a:r>
                        <a:rPr lang="en-US" dirty="0">
                          <a:sym typeface="Webdings" panose="05030102010509060703" pitchFamily="18" charset="2"/>
                        </a:rPr>
                        <a:t></a:t>
                      </a:r>
                      <a:endParaRPr lang="en-US" dirty="0"/>
                    </a:p>
                  </a:txBody>
                  <a:tcPr/>
                </a:tc>
                <a:tc>
                  <a:txBody>
                    <a:bodyPr/>
                    <a:lstStyle/>
                    <a:p>
                      <a:pPr algn="ctr"/>
                      <a:r>
                        <a:rPr lang="en-US" dirty="0">
                          <a:sym typeface="Webdings" panose="05030102010509060703" pitchFamily="18" charset="2"/>
                        </a:rPr>
                        <a:t></a:t>
                      </a:r>
                      <a:endParaRPr lang="en-US" dirty="0"/>
                    </a:p>
                  </a:txBody>
                  <a:tcPr/>
                </a:tc>
                <a:extLst>
                  <a:ext uri="{0D108BD9-81ED-4DB2-BD59-A6C34878D82A}">
                    <a16:rowId xmlns:a16="http://schemas.microsoft.com/office/drawing/2014/main" xmlns="" val="1771279081"/>
                  </a:ext>
                </a:extLst>
              </a:tr>
              <a:tr h="640080">
                <a:tc>
                  <a:txBody>
                    <a:bodyPr/>
                    <a:lstStyle/>
                    <a:p>
                      <a:r>
                        <a:rPr lang="en-US" dirty="0"/>
                        <a:t>Identifies possible conflicts between stakeholders</a:t>
                      </a:r>
                    </a:p>
                  </a:txBody>
                  <a:tcPr/>
                </a:tc>
                <a:tc>
                  <a:txBody>
                    <a:bodyPr/>
                    <a:lstStyle/>
                    <a:p>
                      <a:endParaRPr lang="en-US"/>
                    </a:p>
                  </a:txBody>
                  <a:tcPr/>
                </a:tc>
                <a:tc>
                  <a:txBody>
                    <a:bodyPr/>
                    <a:lstStyle/>
                    <a:p>
                      <a:pPr algn="ctr"/>
                      <a:endParaRPr lang="en-US" dirty="0"/>
                    </a:p>
                  </a:txBody>
                  <a:tcPr/>
                </a:tc>
                <a:tc>
                  <a:txBody>
                    <a:bodyPr/>
                    <a:lstStyle/>
                    <a:p>
                      <a:pPr algn="ctr"/>
                      <a:endParaRPr lang="en-US" dirty="0"/>
                    </a:p>
                  </a:txBody>
                  <a:tcPr/>
                </a:tc>
                <a:tc>
                  <a:txBody>
                    <a:bodyPr/>
                    <a:lstStyle/>
                    <a:p>
                      <a:pPr algn="ctr"/>
                      <a:r>
                        <a:rPr lang="en-US" dirty="0">
                          <a:sym typeface="Webdings" panose="05030102010509060703" pitchFamily="18" charset="2"/>
                        </a:rPr>
                        <a:t></a:t>
                      </a:r>
                      <a:endParaRPr lang="en-US" dirty="0"/>
                    </a:p>
                  </a:txBody>
                  <a:tcPr/>
                </a:tc>
                <a:extLst>
                  <a:ext uri="{0D108BD9-81ED-4DB2-BD59-A6C34878D82A}">
                    <a16:rowId xmlns:a16="http://schemas.microsoft.com/office/drawing/2014/main" xmlns="" val="585223150"/>
                  </a:ext>
                </a:extLst>
              </a:tr>
            </a:tbl>
          </a:graphicData>
        </a:graphic>
      </p:graphicFrame>
      <p:sp>
        <p:nvSpPr>
          <p:cNvPr id="7" name="Rectangle 6"/>
          <p:cNvSpPr/>
          <p:nvPr/>
        </p:nvSpPr>
        <p:spPr>
          <a:xfrm>
            <a:off x="1333500" y="5715001"/>
            <a:ext cx="6477000" cy="304800"/>
          </a:xfrm>
          <a:prstGeom prst="rect">
            <a:avLst/>
          </a:prstGeom>
        </p:spPr>
        <p:txBody>
          <a:bodyPr wrap="square">
            <a:spAutoFit/>
          </a:bodyPr>
          <a:lstStyle/>
          <a:p>
            <a:r>
              <a:rPr lang="en-US" sz="1400" dirty="0"/>
              <a:t>https://vt.instructure.com/courses/35227/pages/book-7-dot-2-project-overview</a:t>
            </a:r>
          </a:p>
        </p:txBody>
      </p:sp>
      <p:sp>
        <p:nvSpPr>
          <p:cNvPr id="8" name="Rectangle: Rounded Corners 7"/>
          <p:cNvSpPr/>
          <p:nvPr/>
        </p:nvSpPr>
        <p:spPr>
          <a:xfrm>
            <a:off x="914400" y="4748980"/>
            <a:ext cx="2971800" cy="64902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Audio 8">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2501188835"/>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
        <p:nvSpPr>
          <p:cNvPr id="3" name="Content Placeholder 2"/>
          <p:cNvSpPr>
            <a:spLocks noGrp="1"/>
          </p:cNvSpPr>
          <p:nvPr>
            <p:ph idx="1"/>
          </p:nvPr>
        </p:nvSpPr>
        <p:spPr>
          <a:xfrm>
            <a:off x="1219200" y="1295400"/>
            <a:ext cx="7467600" cy="1905000"/>
          </a:xfrm>
        </p:spPr>
        <p:txBody>
          <a:bodyPr/>
          <a:lstStyle/>
          <a:p>
            <a:r>
              <a:rPr lang="en-US" sz="1800" b="1" dirty="0"/>
              <a:t>The presenter explained the questions to be answered and their importance.</a:t>
            </a:r>
            <a:endParaRPr lang="en-US" sz="1800" dirty="0"/>
          </a:p>
          <a:p>
            <a:r>
              <a:rPr lang="en-US" sz="1800" dirty="0"/>
              <a:t>The presenter demonstrated problem-solving skills by describing the questions the project is intended to answer and identifying the significance of these answers to some group.</a:t>
            </a:r>
          </a:p>
          <a:p>
            <a:endParaRPr lang="en-US" sz="1800" dirty="0"/>
          </a:p>
        </p:txBody>
      </p:sp>
      <p:sp>
        <p:nvSpPr>
          <p:cNvPr id="4" name="Slide Number Placeholder 3"/>
          <p:cNvSpPr>
            <a:spLocks noGrp="1"/>
          </p:cNvSpPr>
          <p:nvPr>
            <p:ph type="sldNum" sz="quarter" idx="10"/>
          </p:nvPr>
        </p:nvSpPr>
        <p:spPr/>
        <p:txBody>
          <a:bodyPr/>
          <a:lstStyle/>
          <a:p>
            <a:pPr>
              <a:defRPr/>
            </a:pPr>
            <a:r>
              <a:rPr lang="en-US" altLang="en-US"/>
              <a:t> Slide </a:t>
            </a:r>
            <a:fld id="{FCA50C90-7C7D-4931-80A4-87B1065C46EB}" type="slidenum">
              <a:rPr lang="en-US" altLang="en-US" smtClean="0"/>
              <a:pPr>
                <a:defRPr/>
              </a:pPr>
              <a:t>6</a:t>
            </a:fld>
            <a:endParaRPr lang="en-US" altLang="en-US"/>
          </a:p>
        </p:txBody>
      </p:sp>
      <p:sp>
        <p:nvSpPr>
          <p:cNvPr id="5" name="Footer Placeholder 4"/>
          <p:cNvSpPr>
            <a:spLocks noGrp="1"/>
          </p:cNvSpPr>
          <p:nvPr>
            <p:ph type="ftr" sz="quarter" idx="11"/>
          </p:nvPr>
        </p:nvSpPr>
        <p:spPr/>
        <p:txBody>
          <a:bodyPr/>
          <a:lstStyle/>
          <a:p>
            <a:pPr>
              <a:defRPr/>
            </a:pPr>
            <a:r>
              <a:rPr lang="en-US" altLang="en-US"/>
              <a:t>(C) Dennis Kafura</a:t>
            </a:r>
          </a:p>
        </p:txBody>
      </p:sp>
      <p:graphicFrame>
        <p:nvGraphicFramePr>
          <p:cNvPr id="6" name="Table 5"/>
          <p:cNvGraphicFramePr>
            <a:graphicFrameLocks noGrp="1"/>
          </p:cNvGraphicFramePr>
          <p:nvPr>
            <p:extLst>
              <p:ext uri="{D42A27DB-BD31-4B8C-83A1-F6EECF244321}">
                <p14:modId xmlns:p14="http://schemas.microsoft.com/office/powerpoint/2010/main" val="2369301758"/>
              </p:ext>
            </p:extLst>
          </p:nvPr>
        </p:nvGraphicFramePr>
        <p:xfrm>
          <a:off x="914400" y="3200400"/>
          <a:ext cx="7620000" cy="2197608"/>
        </p:xfrm>
        <a:graphic>
          <a:graphicData uri="http://schemas.openxmlformats.org/drawingml/2006/table">
            <a:tbl>
              <a:tblPr firstRow="1" bandRow="1">
                <a:tableStyleId>{F5AB1C69-6EDB-4FF4-983F-18BD219EF322}</a:tableStyleId>
              </a:tblPr>
              <a:tblGrid>
                <a:gridCol w="3581400">
                  <a:extLst>
                    <a:ext uri="{9D8B030D-6E8A-4147-A177-3AD203B41FA5}">
                      <a16:colId xmlns:a16="http://schemas.microsoft.com/office/drawing/2014/main" xmlns="" val="2183374577"/>
                    </a:ext>
                  </a:extLst>
                </a:gridCol>
                <a:gridCol w="1066800">
                  <a:extLst>
                    <a:ext uri="{9D8B030D-6E8A-4147-A177-3AD203B41FA5}">
                      <a16:colId xmlns:a16="http://schemas.microsoft.com/office/drawing/2014/main" xmlns="" val="610910695"/>
                    </a:ext>
                  </a:extLst>
                </a:gridCol>
                <a:gridCol w="762000">
                  <a:extLst>
                    <a:ext uri="{9D8B030D-6E8A-4147-A177-3AD203B41FA5}">
                      <a16:colId xmlns:a16="http://schemas.microsoft.com/office/drawing/2014/main" xmlns="" val="27978437"/>
                    </a:ext>
                  </a:extLst>
                </a:gridCol>
                <a:gridCol w="990600">
                  <a:extLst>
                    <a:ext uri="{9D8B030D-6E8A-4147-A177-3AD203B41FA5}">
                      <a16:colId xmlns:a16="http://schemas.microsoft.com/office/drawing/2014/main" xmlns="" val="3740379948"/>
                    </a:ext>
                  </a:extLst>
                </a:gridCol>
                <a:gridCol w="1219200">
                  <a:extLst>
                    <a:ext uri="{9D8B030D-6E8A-4147-A177-3AD203B41FA5}">
                      <a16:colId xmlns:a16="http://schemas.microsoft.com/office/drawing/2014/main" xmlns="" val="943988554"/>
                    </a:ext>
                  </a:extLst>
                </a:gridCol>
              </a:tblGrid>
              <a:tr h="381000">
                <a:tc>
                  <a:txBody>
                    <a:bodyPr/>
                    <a:lstStyle/>
                    <a:p>
                      <a:endParaRPr lang="en-US" dirty="0"/>
                    </a:p>
                  </a:txBody>
                  <a:tcPr/>
                </a:tc>
                <a:tc>
                  <a:txBody>
                    <a:bodyPr/>
                    <a:lstStyle/>
                    <a:p>
                      <a:r>
                        <a:rPr lang="en-US" dirty="0"/>
                        <a:t>Missing</a:t>
                      </a:r>
                    </a:p>
                  </a:txBody>
                  <a:tcPr/>
                </a:tc>
                <a:tc>
                  <a:txBody>
                    <a:bodyPr/>
                    <a:lstStyle/>
                    <a:p>
                      <a:r>
                        <a:rPr lang="en-US" dirty="0"/>
                        <a:t>Prim.</a:t>
                      </a:r>
                    </a:p>
                  </a:txBody>
                  <a:tcPr/>
                </a:tc>
                <a:tc>
                  <a:txBody>
                    <a:bodyPr/>
                    <a:lstStyle/>
                    <a:p>
                      <a:r>
                        <a:rPr lang="en-US" dirty="0"/>
                        <a:t>Comp.</a:t>
                      </a:r>
                    </a:p>
                  </a:txBody>
                  <a:tcPr/>
                </a:tc>
                <a:tc>
                  <a:txBody>
                    <a:bodyPr/>
                    <a:lstStyle/>
                    <a:p>
                      <a:r>
                        <a:rPr lang="en-US" dirty="0"/>
                        <a:t>Mast.</a:t>
                      </a:r>
                    </a:p>
                  </a:txBody>
                  <a:tcPr/>
                </a:tc>
                <a:extLst>
                  <a:ext uri="{0D108BD9-81ED-4DB2-BD59-A6C34878D82A}">
                    <a16:rowId xmlns:a16="http://schemas.microsoft.com/office/drawing/2014/main" xmlns="" val="3434220736"/>
                  </a:ext>
                </a:extLst>
              </a:tr>
              <a:tr h="392176">
                <a:tc>
                  <a:txBody>
                    <a:bodyPr/>
                    <a:lstStyle/>
                    <a:p>
                      <a:r>
                        <a:rPr lang="en-US" dirty="0"/>
                        <a:t>States Question</a:t>
                      </a:r>
                    </a:p>
                  </a:txBody>
                  <a:tcPr/>
                </a:tc>
                <a:tc>
                  <a:txBody>
                    <a:bodyPr/>
                    <a:lstStyle/>
                    <a:p>
                      <a:endParaRPr lang="en-US" dirty="0"/>
                    </a:p>
                  </a:txBody>
                  <a:tcPr/>
                </a:tc>
                <a:tc>
                  <a:txBody>
                    <a:bodyPr/>
                    <a:lstStyle/>
                    <a:p>
                      <a:pPr algn="ctr"/>
                      <a:r>
                        <a:rPr lang="en-US" dirty="0">
                          <a:sym typeface="Webdings" panose="05030102010509060703" pitchFamily="18" charset="2"/>
                        </a:rPr>
                        <a:t></a:t>
                      </a:r>
                      <a:endParaRPr lang="en-US" dirty="0"/>
                    </a:p>
                  </a:txBody>
                  <a:tcPr/>
                </a:tc>
                <a:tc>
                  <a:txBody>
                    <a:bodyPr/>
                    <a:lstStyle/>
                    <a:p>
                      <a:pPr algn="ctr"/>
                      <a:r>
                        <a:rPr lang="en-US" dirty="0">
                          <a:sym typeface="Webdings" panose="05030102010509060703" pitchFamily="18" charset="2"/>
                        </a:rPr>
                        <a:t></a:t>
                      </a:r>
                      <a:endParaRPr lang="en-US" dirty="0"/>
                    </a:p>
                  </a:txBody>
                  <a:tcPr/>
                </a:tc>
                <a:tc>
                  <a:txBody>
                    <a:bodyPr/>
                    <a:lstStyle/>
                    <a:p>
                      <a:pPr algn="ctr"/>
                      <a:r>
                        <a:rPr lang="en-US" dirty="0">
                          <a:sym typeface="Webdings" panose="05030102010509060703" pitchFamily="18" charset="2"/>
                        </a:rPr>
                        <a:t></a:t>
                      </a:r>
                      <a:endParaRPr lang="en-US" dirty="0"/>
                    </a:p>
                  </a:txBody>
                  <a:tcPr/>
                </a:tc>
                <a:extLst>
                  <a:ext uri="{0D108BD9-81ED-4DB2-BD59-A6C34878D82A}">
                    <a16:rowId xmlns:a16="http://schemas.microsoft.com/office/drawing/2014/main" xmlns="" val="3390902807"/>
                  </a:ext>
                </a:extLst>
              </a:tr>
              <a:tr h="392176">
                <a:tc>
                  <a:txBody>
                    <a:bodyPr/>
                    <a:lstStyle/>
                    <a:p>
                      <a:r>
                        <a:rPr lang="en-US" dirty="0"/>
                        <a:t>Claims Question’s importance</a:t>
                      </a:r>
                      <a:endParaRPr lang="en-US" baseline="0" dirty="0"/>
                    </a:p>
                  </a:txBody>
                  <a:tcPr/>
                </a:tc>
                <a:tc>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ym typeface="Webdings" panose="05030102010509060703" pitchFamily="18" charset="2"/>
                        </a:rPr>
                        <a:t></a:t>
                      </a:r>
                      <a:endParaRPr lang="en-US" dirty="0"/>
                    </a:p>
                  </a:txBody>
                  <a:tcPr/>
                </a:tc>
                <a:tc>
                  <a:txBody>
                    <a:bodyPr/>
                    <a:lstStyle/>
                    <a:p>
                      <a:pPr algn="ctr"/>
                      <a:r>
                        <a:rPr lang="en-US" dirty="0">
                          <a:sym typeface="Webdings" panose="05030102010509060703" pitchFamily="18" charset="2"/>
                        </a:rPr>
                        <a:t></a:t>
                      </a:r>
                      <a:endParaRPr lang="en-US" dirty="0"/>
                    </a:p>
                  </a:txBody>
                  <a:tcPr/>
                </a:tc>
                <a:tc>
                  <a:txBody>
                    <a:bodyPr/>
                    <a:lstStyle/>
                    <a:p>
                      <a:pPr algn="ctr"/>
                      <a:r>
                        <a:rPr lang="en-US" dirty="0">
                          <a:sym typeface="Webdings" panose="05030102010509060703" pitchFamily="18" charset="2"/>
                        </a:rPr>
                        <a:t></a:t>
                      </a:r>
                      <a:endParaRPr lang="en-US" dirty="0"/>
                    </a:p>
                  </a:txBody>
                  <a:tcPr/>
                </a:tc>
                <a:extLst>
                  <a:ext uri="{0D108BD9-81ED-4DB2-BD59-A6C34878D82A}">
                    <a16:rowId xmlns:a16="http://schemas.microsoft.com/office/drawing/2014/main" xmlns="" val="149124256"/>
                  </a:ext>
                </a:extLst>
              </a:tr>
              <a:tr h="392176">
                <a:tc>
                  <a:txBody>
                    <a:bodyPr/>
                    <a:lstStyle/>
                    <a:p>
                      <a:r>
                        <a:rPr lang="en-US" dirty="0"/>
                        <a:t>Gives argument for importance</a:t>
                      </a:r>
                    </a:p>
                  </a:txBody>
                  <a:tcPr/>
                </a:tc>
                <a:tc>
                  <a:txBody>
                    <a:bodyPr/>
                    <a:lstStyle/>
                    <a:p>
                      <a:endParaRPr lang="en-US"/>
                    </a:p>
                  </a:txBody>
                  <a:tcPr/>
                </a:tc>
                <a:tc>
                  <a:txBody>
                    <a:bodyPr/>
                    <a:lstStyle/>
                    <a:p>
                      <a:pPr algn="ctr"/>
                      <a:endParaRPr lang="en-US" dirty="0"/>
                    </a:p>
                  </a:txBody>
                  <a:tcPr/>
                </a:tc>
                <a:tc>
                  <a:txBody>
                    <a:bodyPr/>
                    <a:lstStyle/>
                    <a:p>
                      <a:pPr algn="ctr"/>
                      <a:r>
                        <a:rPr lang="en-US" dirty="0">
                          <a:sym typeface="Webdings" panose="05030102010509060703" pitchFamily="18" charset="2"/>
                        </a:rPr>
                        <a:t></a:t>
                      </a:r>
                      <a:endParaRPr lang="en-US" dirty="0"/>
                    </a:p>
                  </a:txBody>
                  <a:tcPr/>
                </a:tc>
                <a:tc>
                  <a:txBody>
                    <a:bodyPr/>
                    <a:lstStyle/>
                    <a:p>
                      <a:pPr algn="ctr"/>
                      <a:r>
                        <a:rPr lang="en-US" dirty="0">
                          <a:sym typeface="Webdings" panose="05030102010509060703" pitchFamily="18" charset="2"/>
                        </a:rPr>
                        <a:t></a:t>
                      </a:r>
                      <a:endParaRPr lang="en-US" dirty="0"/>
                    </a:p>
                  </a:txBody>
                  <a:tcPr/>
                </a:tc>
                <a:extLst>
                  <a:ext uri="{0D108BD9-81ED-4DB2-BD59-A6C34878D82A}">
                    <a16:rowId xmlns:a16="http://schemas.microsoft.com/office/drawing/2014/main" xmlns="" val="1771279081"/>
                  </a:ext>
                </a:extLst>
              </a:tr>
              <a:tr h="640080">
                <a:tc>
                  <a:txBody>
                    <a:bodyPr/>
                    <a:lstStyle/>
                    <a:p>
                      <a:r>
                        <a:rPr lang="en-US" dirty="0"/>
                        <a:t>Provides</a:t>
                      </a:r>
                      <a:r>
                        <a:rPr lang="en-US" baseline="0" dirty="0"/>
                        <a:t> evidence for the argument</a:t>
                      </a:r>
                      <a:endParaRPr lang="en-US" dirty="0"/>
                    </a:p>
                  </a:txBody>
                  <a:tcPr/>
                </a:tc>
                <a:tc>
                  <a:txBody>
                    <a:bodyPr/>
                    <a:lstStyle/>
                    <a:p>
                      <a:endParaRPr lang="en-US"/>
                    </a:p>
                  </a:txBody>
                  <a:tcPr/>
                </a:tc>
                <a:tc>
                  <a:txBody>
                    <a:bodyPr/>
                    <a:lstStyle/>
                    <a:p>
                      <a:pPr algn="ctr"/>
                      <a:endParaRPr lang="en-US" dirty="0"/>
                    </a:p>
                  </a:txBody>
                  <a:tcPr/>
                </a:tc>
                <a:tc>
                  <a:txBody>
                    <a:bodyPr/>
                    <a:lstStyle/>
                    <a:p>
                      <a:pPr algn="ctr"/>
                      <a:endParaRPr lang="en-US" dirty="0"/>
                    </a:p>
                  </a:txBody>
                  <a:tcPr/>
                </a:tc>
                <a:tc>
                  <a:txBody>
                    <a:bodyPr/>
                    <a:lstStyle/>
                    <a:p>
                      <a:pPr algn="ctr"/>
                      <a:r>
                        <a:rPr lang="en-US" dirty="0">
                          <a:sym typeface="Webdings" panose="05030102010509060703" pitchFamily="18" charset="2"/>
                        </a:rPr>
                        <a:t></a:t>
                      </a:r>
                      <a:endParaRPr lang="en-US" dirty="0"/>
                    </a:p>
                  </a:txBody>
                  <a:tcPr/>
                </a:tc>
                <a:extLst>
                  <a:ext uri="{0D108BD9-81ED-4DB2-BD59-A6C34878D82A}">
                    <a16:rowId xmlns:a16="http://schemas.microsoft.com/office/drawing/2014/main" xmlns="" val="585223150"/>
                  </a:ext>
                </a:extLst>
              </a:tr>
            </a:tbl>
          </a:graphicData>
        </a:graphic>
      </p:graphicFrame>
      <p:sp>
        <p:nvSpPr>
          <p:cNvPr id="7" name="Rectangle 6"/>
          <p:cNvSpPr/>
          <p:nvPr/>
        </p:nvSpPr>
        <p:spPr>
          <a:xfrm>
            <a:off x="1333500" y="5715001"/>
            <a:ext cx="6477000" cy="304800"/>
          </a:xfrm>
          <a:prstGeom prst="rect">
            <a:avLst/>
          </a:prstGeom>
        </p:spPr>
        <p:txBody>
          <a:bodyPr wrap="square">
            <a:spAutoFit/>
          </a:bodyPr>
          <a:lstStyle/>
          <a:p>
            <a:r>
              <a:rPr lang="en-US" sz="1400" dirty="0"/>
              <a:t>https://vt.instructure.com/courses/35227/pages/book-7-dot-2-project-overview</a:t>
            </a:r>
          </a:p>
        </p:txBody>
      </p:sp>
      <p:pic>
        <p:nvPicPr>
          <p:cNvPr id="8" name="Audio 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2163252533"/>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Model answer</a:t>
            </a:r>
          </a:p>
        </p:txBody>
      </p:sp>
      <p:sp>
        <p:nvSpPr>
          <p:cNvPr id="3" name="Content Placeholder 2"/>
          <p:cNvSpPr>
            <a:spLocks noGrp="1"/>
          </p:cNvSpPr>
          <p:nvPr>
            <p:ph idx="1"/>
          </p:nvPr>
        </p:nvSpPr>
        <p:spPr/>
        <p:txBody>
          <a:bodyPr/>
          <a:lstStyle/>
          <a:p>
            <a:r>
              <a:rPr lang="en-US" sz="2200" b="1" dirty="0"/>
              <a:t>Primary: </a:t>
            </a:r>
            <a:r>
              <a:rPr lang="en-US" sz="2200" i="1" dirty="0"/>
              <a:t>How common are high earthquake magnitudes?</a:t>
            </a:r>
            <a:endParaRPr lang="en-US" sz="2200" dirty="0"/>
          </a:p>
          <a:p>
            <a:endParaRPr lang="en-US" sz="2200" dirty="0"/>
          </a:p>
          <a:p>
            <a:r>
              <a:rPr lang="en-US" sz="2200" b="1" dirty="0"/>
              <a:t>Competency: </a:t>
            </a:r>
            <a:r>
              <a:rPr lang="en-US" sz="2200" i="1" dirty="0"/>
              <a:t>High-magnitude earthquakes are very dangerous, so it is useful to know how often they occur; how common are high earthquake magnitudes?</a:t>
            </a:r>
          </a:p>
          <a:p>
            <a:endParaRPr lang="en-US" sz="2200" dirty="0"/>
          </a:p>
          <a:p>
            <a:r>
              <a:rPr lang="en-US" sz="2200" b="1" dirty="0"/>
              <a:t>Mastery</a:t>
            </a:r>
            <a:r>
              <a:rPr lang="en-US" sz="2200" dirty="0"/>
              <a:t>: </a:t>
            </a:r>
            <a:r>
              <a:rPr lang="en-US" sz="2200" i="1" dirty="0"/>
              <a:t>The Federal Emergency Management Agency (FEMA) claimed in 2013 that high magnitude earthquakes cost more than $4.4b annually. This means that it is critical to know how often earthquakes occur. How common are high-magnitude earthquakes?</a:t>
            </a:r>
          </a:p>
        </p:txBody>
      </p:sp>
      <p:sp>
        <p:nvSpPr>
          <p:cNvPr id="4" name="Slide Number Placeholder 3"/>
          <p:cNvSpPr>
            <a:spLocks noGrp="1"/>
          </p:cNvSpPr>
          <p:nvPr>
            <p:ph type="sldNum" sz="quarter" idx="10"/>
          </p:nvPr>
        </p:nvSpPr>
        <p:spPr/>
        <p:txBody>
          <a:bodyPr/>
          <a:lstStyle/>
          <a:p>
            <a:pPr>
              <a:defRPr/>
            </a:pPr>
            <a:r>
              <a:rPr lang="en-US" altLang="en-US"/>
              <a:t> Slide </a:t>
            </a:r>
            <a:fld id="{FCA50C90-7C7D-4931-80A4-87B1065C46EB}" type="slidenum">
              <a:rPr lang="en-US" altLang="en-US" smtClean="0"/>
              <a:pPr>
                <a:defRPr/>
              </a:pPr>
              <a:t>7</a:t>
            </a:fld>
            <a:endParaRPr lang="en-US" altLang="en-US"/>
          </a:p>
        </p:txBody>
      </p:sp>
      <p:sp>
        <p:nvSpPr>
          <p:cNvPr id="5" name="Footer Placeholder 4"/>
          <p:cNvSpPr>
            <a:spLocks noGrp="1"/>
          </p:cNvSpPr>
          <p:nvPr>
            <p:ph type="ftr" sz="quarter" idx="11"/>
          </p:nvPr>
        </p:nvSpPr>
        <p:spPr/>
        <p:txBody>
          <a:bodyPr/>
          <a:lstStyle/>
          <a:p>
            <a:pPr>
              <a:defRPr/>
            </a:pPr>
            <a:r>
              <a:rPr lang="en-US" altLang="en-US"/>
              <a:t>(C) Dennis Kafura</a:t>
            </a:r>
          </a:p>
        </p:txBody>
      </p:sp>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2406529285"/>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theme/theme1.xml><?xml version="1.0" encoding="utf-8"?>
<a:theme xmlns:a="http://schemas.openxmlformats.org/drawingml/2006/main" name="Edge">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dge">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15875">
          <a:solidFill>
            <a:srgbClr val="C00000"/>
          </a:solidFill>
          <a:tailEnd type="arrow"/>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Edge</Template>
  <TotalTime>20589</TotalTime>
  <Words>741</Words>
  <Application>Microsoft Office PowerPoint</Application>
  <PresentationFormat>On-screen Show (4:3)</PresentationFormat>
  <Paragraphs>107</Paragraphs>
  <Slides>7</Slides>
  <Notes>6</Notes>
  <HiddenSlides>0</HiddenSlides>
  <MMClips>6</MMClips>
  <ScaleCrop>false</ScaleCrop>
  <HeadingPairs>
    <vt:vector size="8" baseType="variant">
      <vt:variant>
        <vt:lpstr>Fonts Used</vt:lpstr>
      </vt:variant>
      <vt:variant>
        <vt:i4>5</vt:i4>
      </vt:variant>
      <vt:variant>
        <vt:lpstr>Theme</vt:lpstr>
      </vt:variant>
      <vt:variant>
        <vt:i4>1</vt:i4>
      </vt:variant>
      <vt:variant>
        <vt:lpstr>Slide Titles</vt:lpstr>
      </vt:variant>
      <vt:variant>
        <vt:i4>7</vt:i4>
      </vt:variant>
      <vt:variant>
        <vt:lpstr>Custom Shows</vt:lpstr>
      </vt:variant>
      <vt:variant>
        <vt:i4>1</vt:i4>
      </vt:variant>
    </vt:vector>
  </HeadingPairs>
  <TitlesOfParts>
    <vt:vector size="14" baseType="lpstr">
      <vt:lpstr>Arial</vt:lpstr>
      <vt:lpstr>Calibri</vt:lpstr>
      <vt:lpstr>Garamond</vt:lpstr>
      <vt:lpstr>Webdings</vt:lpstr>
      <vt:lpstr>Wingdings</vt:lpstr>
      <vt:lpstr>Edge</vt:lpstr>
      <vt:lpstr>Introduction to  Computational Thinking</vt:lpstr>
      <vt:lpstr>Abstraction</vt:lpstr>
      <vt:lpstr>Model answer</vt:lpstr>
      <vt:lpstr>Structure</vt:lpstr>
      <vt:lpstr>Social Implications</vt:lpstr>
      <vt:lpstr>Questions</vt:lpstr>
      <vt:lpstr>Model answer</vt:lpstr>
      <vt:lpstr>Custom Show 1</vt:lpstr>
    </vt:vector>
  </TitlesOfParts>
  <Company>Virginia Tech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Dennis Kafura</dc:creator>
  <cp:lastModifiedBy>kafura</cp:lastModifiedBy>
  <cp:revision>291</cp:revision>
  <dcterms:created xsi:type="dcterms:W3CDTF">2009-08-04T12:39:06Z</dcterms:created>
  <dcterms:modified xsi:type="dcterms:W3CDTF">2018-04-05T13:08:13Z</dcterms:modified>
</cp:coreProperties>
</file>