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997" r:id="rId2"/>
  </p:sldMasterIdLst>
  <p:notesMasterIdLst>
    <p:notesMasterId r:id="rId23"/>
  </p:notesMasterIdLst>
  <p:sldIdLst>
    <p:sldId id="277" r:id="rId3"/>
    <p:sldId id="275" r:id="rId4"/>
    <p:sldId id="276" r:id="rId5"/>
    <p:sldId id="262" r:id="rId6"/>
    <p:sldId id="280" r:id="rId7"/>
    <p:sldId id="258" r:id="rId8"/>
    <p:sldId id="264" r:id="rId9"/>
    <p:sldId id="259" r:id="rId10"/>
    <p:sldId id="271" r:id="rId11"/>
    <p:sldId id="279" r:id="rId12"/>
    <p:sldId id="274" r:id="rId13"/>
    <p:sldId id="272" r:id="rId14"/>
    <p:sldId id="266" r:id="rId15"/>
    <p:sldId id="273" r:id="rId16"/>
    <p:sldId id="268" r:id="rId17"/>
    <p:sldId id="263" r:id="rId18"/>
    <p:sldId id="278" r:id="rId19"/>
    <p:sldId id="261" r:id="rId20"/>
    <p:sldId id="257" r:id="rId21"/>
    <p:sldId id="26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E5FA"/>
    <a:srgbClr val="1CC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0" autoAdjust="0"/>
  </p:normalViewPr>
  <p:slideViewPr>
    <p:cSldViewPr>
      <p:cViewPr varScale="1">
        <p:scale>
          <a:sx n="72" d="100"/>
          <a:sy n="72" d="100"/>
        </p:scale>
        <p:origin x="960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F83C40-762C-47C4-AEF3-636488441522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64E22B-AD52-4A62-A269-AA3C87BF3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78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4E22B-AD52-4A62-A269-AA3C87BF30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17367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VT_marn_shld_lgo_1.5incmyk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AE73-2145-46BB-AB9A-B16C4B1FD6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200400" y="62468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B770-EB31-4AC6-9D21-8E86F184E4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665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665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38F47-3323-4F43-A406-EEE0E2FB1F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17367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VT_marn_shld_lgo_1.5incmyk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E1E7-B1DE-4B87-BFA7-B2B71F6753B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200400" y="62468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4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 Slide </a:t>
            </a:r>
            <a:fld id="{2FF74DAD-6314-4CA7-B2C2-03EB063071D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4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B4A74-FBF8-4DAC-9D0D-8DAD938E1D9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8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8379-4D3A-4BCB-AE57-8BB2033B8C6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3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A3906-13EC-4F33-A06A-6A3DCF7D50B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6C88A-0B49-4D5F-B464-6504BF54DCB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3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71F99-3FD4-4170-B8BF-D5C79B75A46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A9651-FC11-44F3-866B-4C09C32622E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4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D0282-64CD-47E0-AC6F-D81EC925A5C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39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9EE93-BACF-4C21-A2B5-4DD947695D6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13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665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665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688D-1531-4E55-831A-29A645718C8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F267-24E6-4ABA-B80C-8603304BC9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DDAD-9D22-4000-83DF-5F05599546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3AE6-19DB-4954-8BF5-0498F18171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9F678-EF90-4138-BD24-C274D4DFED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2301-9346-4414-9727-57DFBC61BF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0ADB8-307A-4C29-9DB9-21ABD11479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30C7-CB61-42EB-BB62-292D935F53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7813"/>
            <a:ext cx="7391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954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i="1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E770E9B-9C67-409A-96AB-B2FE2973D1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9" descr="VT_marn_shld_lgo_1.5incmyk.t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685800" y="228600"/>
            <a:ext cx="797083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2"/>
          <p:cNvSpPr txBox="1">
            <a:spLocks noChangeArrowheads="1"/>
          </p:cNvSpPr>
          <p:nvPr userDrawn="1"/>
        </p:nvSpPr>
        <p:spPr bwMode="auto">
          <a:xfrm>
            <a:off x="152400" y="533400"/>
            <a:ext cx="1020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CT</a:t>
            </a:r>
            <a:r>
              <a:rPr lang="en-US"/>
              <a:t>@</a:t>
            </a:r>
            <a:r>
              <a:rPr lang="en-US" b="1" i="1">
                <a:solidFill>
                  <a:srgbClr val="C00000"/>
                </a:solidFill>
              </a:rPr>
              <a:t>VT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85800" y="228600"/>
            <a:ext cx="0" cy="3810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85800" y="914400"/>
            <a:ext cx="0" cy="52578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7813"/>
            <a:ext cx="7391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954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i="1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221DCC0A-922B-430E-A01B-348BD40B5FF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1031" name="Picture 9" descr="VT_marn_shld_lgo_1.5incmyk.t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685800" y="228600"/>
            <a:ext cx="797083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2"/>
          <p:cNvSpPr txBox="1">
            <a:spLocks noChangeArrowheads="1"/>
          </p:cNvSpPr>
          <p:nvPr userDrawn="1"/>
        </p:nvSpPr>
        <p:spPr bwMode="auto">
          <a:xfrm>
            <a:off x="152400" y="533400"/>
            <a:ext cx="10207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CT</a:t>
            </a:r>
            <a:r>
              <a:rPr lang="en-US" altLang="en-US" dirty="0">
                <a:solidFill>
                  <a:prstClr val="black"/>
                </a:solidFill>
              </a:rPr>
              <a:t>@</a:t>
            </a:r>
            <a:r>
              <a:rPr lang="en-US" altLang="en-US" b="1" i="1" dirty="0">
                <a:solidFill>
                  <a:srgbClr val="C00000"/>
                </a:solidFill>
              </a:rPr>
              <a:t>VT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85800" y="228600"/>
            <a:ext cx="0" cy="3810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85800" y="914400"/>
            <a:ext cx="0" cy="52578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09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623175" cy="12954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Introduction to </a:t>
            </a:r>
            <a:br>
              <a:rPr lang="en-US" altLang="en-US" sz="3600" smtClean="0"/>
            </a:br>
            <a:r>
              <a:rPr lang="en-US" altLang="en-US" sz="3600" smtClean="0"/>
              <a:t>Computational Thinking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1439" y="2978426"/>
            <a:ext cx="7696200" cy="831574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altLang="en-US" sz="4000" i="1" dirty="0" smtClean="0"/>
              <a:t>Abstraction</a:t>
            </a:r>
          </a:p>
          <a:p>
            <a:pPr algn="ctr" eaLnBrk="1" hangingPunct="1">
              <a:buFont typeface="Wingdings" charset="2"/>
              <a:buNone/>
            </a:pPr>
            <a:endParaRPr lang="en-US" altLang="en-US" i="1" dirty="0" smtClean="0">
              <a:latin typeface="Arial Blac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AE73-2145-46BB-AB9A-B16C4B1FD67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3956981"/>
            <a:ext cx="4852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abstraction</a:t>
            </a:r>
          </a:p>
          <a:p>
            <a:r>
              <a:rPr lang="en-US" dirty="0" smtClean="0"/>
              <a:t>State the characteristics of a property</a:t>
            </a:r>
          </a:p>
          <a:p>
            <a:r>
              <a:rPr lang="en-US" dirty="0" smtClean="0"/>
              <a:t>Name the four basic types</a:t>
            </a:r>
          </a:p>
          <a:p>
            <a:r>
              <a:rPr lang="en-US" dirty="0" smtClean="0"/>
              <a:t>Identify the parts of an abstraction</a:t>
            </a:r>
          </a:p>
          <a:p>
            <a:r>
              <a:rPr lang="en-US" dirty="0" smtClean="0"/>
              <a:t>Construct a table representing an abstraction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and computers see types very differently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Type conversions exist</a:t>
            </a:r>
          </a:p>
          <a:p>
            <a:pPr lvl="1"/>
            <a:r>
              <a:rPr lang="en-US" dirty="0" smtClean="0"/>
              <a:t>String to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smtClean="0"/>
              <a:t>String to float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89704"/>
              </p:ext>
            </p:extLst>
          </p:nvPr>
        </p:nvGraphicFramePr>
        <p:xfrm>
          <a:off x="1981200" y="2362200"/>
          <a:ext cx="5562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4054332126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341754191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3793801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People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Computers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548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000003E8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72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“1000”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31303030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173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447A0000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9312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12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2590800"/>
          </a:xfrm>
        </p:spPr>
        <p:txBody>
          <a:bodyPr>
            <a:normAutofit fontScale="92500"/>
          </a:bodyPr>
          <a:lstStyle/>
          <a:p>
            <a:r>
              <a:rPr lang="en-US" dirty="0"/>
              <a:t>Types do not have units (yards, years, pounds, acres, dollars, etc.)</a:t>
            </a:r>
          </a:p>
          <a:p>
            <a:r>
              <a:rPr lang="en-US" dirty="0"/>
              <a:t>The programmer and user must communicate the units outside of the program</a:t>
            </a:r>
          </a:p>
          <a:p>
            <a:r>
              <a:rPr lang="en-US" dirty="0"/>
              <a:t>This can be problematic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pic>
        <p:nvPicPr>
          <p:cNvPr id="1028" name="Picture 4" descr="Mars Climate Orbit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268637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3857047"/>
            <a:ext cx="27751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Mars Climate Orbiter</a:t>
            </a:r>
          </a:p>
          <a:p>
            <a:r>
              <a:rPr lang="en-US" dirty="0"/>
              <a:t>Crashed into Mars</a:t>
            </a:r>
          </a:p>
          <a:p>
            <a:r>
              <a:rPr lang="en-US" dirty="0"/>
              <a:t>September 23, 1999</a:t>
            </a:r>
          </a:p>
          <a:p>
            <a:r>
              <a:rPr lang="en-US" dirty="0"/>
              <a:t>due to a units conflict </a:t>
            </a:r>
          </a:p>
          <a:p>
            <a:r>
              <a:rPr lang="en-US" dirty="0"/>
              <a:t>In the use of the software</a:t>
            </a:r>
          </a:p>
        </p:txBody>
      </p:sp>
    </p:spTree>
    <p:extLst>
      <p:ext uri="{BB962C8B-B14F-4D97-AF65-F5344CB8AC3E}">
        <p14:creationId xmlns:p14="http://schemas.microsoft.com/office/powerpoint/2010/main" val="190617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Abstractions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56706"/>
              </p:ext>
            </p:extLst>
          </p:nvPr>
        </p:nvGraphicFramePr>
        <p:xfrm>
          <a:off x="3124200" y="2189480"/>
          <a:ext cx="5334000" cy="2926080"/>
        </p:xfrm>
        <a:graphic>
          <a:graphicData uri="http://schemas.openxmlformats.org/drawingml/2006/table">
            <a:tbl>
              <a:tblPr firstRow="1"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3281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Movie                    On-Line Customer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(string)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Genre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(string)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“Gone With the Wind”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“Drama”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>
            <a:stCxn id="8" idx="3"/>
          </p:cNvCxnSpPr>
          <p:nvPr/>
        </p:nvCxnSpPr>
        <p:spPr>
          <a:xfrm flipV="1">
            <a:off x="2503923" y="3810000"/>
            <a:ext cx="544077" cy="1016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47800" y="3635494"/>
            <a:ext cx="105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instances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5650468"/>
            <a:ext cx="77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values</a:t>
            </a:r>
          </a:p>
        </p:txBody>
      </p:sp>
      <p:cxnSp>
        <p:nvCxnSpPr>
          <p:cNvPr id="10" name="Curved Connector 9"/>
          <p:cNvCxnSpPr/>
          <p:nvPr/>
        </p:nvCxnSpPr>
        <p:spPr>
          <a:xfrm rot="10800000">
            <a:off x="3581400" y="4920734"/>
            <a:ext cx="762000" cy="870466"/>
          </a:xfrm>
          <a:prstGeom prst="curvedConnector2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" name="Shape 12"/>
          <p:cNvCxnSpPr/>
          <p:nvPr/>
        </p:nvCxnSpPr>
        <p:spPr>
          <a:xfrm rot="5400000" flipH="1" flipV="1">
            <a:off x="4956497" y="4390830"/>
            <a:ext cx="990599" cy="1440810"/>
          </a:xfrm>
          <a:prstGeom prst="curvedConnector2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447800" y="2557798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property</a:t>
            </a:r>
          </a:p>
        </p:txBody>
      </p:sp>
      <p:cxnSp>
        <p:nvCxnSpPr>
          <p:cNvPr id="13" name="Shape 19"/>
          <p:cNvCxnSpPr>
            <a:stCxn id="12" idx="3"/>
          </p:cNvCxnSpPr>
          <p:nvPr/>
        </p:nvCxnSpPr>
        <p:spPr>
          <a:xfrm>
            <a:off x="2451088" y="2742464"/>
            <a:ext cx="673112" cy="73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00600" y="14478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stakeholder</a:t>
            </a:r>
          </a:p>
        </p:txBody>
      </p:sp>
      <p:cxnSp>
        <p:nvCxnSpPr>
          <p:cNvPr id="15" name="Curved Connector 14"/>
          <p:cNvCxnSpPr>
            <a:stCxn id="14" idx="3"/>
          </p:cNvCxnSpPr>
          <p:nvPr/>
        </p:nvCxnSpPr>
        <p:spPr>
          <a:xfrm>
            <a:off x="6083323" y="1632466"/>
            <a:ext cx="546077" cy="577334"/>
          </a:xfrm>
          <a:prstGeom prst="curvedConnector2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6" name="Straight Arrow Connector 15"/>
          <p:cNvCxnSpPr>
            <a:stCxn id="8" idx="3"/>
          </p:cNvCxnSpPr>
          <p:nvPr/>
        </p:nvCxnSpPr>
        <p:spPr>
          <a:xfrm flipV="1">
            <a:off x="2503923" y="3429000"/>
            <a:ext cx="544077" cy="39116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2503923" y="3820160"/>
            <a:ext cx="544077" cy="37084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21737" y="141553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name</a:t>
            </a:r>
          </a:p>
        </p:txBody>
      </p:sp>
      <p:cxnSp>
        <p:nvCxnSpPr>
          <p:cNvPr id="19" name="Curved Connector 22"/>
          <p:cNvCxnSpPr>
            <a:stCxn id="18" idx="3"/>
          </p:cNvCxnSpPr>
          <p:nvPr/>
        </p:nvCxnSpPr>
        <p:spPr>
          <a:xfrm>
            <a:off x="4038600" y="1600200"/>
            <a:ext cx="381000" cy="609600"/>
          </a:xfrm>
          <a:prstGeom prst="curvedConnector2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447800" y="1676400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description</a:t>
            </a:r>
          </a:p>
        </p:txBody>
      </p:sp>
      <p:cxnSp>
        <p:nvCxnSpPr>
          <p:cNvPr id="21" name="Shape 18"/>
          <p:cNvCxnSpPr>
            <a:stCxn id="20" idx="2"/>
          </p:cNvCxnSpPr>
          <p:nvPr/>
        </p:nvCxnSpPr>
        <p:spPr>
          <a:xfrm rot="16200000" flipH="1">
            <a:off x="2436962" y="1674977"/>
            <a:ext cx="316468" cy="1057978"/>
          </a:xfrm>
          <a:prstGeom prst="curvedConnector2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76090" y="284305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type</a:t>
            </a:r>
          </a:p>
        </p:txBody>
      </p:sp>
      <p:cxnSp>
        <p:nvCxnSpPr>
          <p:cNvPr id="23" name="Shape 19"/>
          <p:cNvCxnSpPr/>
          <p:nvPr/>
        </p:nvCxnSpPr>
        <p:spPr>
          <a:xfrm>
            <a:off x="2438400" y="3026980"/>
            <a:ext cx="673112" cy="73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903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50588" y="1066800"/>
            <a:ext cx="7039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Abstraction of a “movie” for an on-line customer stakeholder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5228347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abstraction has six (6) properties (columns).</a:t>
            </a:r>
          </a:p>
          <a:p>
            <a:r>
              <a:rPr lang="en-US" dirty="0"/>
              <a:t>There are five (5) instances (row)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01290"/>
              </p:ext>
            </p:extLst>
          </p:nvPr>
        </p:nvGraphicFramePr>
        <p:xfrm>
          <a:off x="1832331" y="1768422"/>
          <a:ext cx="5715001" cy="2980083"/>
        </p:xfrm>
        <a:graphic>
          <a:graphicData uri="http://schemas.openxmlformats.org/drawingml/2006/table">
            <a:tbl>
              <a:tblPr firstRow="1"/>
              <a:tblGrid>
                <a:gridCol w="1111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48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6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9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64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3281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Movie</a:t>
                      </a:r>
                      <a:r>
                        <a:rPr lang="en-US" baseline="0" dirty="0"/>
                        <a:t>                         </a:t>
                      </a:r>
                      <a:r>
                        <a:rPr lang="en-US" dirty="0"/>
                        <a:t>On-Line Customer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(string)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Year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(int)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Length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(int)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Genre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(string)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Format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(string)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Price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(float)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“Moneyball”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“Sports”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“Blueray”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15.00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“Gone With the Wind”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1939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219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“Drama”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“DVD”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10.95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“Jurassic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Park”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1993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“SciFi”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“DVD”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12.50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“Pirates of the Caribbean”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2003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143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“Comedy”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“Blueray”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17.50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“Sicko”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116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“Documentary”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“Streaming”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11.75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114799" y="1119254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Each instance corresponds to a single real-world entity.</a:t>
            </a:r>
          </a:p>
        </p:txBody>
      </p:sp>
      <p:pic>
        <p:nvPicPr>
          <p:cNvPr id="7" name="Picture 6" descr="https://moneyball123.files.wordpress.com/2012/11/moneyball-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31890"/>
            <a:ext cx="682251" cy="10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17810"/>
            <a:ext cx="697229" cy="1002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758451" cy="1125310"/>
          </a:xfrm>
          <a:prstGeom prst="rect">
            <a:avLst/>
          </a:prstGeom>
        </p:spPr>
      </p:pic>
      <p:pic>
        <p:nvPicPr>
          <p:cNvPr id="10" name="Picture 14" descr="http://vignette1.wikia.nocookie.net/disney/images/6/67/Pirates-Of-The-Caribbean-On-Stranger-Tides-Character-Movie-Poster.jpg/revision/latest?cb=201105151802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761576" cy="11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upload.wikimedia.org/wikipedia/en/thumb/0/04/Sickoposter.jpg/220px-Sickopos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38636"/>
            <a:ext cx="872430" cy="12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endCxn id="7" idx="2"/>
          </p:cNvCxnSpPr>
          <p:nvPr/>
        </p:nvCxnSpPr>
        <p:spPr>
          <a:xfrm flipH="1" flipV="1">
            <a:off x="2398526" y="2147515"/>
            <a:ext cx="954274" cy="1281485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3" name="Straight Arrow Connector 12"/>
          <p:cNvCxnSpPr>
            <a:endCxn id="8" idx="3"/>
          </p:cNvCxnSpPr>
          <p:nvPr/>
        </p:nvCxnSpPr>
        <p:spPr>
          <a:xfrm flipH="1" flipV="1">
            <a:off x="1611629" y="2319293"/>
            <a:ext cx="1737768" cy="1566907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/>
          <p:cNvCxnSpPr>
            <a:endCxn id="9" idx="3"/>
          </p:cNvCxnSpPr>
          <p:nvPr/>
        </p:nvCxnSpPr>
        <p:spPr>
          <a:xfrm flipH="1" flipV="1">
            <a:off x="1520451" y="3610655"/>
            <a:ext cx="1826705" cy="656545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H="1">
            <a:off x="1981201" y="4656135"/>
            <a:ext cx="1442154" cy="125778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6" name="Straight Arrow Connector 15"/>
          <p:cNvCxnSpPr>
            <a:endCxn id="11" idx="3"/>
          </p:cNvCxnSpPr>
          <p:nvPr/>
        </p:nvCxnSpPr>
        <p:spPr>
          <a:xfrm flipH="1">
            <a:off x="2853630" y="5105400"/>
            <a:ext cx="417326" cy="475662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93366"/>
              </p:ext>
            </p:extLst>
          </p:nvPr>
        </p:nvGraphicFramePr>
        <p:xfrm>
          <a:off x="3276600" y="2254621"/>
          <a:ext cx="5715001" cy="2980083"/>
        </p:xfrm>
        <a:graphic>
          <a:graphicData uri="http://schemas.openxmlformats.org/drawingml/2006/table">
            <a:tbl>
              <a:tblPr firstRow="1"/>
              <a:tblGrid>
                <a:gridCol w="1111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48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6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9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64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3281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Movie</a:t>
                      </a:r>
                      <a:r>
                        <a:rPr lang="en-US" baseline="0" dirty="0"/>
                        <a:t>                         </a:t>
                      </a:r>
                      <a:r>
                        <a:rPr lang="en-US" dirty="0"/>
                        <a:t>On-Line Customer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(string)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Year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(int)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Length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(int)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Genre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(string)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Format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(string)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Price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(float)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“Moneyball”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“Sports”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“Blueray”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15.00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“Gone With the Wind”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1939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219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“Drama”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“DVD”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10.95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“Jurassic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Park”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1993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“SciFi”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“DVD”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12.50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“Pirates of the Caribbean”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2003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143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“Comedy”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“Blueray”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17.50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“Sicko”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116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“Documentary”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“Streaming”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11.75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51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representations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43708" y="2024011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Are these the same?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0074"/>
            <a:ext cx="4405508" cy="2319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51" y="3733800"/>
            <a:ext cx="447181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Cohort work and Reports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Complete the representation of the abstractions distributed at your table.</a:t>
            </a:r>
          </a:p>
          <a:p>
            <a:r>
              <a:rPr lang="en-US" altLang="en-US" dirty="0"/>
              <a:t>Report back in 20 minutes.</a:t>
            </a:r>
          </a:p>
          <a:p>
            <a:r>
              <a:rPr lang="en-US" altLang="en-US"/>
              <a:t>Class discussion.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as needed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4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Magritte and abstraction</a:t>
            </a:r>
          </a:p>
        </p:txBody>
      </p:sp>
      <p:pic>
        <p:nvPicPr>
          <p:cNvPr id="6147" name="Content Placeholder 5" descr="Magritte-Pip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143000"/>
            <a:ext cx="3811588" cy="2678113"/>
          </a:xfrm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638800" y="2514600"/>
            <a:ext cx="305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/>
              <a:t>The Treachery of Images</a:t>
            </a:r>
          </a:p>
        </p:txBody>
      </p:sp>
      <p:pic>
        <p:nvPicPr>
          <p:cNvPr id="6151" name="Picture 2" descr="http://4.bp.blogspot.com/_cc0E_1CIew0/RtWq9vASJjI/AAAAAAAAADw/FStb2QFSQXo/s400/Magritte+N%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3810000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990600" y="44958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“An object never serves the same purpose as its name or its image.”</a:t>
            </a:r>
          </a:p>
          <a:p>
            <a:r>
              <a:rPr lang="en-US" altLang="en-US" i="1"/>
              <a:t>                     Rene Magritte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view</a:t>
            </a:r>
          </a:p>
        </p:txBody>
      </p:sp>
      <p:pic>
        <p:nvPicPr>
          <p:cNvPr id="8197" name="Picture 2" descr="Virginia county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71437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90600" y="1066800"/>
            <a:ext cx="708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is this an abstraction of?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Who is the stakeholder?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are its properties?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956585"/>
            <a:ext cx="7467600" cy="838200"/>
          </a:xfrm>
        </p:spPr>
        <p:txBody>
          <a:bodyPr/>
          <a:lstStyle/>
          <a:p>
            <a:r>
              <a:rPr lang="en-US" dirty="0"/>
              <a:t>Representing the real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 Slide </a:t>
            </a:r>
            <a:fld id="{2FF74DAD-6314-4CA7-B2C2-03EB063071DB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830" y="959265"/>
            <a:ext cx="5145470" cy="3907875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5257800" y="1600200"/>
            <a:ext cx="2057400" cy="1828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45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Yet another alternative</a:t>
            </a:r>
          </a:p>
        </p:txBody>
      </p:sp>
      <p:pic>
        <p:nvPicPr>
          <p:cNvPr id="9221" name="Picture 2" descr="http://www.ngdc.noaa.gov/mgg/topo/img/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79914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1066800"/>
            <a:ext cx="541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is this an abstraction of?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Who is the stakeholder?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are its properties?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 Slide </a:t>
            </a:r>
            <a:fld id="{2FF74DAD-6314-4CA7-B2C2-03EB063071DB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(C) Dennis Kafura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Explain the application of computational or quantitative thinking across multiple knowledge domains.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Apply the foundational principles of computational or quantitative thinking to frame a question and devise a solution in a particular field of study.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Construct a model based on computational methods to analyze complex or large-scale phenomenon.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Identify the impacts of computing and information technology on humanity.</a:t>
            </a:r>
          </a:p>
          <a:p>
            <a:pPr marL="0" indent="0">
              <a:buSzPct val="10000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352800" y="2743200"/>
            <a:ext cx="914400" cy="45720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4800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Abstraction forms a model of things in the real world.</a:t>
            </a:r>
          </a:p>
        </p:txBody>
      </p:sp>
      <p:cxnSp>
        <p:nvCxnSpPr>
          <p:cNvPr id="10" name="Elbow Connector 9"/>
          <p:cNvCxnSpPr>
            <a:stCxn id="8" idx="1"/>
            <a:endCxn id="7" idx="2"/>
          </p:cNvCxnSpPr>
          <p:nvPr/>
        </p:nvCxnSpPr>
        <p:spPr>
          <a:xfrm rot="10800000">
            <a:off x="3810000" y="3200401"/>
            <a:ext cx="762000" cy="2200365"/>
          </a:xfrm>
          <a:prstGeom prst="bentConnector2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5105400" cy="4648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Humans have always used abstraction to model and understand the world</a:t>
            </a:r>
          </a:p>
          <a:p>
            <a:pPr>
              <a:defRPr/>
            </a:pPr>
            <a:r>
              <a:rPr lang="en-US" dirty="0"/>
              <a:t>With computers we can form abstractions using a new medium – information.</a:t>
            </a:r>
          </a:p>
          <a:p>
            <a:pPr>
              <a:defRPr/>
            </a:pPr>
            <a:r>
              <a:rPr lang="en-US" dirty="0"/>
              <a:t>Information </a:t>
            </a:r>
            <a:r>
              <a:rPr lang="en-US" u="sng" dirty="0"/>
              <a:t>abstraction</a:t>
            </a:r>
            <a:r>
              <a:rPr lang="en-US" dirty="0"/>
              <a:t> is one of the two “big concepts” of computational thinking</a:t>
            </a:r>
          </a:p>
          <a:p>
            <a:pPr>
              <a:defRPr/>
            </a:pPr>
            <a:r>
              <a:rPr lang="en-US" dirty="0"/>
              <a:t>Information abstractions can be manipulated via </a:t>
            </a:r>
            <a:r>
              <a:rPr lang="en-US" u="sng" dirty="0"/>
              <a:t>algorithms</a:t>
            </a:r>
            <a:r>
              <a:rPr lang="en-US" dirty="0"/>
              <a:t> (the second “big concept” of computational thinking)</a:t>
            </a:r>
          </a:p>
        </p:txBody>
      </p:sp>
      <p:pic>
        <p:nvPicPr>
          <p:cNvPr id="5126" name="Picture 2" descr="http://anthonyalvaradoanthonyalvarado.files.wordpress.com/2013/12/06_hunting-scene-on-the-cave-painting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429000"/>
            <a:ext cx="18970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http://2.bp.blogspot.com/-WYs6EwfR0D8/UBJ7Elm4z5I/AAAAAAAB0q0/KupXm6EYR88/s1600/Prehistoric+Cave+Paintings+-+Tutt%27Art@++%2810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5971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Abstractions – then and now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77958"/>
            <a:ext cx="2438400" cy="3410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74" y="2176169"/>
            <a:ext cx="4622426" cy="34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 of Virginia ci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0"/>
            <a:ext cx="71437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Familiar abstractions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6019800" cy="2133600"/>
          </a:xfrm>
        </p:spPr>
        <p:txBody>
          <a:bodyPr/>
          <a:lstStyle/>
          <a:p>
            <a:r>
              <a:rPr lang="en-US" altLang="en-US" dirty="0"/>
              <a:t>What is this an abstraction of?</a:t>
            </a:r>
          </a:p>
          <a:p>
            <a:r>
              <a:rPr lang="en-US" altLang="en-US" dirty="0"/>
              <a:t>For whom (aka. stakeholder) is it designed?</a:t>
            </a:r>
          </a:p>
          <a:p>
            <a:r>
              <a:rPr lang="en-US" altLang="en-US" dirty="0"/>
              <a:t>What are its properties?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view…</a:t>
            </a:r>
          </a:p>
        </p:txBody>
      </p:sp>
      <p:pic>
        <p:nvPicPr>
          <p:cNvPr id="10245" name="Picture 2" descr="http://i.imwx.com/web/forecast/map_hitmpwx_day1_2usva_enus_600x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2667000"/>
            <a:ext cx="533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1066800"/>
            <a:ext cx="541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is this an abstraction of?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Who is the stakeholder?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are its properties?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Information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24800" cy="4648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Maps are physical abstractions of physical things</a:t>
            </a:r>
          </a:p>
          <a:p>
            <a:pPr>
              <a:defRPr/>
            </a:pPr>
            <a:r>
              <a:rPr lang="en-US" dirty="0"/>
              <a:t>We can also form information abstractions of physical things </a:t>
            </a:r>
          </a:p>
          <a:p>
            <a:pPr>
              <a:defRPr/>
            </a:pPr>
            <a:r>
              <a:rPr lang="en-US" dirty="0"/>
              <a:t>An information abstraction is</a:t>
            </a:r>
          </a:p>
          <a:p>
            <a:pPr lvl="1">
              <a:defRPr/>
            </a:pPr>
            <a:r>
              <a:rPr lang="en-US" dirty="0"/>
              <a:t>A set of </a:t>
            </a:r>
            <a:r>
              <a:rPr lang="en-US" u="sng" dirty="0"/>
              <a:t>properties</a:t>
            </a:r>
            <a:r>
              <a:rPr lang="en-US" dirty="0"/>
              <a:t> relevant to a specific </a:t>
            </a:r>
            <a:r>
              <a:rPr lang="en-US" u="sng" dirty="0"/>
              <a:t>stakeholder</a:t>
            </a:r>
          </a:p>
          <a:p>
            <a:pPr lvl="1">
              <a:defRPr/>
            </a:pPr>
            <a:r>
              <a:rPr lang="en-US" dirty="0"/>
              <a:t>Each property</a:t>
            </a:r>
          </a:p>
          <a:p>
            <a:pPr lvl="2">
              <a:defRPr/>
            </a:pPr>
            <a:r>
              <a:rPr lang="en-US" dirty="0"/>
              <a:t>Is </a:t>
            </a:r>
            <a:r>
              <a:rPr lang="en-US" u="sng" dirty="0"/>
              <a:t>named</a:t>
            </a:r>
          </a:p>
          <a:p>
            <a:pPr lvl="2">
              <a:defRPr/>
            </a:pPr>
            <a:r>
              <a:rPr lang="en-US" dirty="0"/>
              <a:t>Is </a:t>
            </a:r>
            <a:r>
              <a:rPr lang="en-US" u="sng" dirty="0"/>
              <a:t>objective</a:t>
            </a:r>
          </a:p>
          <a:p>
            <a:pPr lvl="2">
              <a:defRPr/>
            </a:pPr>
            <a:r>
              <a:rPr lang="en-US" dirty="0"/>
              <a:t>Recorded in </a:t>
            </a:r>
            <a:r>
              <a:rPr lang="en-US" u="sng" dirty="0"/>
              <a:t>quantitative</a:t>
            </a:r>
            <a:r>
              <a:rPr lang="en-US" dirty="0"/>
              <a:t> terms (numbers, characters, codes, categories)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200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value of a property must be of a known “type”</a:t>
            </a:r>
          </a:p>
          <a:p>
            <a:r>
              <a:rPr lang="en-US" dirty="0"/>
              <a:t>Computers are built to work with these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043236"/>
            <a:ext cx="6658904" cy="319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902637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6841</TotalTime>
  <Words>859</Words>
  <Application>Microsoft Office PowerPoint</Application>
  <PresentationFormat>On-screen Show (4:3)</PresentationFormat>
  <Paragraphs>224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Garamond</vt:lpstr>
      <vt:lpstr>Wingdings</vt:lpstr>
      <vt:lpstr>Edge</vt:lpstr>
      <vt:lpstr>1_Edge</vt:lpstr>
      <vt:lpstr>Introduction to  Computational Thinking</vt:lpstr>
      <vt:lpstr>Elements</vt:lpstr>
      <vt:lpstr>Learning Objectives</vt:lpstr>
      <vt:lpstr>Abstraction</vt:lpstr>
      <vt:lpstr>Abstractions – then and now</vt:lpstr>
      <vt:lpstr>Familiar abstractions</vt:lpstr>
      <vt:lpstr>Alternative view…</vt:lpstr>
      <vt:lpstr>Information Abstraction</vt:lpstr>
      <vt:lpstr>Types</vt:lpstr>
      <vt:lpstr>What’s in a type?</vt:lpstr>
      <vt:lpstr>Units</vt:lpstr>
      <vt:lpstr>Representing Abstractions</vt:lpstr>
      <vt:lpstr>Example</vt:lpstr>
      <vt:lpstr>Correspondence</vt:lpstr>
      <vt:lpstr>Different representations</vt:lpstr>
      <vt:lpstr>Cohort work and Reports</vt:lpstr>
      <vt:lpstr>Other slides</vt:lpstr>
      <vt:lpstr>Magritte and abstraction</vt:lpstr>
      <vt:lpstr>Alternative view</vt:lpstr>
      <vt:lpstr>Yet another alternative</vt:lpstr>
    </vt:vector>
  </TitlesOfParts>
  <Company>Virginia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Kafura</dc:creator>
  <cp:lastModifiedBy>kafura</cp:lastModifiedBy>
  <cp:revision>235</cp:revision>
  <dcterms:created xsi:type="dcterms:W3CDTF">2009-08-04T12:39:06Z</dcterms:created>
  <dcterms:modified xsi:type="dcterms:W3CDTF">2018-09-03T16:35:07Z</dcterms:modified>
</cp:coreProperties>
</file>