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sldIdLst>
    <p:sldId id="285" r:id="rId2"/>
    <p:sldId id="282" r:id="rId3"/>
    <p:sldId id="271" r:id="rId4"/>
    <p:sldId id="281" r:id="rId5"/>
    <p:sldId id="283" r:id="rId6"/>
    <p:sldId id="28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00" autoAdjust="0"/>
  </p:normalViewPr>
  <p:slideViewPr>
    <p:cSldViewPr>
      <p:cViewPr varScale="1">
        <p:scale>
          <a:sx n="72" d="100"/>
          <a:sy n="72" d="100"/>
        </p:scale>
        <p:origin x="960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86795AE-D9B2-4E6F-87D5-4B80E1FD5572}" type="datetimeFigureOut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097352-C3A3-475B-8B7F-32BC4458D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42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097352-C3A3-475B-8B7F-32BC4458D55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33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1750" cap="flat" cmpd="sng">
            <a:solidFill>
              <a:srgbClr val="C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362200"/>
            <a:ext cx="1736725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VT_marn_shld_lgo_1.5incmyk.t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7338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F2E97-D4D5-4A29-90F8-0B5A425B576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3200400" y="624681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1DA2C-07C5-4CBE-9902-15EA6846162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665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665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71C88-4EF7-4038-8BA7-3D5007F1C68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8C585B9E-D7D1-4225-8193-6581739BB9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94860-A1A1-4EB3-A388-BBCCE1BF3C3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6F470-4428-4092-AF09-DA71587384F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F894F-3EB1-43D5-AAF2-E2F60E5D5CB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BBE09-561F-4C9A-93FF-F0215541CF4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BF66B-B700-435C-A7A3-49E9915792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C71A8-1AFB-4448-AEF2-D125DBCB066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F5DBF-1141-4D44-953F-831240D3AAC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77813"/>
            <a:ext cx="73914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295400"/>
            <a:ext cx="7467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 i="1" smtClean="0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16A19F66-7E15-4F7E-AB36-2E51D6E0C6C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9" descr="VT_marn_shld_lgo_1.5incmyk.t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685800" y="228600"/>
            <a:ext cx="797083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extBox 12"/>
          <p:cNvSpPr txBox="1">
            <a:spLocks noChangeArrowheads="1"/>
          </p:cNvSpPr>
          <p:nvPr userDrawn="1"/>
        </p:nvSpPr>
        <p:spPr bwMode="auto">
          <a:xfrm>
            <a:off x="152400" y="533400"/>
            <a:ext cx="1020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0070C0"/>
                </a:solidFill>
              </a:rPr>
              <a:t>CT</a:t>
            </a:r>
            <a:r>
              <a:rPr lang="en-US"/>
              <a:t>@</a:t>
            </a:r>
            <a:r>
              <a:rPr lang="en-US" b="1" i="1">
                <a:solidFill>
                  <a:srgbClr val="C00000"/>
                </a:solidFill>
              </a:rPr>
              <a:t>VT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85800" y="228600"/>
            <a:ext cx="0" cy="3810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685800" y="914400"/>
            <a:ext cx="0" cy="52578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623175" cy="1295400"/>
          </a:xfrm>
        </p:spPr>
        <p:txBody>
          <a:bodyPr/>
          <a:lstStyle/>
          <a:p>
            <a:pPr algn="ctr" eaLnBrk="1" hangingPunct="1"/>
            <a:r>
              <a:rPr lang="en-US" altLang="en-US" sz="3600" smtClean="0"/>
              <a:t>Introduction to </a:t>
            </a:r>
            <a:br>
              <a:rPr lang="en-US" altLang="en-US" sz="3600" smtClean="0"/>
            </a:br>
            <a:r>
              <a:rPr lang="en-US" altLang="en-US" sz="3600" smtClean="0"/>
              <a:t>Computational Thinking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5887" y="2895600"/>
            <a:ext cx="7696200" cy="1752600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</a:pPr>
            <a:r>
              <a:rPr lang="en-US" altLang="en-US" sz="4000" i="1" dirty="0" smtClean="0"/>
              <a:t>Social Impacts</a:t>
            </a:r>
          </a:p>
          <a:p>
            <a:pPr algn="ctr" eaLnBrk="1" hangingPunct="1">
              <a:buFont typeface="Wingdings" charset="2"/>
              <a:buNone/>
            </a:pPr>
            <a:r>
              <a:rPr lang="en-US" altLang="en-US" sz="4000" i="1" dirty="0" smtClean="0"/>
              <a:t>Nano Project</a:t>
            </a:r>
          </a:p>
          <a:p>
            <a:pPr algn="ctr" eaLnBrk="1" hangingPunct="1">
              <a:buFont typeface="Wingdings" charset="2"/>
              <a:buNone/>
            </a:pPr>
            <a:endParaRPr lang="en-US" altLang="en-US" i="1" dirty="0" smtClean="0">
              <a:latin typeface="Arial Black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8F2E97-D4D5-4A29-90F8-0B5A425B576A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92715" y="4495800"/>
            <a:ext cx="649408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a cohort contract</a:t>
            </a:r>
          </a:p>
          <a:p>
            <a:r>
              <a:rPr lang="en-US" dirty="0" smtClean="0"/>
              <a:t>Explain a model of social impact of computing</a:t>
            </a:r>
          </a:p>
          <a:p>
            <a:r>
              <a:rPr lang="en-US" dirty="0" smtClean="0"/>
              <a:t>Apply this model to a case study</a:t>
            </a:r>
          </a:p>
          <a:p>
            <a:r>
              <a:rPr lang="en-US" dirty="0" smtClean="0"/>
              <a:t>Demonstrate progress on learning objectives via Nano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74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Cohort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in your cohort to write and sign your cohort contract</a:t>
            </a:r>
          </a:p>
          <a:p>
            <a:r>
              <a:rPr lang="en-US" dirty="0" smtClean="0"/>
              <a:t>Finish up in 15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8C585B9E-D7D1-4225-8193-6581739BB9A8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33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Knowledge, power, society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0C02D98B-0959-4357-9ED4-84B6B02707D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 dirty="0"/>
          </a:p>
        </p:txBody>
      </p:sp>
      <p:sp>
        <p:nvSpPr>
          <p:cNvPr id="6151" name="TextBox 5"/>
          <p:cNvSpPr txBox="1">
            <a:spLocks noChangeArrowheads="1"/>
          </p:cNvSpPr>
          <p:nvPr/>
        </p:nvSpPr>
        <p:spPr bwMode="auto">
          <a:xfrm>
            <a:off x="1352550" y="1066800"/>
            <a:ext cx="1824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70C0"/>
                </a:solidFill>
              </a:rPr>
              <a:t>Knowledge</a:t>
            </a:r>
          </a:p>
        </p:txBody>
      </p:sp>
      <p:sp>
        <p:nvSpPr>
          <p:cNvPr id="6152" name="TextBox 6"/>
          <p:cNvSpPr txBox="1">
            <a:spLocks noChangeArrowheads="1"/>
          </p:cNvSpPr>
          <p:nvPr/>
        </p:nvSpPr>
        <p:spPr bwMode="auto">
          <a:xfrm>
            <a:off x="6034088" y="1066800"/>
            <a:ext cx="1108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70C0"/>
                </a:solidFill>
              </a:rPr>
              <a:t>Power</a:t>
            </a:r>
          </a:p>
        </p:txBody>
      </p:sp>
      <p:sp>
        <p:nvSpPr>
          <p:cNvPr id="6153" name="TextBox 7"/>
          <p:cNvSpPr txBox="1">
            <a:spLocks noChangeArrowheads="1"/>
          </p:cNvSpPr>
          <p:nvPr/>
        </p:nvSpPr>
        <p:spPr bwMode="auto">
          <a:xfrm>
            <a:off x="2819400" y="2819400"/>
            <a:ext cx="928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models</a:t>
            </a:r>
          </a:p>
        </p:txBody>
      </p:sp>
      <p:sp>
        <p:nvSpPr>
          <p:cNvPr id="6154" name="TextBox 8"/>
          <p:cNvSpPr txBox="1">
            <a:spLocks noChangeArrowheads="1"/>
          </p:cNvSpPr>
          <p:nvPr/>
        </p:nvSpPr>
        <p:spPr bwMode="auto">
          <a:xfrm>
            <a:off x="1752600" y="2819400"/>
            <a:ext cx="1031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systems</a:t>
            </a:r>
          </a:p>
        </p:txBody>
      </p:sp>
      <p:sp>
        <p:nvSpPr>
          <p:cNvPr id="6155" name="TextBox 9"/>
          <p:cNvSpPr txBox="1">
            <a:spLocks noChangeArrowheads="1"/>
          </p:cNvSpPr>
          <p:nvPr/>
        </p:nvSpPr>
        <p:spPr bwMode="auto">
          <a:xfrm>
            <a:off x="1789113" y="4676775"/>
            <a:ext cx="954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abilities</a:t>
            </a:r>
          </a:p>
        </p:txBody>
      </p:sp>
      <p:sp>
        <p:nvSpPr>
          <p:cNvPr id="6156" name="TextBox 10"/>
          <p:cNvSpPr txBox="1">
            <a:spLocks noChangeArrowheads="1"/>
          </p:cNvSpPr>
          <p:nvPr/>
        </p:nvSpPr>
        <p:spPr bwMode="auto">
          <a:xfrm>
            <a:off x="6096000" y="2819400"/>
            <a:ext cx="968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choices</a:t>
            </a:r>
          </a:p>
        </p:txBody>
      </p:sp>
      <p:sp>
        <p:nvSpPr>
          <p:cNvPr id="6157" name="TextBox 11"/>
          <p:cNvSpPr txBox="1">
            <a:spLocks noChangeArrowheads="1"/>
          </p:cNvSpPr>
          <p:nvPr/>
        </p:nvSpPr>
        <p:spPr bwMode="auto">
          <a:xfrm>
            <a:off x="5006975" y="4614863"/>
            <a:ext cx="1279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70C0"/>
                </a:solidFill>
              </a:rPr>
              <a:t>Society</a:t>
            </a:r>
          </a:p>
        </p:txBody>
      </p:sp>
      <p:grpSp>
        <p:nvGrpSpPr>
          <p:cNvPr id="2" name="Group 130"/>
          <p:cNvGrpSpPr>
            <a:grpSpLocks/>
          </p:cNvGrpSpPr>
          <p:nvPr/>
        </p:nvGrpSpPr>
        <p:grpSpPr bwMode="auto">
          <a:xfrm>
            <a:off x="4572000" y="4114800"/>
            <a:ext cx="2209800" cy="1600200"/>
            <a:chOff x="4322691" y="4064992"/>
            <a:chExt cx="3175883" cy="2286000"/>
          </a:xfrm>
        </p:grpSpPr>
        <p:sp>
          <p:nvSpPr>
            <p:cNvPr id="13" name="Arc 12"/>
            <p:cNvSpPr/>
            <p:nvPr/>
          </p:nvSpPr>
          <p:spPr>
            <a:xfrm rot="2618105" flipH="1">
              <a:off x="4322691" y="4235082"/>
              <a:ext cx="3123409" cy="2056946"/>
            </a:xfrm>
            <a:prstGeom prst="arc">
              <a:avLst/>
            </a:prstGeom>
            <a:ln w="15875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 rot="2618105" flipH="1" flipV="1">
              <a:off x="4375167" y="4064992"/>
              <a:ext cx="3123407" cy="2286000"/>
            </a:xfrm>
            <a:prstGeom prst="arc">
              <a:avLst>
                <a:gd name="adj1" fmla="val 16200000"/>
                <a:gd name="adj2" fmla="val 21438469"/>
              </a:avLst>
            </a:prstGeom>
            <a:ln w="15875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17" name="Straight Arrow Connector 16"/>
          <p:cNvCxnSpPr>
            <a:stCxn id="6151" idx="3"/>
            <a:endCxn id="6152" idx="1"/>
          </p:cNvCxnSpPr>
          <p:nvPr/>
        </p:nvCxnSpPr>
        <p:spPr bwMode="auto">
          <a:xfrm>
            <a:off x="3176588" y="1296988"/>
            <a:ext cx="2857500" cy="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151" idx="2"/>
            <a:endCxn id="6153" idx="0"/>
          </p:cNvCxnSpPr>
          <p:nvPr/>
        </p:nvCxnSpPr>
        <p:spPr bwMode="auto">
          <a:xfrm>
            <a:off x="2265363" y="1528763"/>
            <a:ext cx="1019175" cy="1290637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153" idx="3"/>
            <a:endCxn id="6156" idx="1"/>
          </p:cNvCxnSpPr>
          <p:nvPr/>
        </p:nvCxnSpPr>
        <p:spPr bwMode="auto">
          <a:xfrm>
            <a:off x="3748088" y="3003550"/>
            <a:ext cx="2347912" cy="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154" idx="2"/>
            <a:endCxn id="6155" idx="0"/>
          </p:cNvCxnSpPr>
          <p:nvPr/>
        </p:nvCxnSpPr>
        <p:spPr bwMode="auto">
          <a:xfrm flipH="1">
            <a:off x="2266950" y="3189288"/>
            <a:ext cx="1588" cy="1487487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156" idx="0"/>
            <a:endCxn id="6152" idx="2"/>
          </p:cNvCxnSpPr>
          <p:nvPr/>
        </p:nvCxnSpPr>
        <p:spPr bwMode="auto">
          <a:xfrm flipV="1">
            <a:off x="6580188" y="1528763"/>
            <a:ext cx="7937" cy="1290637"/>
          </a:xfrm>
          <a:prstGeom prst="straightConnector1">
            <a:avLst/>
          </a:prstGeom>
          <a:ln w="158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 bwMode="auto">
          <a:xfrm flipV="1">
            <a:off x="2743200" y="1524000"/>
            <a:ext cx="3429000" cy="3124200"/>
          </a:xfrm>
          <a:prstGeom prst="straightConnector1">
            <a:avLst/>
          </a:prstGeom>
          <a:ln w="158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5" name="TextBox 30"/>
          <p:cNvSpPr txBox="1">
            <a:spLocks noChangeArrowheads="1"/>
          </p:cNvSpPr>
          <p:nvPr/>
        </p:nvSpPr>
        <p:spPr bwMode="auto">
          <a:xfrm>
            <a:off x="6324600" y="4343400"/>
            <a:ext cx="78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ethics</a:t>
            </a:r>
          </a:p>
        </p:txBody>
      </p:sp>
      <p:cxnSp>
        <p:nvCxnSpPr>
          <p:cNvPr id="33" name="Straight Arrow Connector 32"/>
          <p:cNvCxnSpPr>
            <a:stCxn id="6151" idx="2"/>
            <a:endCxn id="6154" idx="0"/>
          </p:cNvCxnSpPr>
          <p:nvPr/>
        </p:nvCxnSpPr>
        <p:spPr bwMode="auto">
          <a:xfrm>
            <a:off x="2265363" y="1528763"/>
            <a:ext cx="3175" cy="1290637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7" name="TextBox 37"/>
          <p:cNvSpPr txBox="1">
            <a:spLocks noChangeArrowheads="1"/>
          </p:cNvSpPr>
          <p:nvPr/>
        </p:nvSpPr>
        <p:spPr bwMode="auto">
          <a:xfrm rot="5400000">
            <a:off x="2001044" y="3713956"/>
            <a:ext cx="7556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i="1"/>
              <a:t>create</a:t>
            </a:r>
          </a:p>
        </p:txBody>
      </p:sp>
      <p:sp>
        <p:nvSpPr>
          <p:cNvPr id="6168" name="TextBox 38"/>
          <p:cNvSpPr txBox="1">
            <a:spLocks noChangeArrowheads="1"/>
          </p:cNvSpPr>
          <p:nvPr/>
        </p:nvSpPr>
        <p:spPr bwMode="auto">
          <a:xfrm>
            <a:off x="4953000" y="2990850"/>
            <a:ext cx="10033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i="1"/>
              <a:t>influence</a:t>
            </a:r>
          </a:p>
        </p:txBody>
      </p:sp>
      <p:cxnSp>
        <p:nvCxnSpPr>
          <p:cNvPr id="44" name="Straight Arrow Connector 43"/>
          <p:cNvCxnSpPr>
            <a:stCxn id="6155" idx="3"/>
            <a:endCxn id="6157" idx="1"/>
          </p:cNvCxnSpPr>
          <p:nvPr/>
        </p:nvCxnSpPr>
        <p:spPr bwMode="auto">
          <a:xfrm flipV="1">
            <a:off x="2743200" y="4846638"/>
            <a:ext cx="2263775" cy="15875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6156" idx="2"/>
            <a:endCxn id="6157" idx="0"/>
          </p:cNvCxnSpPr>
          <p:nvPr/>
        </p:nvCxnSpPr>
        <p:spPr bwMode="auto">
          <a:xfrm flipH="1">
            <a:off x="5646738" y="3189288"/>
            <a:ext cx="933450" cy="1425575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0" name="TextBox 131"/>
          <p:cNvSpPr txBox="1">
            <a:spLocks noChangeArrowheads="1"/>
          </p:cNvSpPr>
          <p:nvPr/>
        </p:nvSpPr>
        <p:spPr bwMode="auto">
          <a:xfrm>
            <a:off x="1066800" y="56388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i="1"/>
              <a:t>Power: “The capacity or ability to direct or influence the behavior of others” </a:t>
            </a:r>
          </a:p>
          <a:p>
            <a:r>
              <a:rPr lang="en-US" altLang="en-US" sz="1600" i="1"/>
              <a:t>              [Oxford Dictionary]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/>
      <p:bldP spid="6153" grpId="0"/>
      <p:bldP spid="6154" grpId="0"/>
      <p:bldP spid="6155" grpId="0"/>
      <p:bldP spid="6156" grpId="0"/>
      <p:bldP spid="6157" grpId="0"/>
      <p:bldP spid="6165" grpId="0"/>
      <p:bldP spid="6167" grpId="0"/>
      <p:bldP spid="6168" grpId="0"/>
      <p:bldP spid="61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Affecting choices/New 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0483"/>
            <a:ext cx="7467600" cy="1066800"/>
          </a:xfrm>
        </p:spPr>
        <p:txBody>
          <a:bodyPr/>
          <a:lstStyle/>
          <a:p>
            <a:r>
              <a:rPr lang="en-US" dirty="0" smtClean="0"/>
              <a:t>What might be the impact on every day activities of these uses of computing?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8C585B9E-D7D1-4225-8193-6581739BB9A8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grpSp>
        <p:nvGrpSpPr>
          <p:cNvPr id="10" name="Group 9"/>
          <p:cNvGrpSpPr/>
          <p:nvPr/>
        </p:nvGrpSpPr>
        <p:grpSpPr>
          <a:xfrm>
            <a:off x="5562600" y="4313990"/>
            <a:ext cx="2595582" cy="1916868"/>
            <a:chOff x="4147309" y="4493333"/>
            <a:chExt cx="2595582" cy="1916868"/>
          </a:xfrm>
        </p:grpSpPr>
        <p:pic>
          <p:nvPicPr>
            <p:cNvPr id="1034" name="Picture 10" descr="/img/6pAI_AllAroundUs5-146479316884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2016" y="4493333"/>
              <a:ext cx="1184275" cy="1184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4147309" y="5763870"/>
              <a:ext cx="259558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(5) Fraud prevention</a:t>
              </a:r>
              <a:br>
                <a:rPr lang="en-US" dirty="0" smtClean="0"/>
              </a:br>
              <a:r>
                <a:rPr lang="en-US" dirty="0" smtClean="0"/>
                <a:t>      Pattern </a:t>
              </a:r>
              <a:r>
                <a:rPr lang="en-US" dirty="0"/>
                <a:t>R</a:t>
              </a:r>
              <a:r>
                <a:rPr lang="en-US" dirty="0" smtClean="0"/>
                <a:t>ecognition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112675" y="2390560"/>
            <a:ext cx="2031325" cy="1975805"/>
            <a:chOff x="1360156" y="4256367"/>
            <a:chExt cx="2031325" cy="1975805"/>
          </a:xfrm>
        </p:grpSpPr>
        <p:pic>
          <p:nvPicPr>
            <p:cNvPr id="1030" name="Picture 6" descr="/img/6pAI_AllAroundUs3-1464793105233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0996" y="4256367"/>
              <a:ext cx="1375157" cy="13339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1360156" y="5585841"/>
              <a:ext cx="20313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(3) Intelligent Play</a:t>
              </a:r>
              <a:br>
                <a:rPr lang="en-US" dirty="0" smtClean="0"/>
              </a:br>
              <a:r>
                <a:rPr lang="en-US" dirty="0" smtClean="0"/>
                <a:t>     Smart games</a:t>
              </a:r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491895" y="4231033"/>
            <a:ext cx="3076474" cy="1887510"/>
            <a:chOff x="1219200" y="4184267"/>
            <a:chExt cx="3076474" cy="1887510"/>
          </a:xfrm>
        </p:grpSpPr>
        <p:pic>
          <p:nvPicPr>
            <p:cNvPr id="1032" name="Picture 8" descr="/img/6pAI_AllAroundUs4-1464793149720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0" y="4184267"/>
              <a:ext cx="1928149" cy="1156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328195" y="5425446"/>
              <a:ext cx="29674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(4) For Your Entertainment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  Recommender Systems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251987" y="2349763"/>
            <a:ext cx="2364750" cy="1664438"/>
            <a:chOff x="1450996" y="2357166"/>
            <a:chExt cx="2364750" cy="1664438"/>
          </a:xfrm>
        </p:grpSpPr>
        <p:pic>
          <p:nvPicPr>
            <p:cNvPr id="1026" name="Picture 2" descr="/img/6p1-1464793052389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0179" y="2357166"/>
              <a:ext cx="985974" cy="1028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1450996" y="3375273"/>
              <a:ext cx="2364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AutoNum type="arabicParenBoth"/>
              </a:pPr>
              <a:r>
                <a:rPr lang="en-US" dirty="0" smtClean="0"/>
                <a:t>Making Headlines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/>
                <a:t>R</a:t>
              </a:r>
              <a:r>
                <a:rPr lang="en-US" dirty="0" smtClean="0"/>
                <a:t>obot </a:t>
              </a:r>
              <a:r>
                <a:rPr lang="en-US" dirty="0"/>
                <a:t>R</a:t>
              </a:r>
              <a:r>
                <a:rPr lang="en-US" dirty="0" smtClean="0"/>
                <a:t>eporters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841248" y="2176429"/>
            <a:ext cx="2903359" cy="2137561"/>
            <a:chOff x="3887326" y="2313452"/>
            <a:chExt cx="2903359" cy="2137561"/>
          </a:xfrm>
        </p:grpSpPr>
        <p:pic>
          <p:nvPicPr>
            <p:cNvPr id="1028" name="Picture 4" descr="/img/6pAI_AllAroundUs2-1464793066940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2486" y="2313452"/>
              <a:ext cx="1328646" cy="1390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3887326" y="3804682"/>
              <a:ext cx="2903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(2) Letting go of the Wheel</a:t>
              </a:r>
            </a:p>
            <a:p>
              <a:r>
                <a:rPr lang="en-US" dirty="0" smtClean="0"/>
                <a:t>Self-driving cars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2532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Cohort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the class work for social impacts</a:t>
            </a:r>
          </a:p>
          <a:p>
            <a:r>
              <a:rPr lang="en-US" dirty="0" smtClean="0"/>
              <a:t>Finish up in 15 minutes</a:t>
            </a:r>
          </a:p>
          <a:p>
            <a:r>
              <a:rPr lang="en-US" dirty="0" smtClean="0"/>
              <a:t>Discussion</a:t>
            </a:r>
          </a:p>
          <a:p>
            <a:r>
              <a:rPr lang="en-US" dirty="0"/>
              <a:t>Discussion of Nano project</a:t>
            </a:r>
          </a:p>
          <a:p>
            <a:r>
              <a:rPr lang="en-US" dirty="0" smtClean="0"/>
              <a:t>Start on Nano project</a:t>
            </a:r>
          </a:p>
          <a:p>
            <a:pPr lvl="1"/>
            <a:r>
              <a:rPr lang="en-US" dirty="0" smtClean="0"/>
              <a:t>Explore/identify data set</a:t>
            </a:r>
          </a:p>
          <a:p>
            <a:pPr lvl="1"/>
            <a:r>
              <a:rPr lang="en-US" dirty="0" smtClean="0"/>
              <a:t>Think about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8C585B9E-D7D1-4225-8193-6581739BB9A8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91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Nano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467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Start on project</a:t>
            </a:r>
          </a:p>
          <a:p>
            <a:r>
              <a:rPr lang="en-US" dirty="0" smtClean="0"/>
              <a:t>See Pages Book - 2.5) Nano Project</a:t>
            </a:r>
          </a:p>
          <a:p>
            <a:pPr lvl="1"/>
            <a:r>
              <a:rPr lang="en-US" dirty="0" smtClean="0"/>
              <a:t>Read carefully the rubric explanations</a:t>
            </a:r>
          </a:p>
          <a:p>
            <a:pPr lvl="1"/>
            <a:r>
              <a:rPr lang="en-US" dirty="0" smtClean="0"/>
              <a:t>See example project (link at bottom of page)</a:t>
            </a:r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1 </a:t>
            </a:r>
            <a:r>
              <a:rPr lang="en-US" dirty="0"/>
              <a:t>– </a:t>
            </a:r>
            <a:r>
              <a:rPr lang="en-US" dirty="0" smtClean="0"/>
              <a:t>your name and the data set</a:t>
            </a:r>
          </a:p>
          <a:p>
            <a:pPr lvl="1"/>
            <a:r>
              <a:rPr lang="en-US" dirty="0" smtClean="0"/>
              <a:t>2 </a:t>
            </a:r>
            <a:r>
              <a:rPr lang="en-US" dirty="0"/>
              <a:t>– </a:t>
            </a:r>
            <a:r>
              <a:rPr lang="en-US" dirty="0" smtClean="0"/>
              <a:t>abstraction</a:t>
            </a:r>
          </a:p>
          <a:p>
            <a:pPr lvl="1"/>
            <a:r>
              <a:rPr lang="en-US" dirty="0" smtClean="0"/>
              <a:t>3 – question, visualization, answer</a:t>
            </a:r>
          </a:p>
          <a:p>
            <a:pPr lvl="1"/>
            <a:r>
              <a:rPr lang="en-US" dirty="0" smtClean="0"/>
              <a:t>4 – question, visualization, answer</a:t>
            </a:r>
          </a:p>
          <a:p>
            <a:pPr lvl="1"/>
            <a:r>
              <a:rPr lang="en-US" dirty="0" smtClean="0"/>
              <a:t>5 – social impacts</a:t>
            </a:r>
          </a:p>
          <a:p>
            <a:pPr lvl="1"/>
            <a:r>
              <a:rPr lang="en-US" dirty="0" smtClean="0"/>
              <a:t>6 – Honor code statement</a:t>
            </a:r>
          </a:p>
          <a:p>
            <a:r>
              <a:rPr lang="en-US" dirty="0" smtClean="0"/>
              <a:t>A projects without the honor code slide will be returned ungraded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8C585B9E-D7D1-4225-8193-6581739BB9A8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07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C0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4580</TotalTime>
  <Words>287</Words>
  <Application>Microsoft Office PowerPoint</Application>
  <PresentationFormat>On-screen Show (4:3)</PresentationFormat>
  <Paragraphs>66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Garamond</vt:lpstr>
      <vt:lpstr>Wingdings</vt:lpstr>
      <vt:lpstr>Edge</vt:lpstr>
      <vt:lpstr>Introduction to  Computational Thinking</vt:lpstr>
      <vt:lpstr>Cohort contract</vt:lpstr>
      <vt:lpstr>Knowledge, power, society</vt:lpstr>
      <vt:lpstr>Affecting choices/New abilities</vt:lpstr>
      <vt:lpstr>Cohort work</vt:lpstr>
      <vt:lpstr>Nano project</vt:lpstr>
    </vt:vector>
  </TitlesOfParts>
  <Company>Virginia 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Dennis Kafura</dc:creator>
  <cp:lastModifiedBy>kafura</cp:lastModifiedBy>
  <cp:revision>194</cp:revision>
  <dcterms:created xsi:type="dcterms:W3CDTF">2009-08-04T12:39:06Z</dcterms:created>
  <dcterms:modified xsi:type="dcterms:W3CDTF">2018-09-03T16:19:14Z</dcterms:modified>
</cp:coreProperties>
</file>