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sldIdLst>
    <p:sldId id="272" r:id="rId2"/>
    <p:sldId id="270" r:id="rId3"/>
    <p:sldId id="267" r:id="rId4"/>
    <p:sldId id="261" r:id="rId5"/>
    <p:sldId id="266" r:id="rId6"/>
    <p:sldId id="262" r:id="rId7"/>
    <p:sldId id="274" r:id="rId8"/>
    <p:sldId id="275" r:id="rId9"/>
    <p:sldId id="273" r:id="rId10"/>
    <p:sldId id="277" r:id="rId11"/>
    <p:sldId id="278" r:id="rId12"/>
    <p:sldId id="264" r:id="rId13"/>
    <p:sldId id="257" r:id="rId14"/>
    <p:sldId id="258" r:id="rId15"/>
    <p:sldId id="259" r:id="rId16"/>
    <p:sldId id="260" r:id="rId17"/>
    <p:sldId id="269" r:id="rId18"/>
    <p:sldId id="271" r:id="rId19"/>
    <p:sldId id="26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700" autoAdjust="0"/>
  </p:normalViewPr>
  <p:slideViewPr>
    <p:cSldViewPr>
      <p:cViewPr varScale="1">
        <p:scale>
          <a:sx n="73" d="100"/>
          <a:sy n="73" d="100"/>
        </p:scale>
        <p:origin x="633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4962CB-FFE4-4F72-8E0B-A7CBE8A81DED}" type="datetimeFigureOut">
              <a:rPr lang="en-US"/>
              <a:pPr>
                <a:defRPr/>
              </a:pPr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A6715E-C7B4-46F8-9AB7-1C947A782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29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8ABA48-6B1B-4C1B-88D1-CE86EAFAF17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866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175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1736725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VT_marn_shld_lgo_1.5incmyk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24600"/>
            <a:ext cx="1676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7338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457200" y="624681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925A-4DC2-4F4A-B917-C412C684F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200400" y="62468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</p:spTree>
    <p:extLst>
      <p:ext uri="{BB962C8B-B14F-4D97-AF65-F5344CB8AC3E}">
        <p14:creationId xmlns:p14="http://schemas.microsoft.com/office/powerpoint/2010/main" val="130084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6E1E-F08C-4F7F-BE9C-E82509199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5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665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665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4B59A-1E33-4E8E-B951-12C60B0B0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32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</p:spTree>
    <p:extLst>
      <p:ext uri="{BB962C8B-B14F-4D97-AF65-F5344CB8AC3E}">
        <p14:creationId xmlns:p14="http://schemas.microsoft.com/office/powerpoint/2010/main" val="226017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3A065-C4F7-453B-A315-27F7DFEDD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69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27917-F426-4B8D-A1BA-12892FA23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59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B6D29-33E7-4D21-8180-B2861959D7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99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E8963-4EDD-4AA9-AA26-D97B610A0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25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0E3BD-5697-4CEA-B834-D0B163804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05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3BE94-BC4A-43BE-A06F-2304059AC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9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7D115-D5DD-4AC3-A882-F3D96B919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50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7813"/>
            <a:ext cx="73914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95400"/>
            <a:ext cx="746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i="1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E2C3AE83-2E9D-476E-9766-BF3E62BFE3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9" descr="VT_marn_shld_lgo_1.5incmyk.t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24600"/>
            <a:ext cx="1676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685800" y="228600"/>
            <a:ext cx="797083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2"/>
          <p:cNvSpPr txBox="1">
            <a:spLocks noChangeArrowheads="1"/>
          </p:cNvSpPr>
          <p:nvPr userDrawn="1"/>
        </p:nvSpPr>
        <p:spPr bwMode="auto">
          <a:xfrm>
            <a:off x="152400" y="533400"/>
            <a:ext cx="10207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solidFill>
                  <a:srgbClr val="0070C0"/>
                </a:solidFill>
              </a:rPr>
              <a:t>CT</a:t>
            </a:r>
            <a:r>
              <a:rPr lang="en-US" altLang="en-US"/>
              <a:t>@</a:t>
            </a:r>
            <a:r>
              <a:rPr lang="en-US" altLang="en-US" b="1" i="1">
                <a:solidFill>
                  <a:srgbClr val="C00000"/>
                </a:solidFill>
              </a:rPr>
              <a:t>VT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85800" y="228600"/>
            <a:ext cx="0" cy="3810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685800" y="914400"/>
            <a:ext cx="0" cy="525780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623175" cy="1295400"/>
          </a:xfrm>
        </p:spPr>
        <p:txBody>
          <a:bodyPr/>
          <a:lstStyle/>
          <a:p>
            <a:pPr algn="ctr" eaLnBrk="1" hangingPunct="1"/>
            <a:r>
              <a:rPr lang="en-US" altLang="en-US" sz="3600" smtClean="0"/>
              <a:t>Introduction to </a:t>
            </a:r>
            <a:br>
              <a:rPr lang="en-US" altLang="en-US" sz="3600" smtClean="0"/>
            </a:br>
            <a:r>
              <a:rPr lang="en-US" altLang="en-US" sz="3600" smtClean="0"/>
              <a:t>Computational Thinking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276600"/>
            <a:ext cx="7696200" cy="838200"/>
          </a:xfrm>
        </p:spPr>
        <p:txBody>
          <a:bodyPr/>
          <a:lstStyle/>
          <a:p>
            <a:pPr algn="ctr" eaLnBrk="1" hangingPunct="1"/>
            <a:r>
              <a:rPr lang="en-US" altLang="en-US" sz="4000" i="1" dirty="0" smtClean="0"/>
              <a:t>Analyzing Abstractions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512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744094-5232-4CE6-8CD4-9DFB4287807C}" type="slidenum">
              <a:rPr lang="en-US" altLang="en-US" smtClean="0">
                <a:latin typeface="Garamond" panose="02020404030301010803" pitchFamily="18" charset="0"/>
              </a:rPr>
              <a:pPr/>
              <a:t>1</a:t>
            </a:fld>
            <a:endParaRPr lang="en-US" altLang="en-US" smtClean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343400"/>
            <a:ext cx="6789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Explain four types of visualization and the questions they answer</a:t>
            </a:r>
          </a:p>
          <a:p>
            <a:r>
              <a:rPr lang="en-US" dirty="0" smtClean="0"/>
              <a:t>Use a visualization tool to ask/answer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70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 -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95400"/>
            <a:ext cx="4422862" cy="4270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1501" y="5791200"/>
            <a:ext cx="619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https://www.bbc.com/news/science-environment-42264788</a:t>
            </a:r>
          </a:p>
        </p:txBody>
      </p:sp>
    </p:spTree>
    <p:extLst>
      <p:ext uri="{BB962C8B-B14F-4D97-AF65-F5344CB8AC3E}">
        <p14:creationId xmlns:p14="http://schemas.microsoft.com/office/powerpoint/2010/main" val="31792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Careful!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4961210" y="990600"/>
            <a:ext cx="3701009" cy="2845504"/>
            <a:chOff x="1066800" y="1066418"/>
            <a:chExt cx="3606128" cy="28455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800" y="1066418"/>
              <a:ext cx="3606128" cy="24926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43000" y="3634923"/>
              <a:ext cx="3321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https://venngage.com/blog/misleading-graphs/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07062"/>
            <a:ext cx="3837179" cy="18660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38200" y="4673104"/>
            <a:ext cx="510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https://www.sweetspot.com/en/2015/02/03/education-data-manipulation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78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612" y="1143000"/>
            <a:ext cx="7467600" cy="4648200"/>
          </a:xfrm>
        </p:spPr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83" y="1911718"/>
            <a:ext cx="4984457" cy="40290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49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4845" y="4800600"/>
            <a:ext cx="6592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there a trend in property crime rate in Virginia over time?</a:t>
            </a:r>
          </a:p>
          <a:p>
            <a:r>
              <a:rPr lang="en-US" dirty="0"/>
              <a:t>Is there significant variation in the crime rate in different years?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61103"/>
            <a:ext cx="7467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5029200"/>
            <a:ext cx="7558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most frequently occurring property crime rate?</a:t>
            </a:r>
          </a:p>
          <a:p>
            <a:r>
              <a:rPr lang="en-US" dirty="0"/>
              <a:t>How many years was the property crime rate between 2,500 and 3,000?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368" y="1025013"/>
            <a:ext cx="7467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7467600" cy="3733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5181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there a relationship between the rate of property crime and the rate of violent crime?</a:t>
            </a:r>
          </a:p>
        </p:txBody>
      </p:sp>
    </p:spTree>
    <p:extLst>
      <p:ext uri="{BB962C8B-B14F-4D97-AF65-F5344CB8AC3E}">
        <p14:creationId xmlns:p14="http://schemas.microsoft.com/office/powerpoint/2010/main" val="16205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53275"/>
            <a:ext cx="7467600" cy="3733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500" y="486937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does the average property crime rate in Virginia compare to other states?</a:t>
            </a:r>
          </a:p>
          <a:p>
            <a:r>
              <a:rPr lang="en-US" dirty="0"/>
              <a:t>Does Florida have a higher average property crime rate than Texas?</a:t>
            </a:r>
          </a:p>
        </p:txBody>
      </p:sp>
    </p:spTree>
    <p:extLst>
      <p:ext uri="{BB962C8B-B14F-4D97-AF65-F5344CB8AC3E}">
        <p14:creationId xmlns:p14="http://schemas.microsoft.com/office/powerpoint/2010/main" val="40884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 vs. Bar Charts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22555"/>
            <a:ext cx="4572000" cy="2286000"/>
          </a:xfrm>
        </p:spPr>
      </p:pic>
      <p:pic>
        <p:nvPicPr>
          <p:cNvPr id="7" name="Content Placeholder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90600" y="3581400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Left 7"/>
          <p:cNvSpPr/>
          <p:nvPr/>
        </p:nvSpPr>
        <p:spPr>
          <a:xfrm>
            <a:off x="5562600" y="2514600"/>
            <a:ext cx="2209800" cy="68580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Categories</a:t>
            </a:r>
          </a:p>
        </p:txBody>
      </p:sp>
      <p:sp>
        <p:nvSpPr>
          <p:cNvPr id="9" name="Arrow: Left 8"/>
          <p:cNvSpPr/>
          <p:nvPr/>
        </p:nvSpPr>
        <p:spPr>
          <a:xfrm>
            <a:off x="5528187" y="5169464"/>
            <a:ext cx="2209800" cy="68580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Bins (Numbers)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4218970"/>
            <a:ext cx="2858729" cy="1021556"/>
          </a:xfrm>
          <a:prstGeom prst="wedgeRoundRectCallout">
            <a:avLst>
              <a:gd name="adj1" fmla="val -72982"/>
              <a:gd name="adj2" fmla="val 3666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number of </a:t>
            </a:r>
            <a:r>
              <a:rPr lang="en-US" dirty="0" smtClean="0"/>
              <a:t>reports that </a:t>
            </a:r>
            <a:r>
              <a:rPr lang="en-US" dirty="0"/>
              <a:t>had a crime rate of 4000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5168" y="1495102"/>
            <a:ext cx="2771854" cy="408623"/>
          </a:xfrm>
          <a:prstGeom prst="wedgeRoundRectCallout">
            <a:avLst>
              <a:gd name="adj1" fmla="val -83662"/>
              <a:gd name="adj2" fmla="val 5232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The crime rate in Virginia</a:t>
            </a:r>
          </a:p>
        </p:txBody>
      </p:sp>
    </p:spTree>
    <p:extLst>
      <p:ext uri="{BB962C8B-B14F-4D97-AF65-F5344CB8AC3E}">
        <p14:creationId xmlns:p14="http://schemas.microsoft.com/office/powerpoint/2010/main" val="22488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as a cohort on the answers to the classwork problems</a:t>
            </a:r>
          </a:p>
          <a:p>
            <a:r>
              <a:rPr lang="en-US" dirty="0"/>
              <a:t>Discussion: last 10-15 minutes of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</p:spTree>
    <p:extLst>
      <p:ext uri="{BB962C8B-B14F-4D97-AF65-F5344CB8AC3E}">
        <p14:creationId xmlns:p14="http://schemas.microsoft.com/office/powerpoint/2010/main" val="24342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Summaries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10920"/>
            <a:ext cx="7467600" cy="2362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Simple measures </a:t>
            </a:r>
          </a:p>
          <a:p>
            <a:pPr lvl="1"/>
            <a:r>
              <a:rPr lang="en-US" dirty="0"/>
              <a:t>Reduce the values of a property to a single number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the average household income in the US </a:t>
            </a:r>
          </a:p>
          <a:p>
            <a:pPr lvl="2"/>
            <a:r>
              <a:rPr lang="en-US" dirty="0"/>
              <a:t>household income is a property in the US census</a:t>
            </a:r>
          </a:p>
          <a:p>
            <a:pPr lvl="2"/>
            <a:r>
              <a:rPr lang="en-US" dirty="0"/>
              <a:t>Tens of millions of households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523768"/>
              </p:ext>
            </p:extLst>
          </p:nvPr>
        </p:nvGraphicFramePr>
        <p:xfrm>
          <a:off x="1600200" y="3289618"/>
          <a:ext cx="6705600" cy="276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Quantitative</a:t>
                      </a:r>
                      <a:r>
                        <a:rPr lang="en-US" b="1" baseline="0" dirty="0"/>
                        <a:t> </a:t>
                      </a:r>
                      <a:br>
                        <a:rPr lang="en-US" b="1" baseline="0" dirty="0"/>
                      </a:br>
                      <a:r>
                        <a:rPr lang="en-US" b="1" baseline="0" dirty="0"/>
                        <a:t>Summary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count, 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(of instances), total</a:t>
                      </a:r>
                      <a:r>
                        <a:rPr lang="en-US" baseline="0" dirty="0"/>
                        <a:t> (of all values)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divided by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maximum,</a:t>
                      </a:r>
                      <a:br>
                        <a:rPr lang="en-US" dirty="0"/>
                      </a:br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largest, smallest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Extent or difference of max</a:t>
                      </a:r>
                      <a:r>
                        <a:rPr lang="en-US" baseline="0" dirty="0"/>
                        <a:t> and</a:t>
                      </a:r>
                      <a:r>
                        <a:rPr lang="en-US" dirty="0"/>
                        <a:t>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above/below given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7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Consent Form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467600" cy="118008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To facilitate use of the class as part of the scholarship to understand and report about teaching and learning at Virginia Tech</a:t>
            </a:r>
          </a:p>
          <a:p>
            <a:r>
              <a:rPr lang="en-US" dirty="0"/>
              <a:t>Procedures approved by VT IRB to guarantee your anonymity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8C4F2CE1-D99E-4BD9-9209-530D5FA6783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 2016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15000" y="2555940"/>
            <a:ext cx="2876551" cy="1752600"/>
            <a:chOff x="5237162" y="2705831"/>
            <a:chExt cx="2876551" cy="1752600"/>
          </a:xfrm>
        </p:grpSpPr>
        <p:pic>
          <p:nvPicPr>
            <p:cNvPr id="102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37162" y="2705831"/>
              <a:ext cx="1316038" cy="17256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2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2705831"/>
              <a:ext cx="1331913" cy="1752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44" y="4542034"/>
            <a:ext cx="3119755" cy="1759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084" y="2591121"/>
            <a:ext cx="6515831" cy="1859662"/>
          </a:xfrm>
          <a:prstGeom prst="rect">
            <a:avLst/>
          </a:prstGeom>
        </p:spPr>
      </p:pic>
      <p:pic>
        <p:nvPicPr>
          <p:cNvPr id="16" name="image3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5910" y="4450783"/>
            <a:ext cx="3198495" cy="15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classwork and homework from last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</p:spTree>
    <p:extLst>
      <p:ext uri="{BB962C8B-B14F-4D97-AF65-F5344CB8AC3E}">
        <p14:creationId xmlns:p14="http://schemas.microsoft.com/office/powerpoint/2010/main" val="40129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467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Abstraction of complex phenomenon too big to comprehend</a:t>
            </a:r>
          </a:p>
          <a:p>
            <a:pPr lvl="1"/>
            <a:r>
              <a:rPr lang="en-US" dirty="0"/>
              <a:t>Imagine a table for an abstraction with hundreds of properties (columns) and millions of instances (rows)</a:t>
            </a:r>
          </a:p>
          <a:p>
            <a:pPr lvl="1"/>
            <a:r>
              <a:rPr lang="en-US" dirty="0"/>
              <a:t>Example: U.S. census data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Focus on one or two properties</a:t>
            </a:r>
          </a:p>
          <a:p>
            <a:pPr lvl="1"/>
            <a:r>
              <a:rPr lang="en-US" dirty="0"/>
              <a:t>Methods</a:t>
            </a:r>
          </a:p>
          <a:p>
            <a:pPr lvl="2"/>
            <a:r>
              <a:rPr lang="en-US" dirty="0"/>
              <a:t>quantitative </a:t>
            </a:r>
            <a:r>
              <a:rPr lang="en-US" dirty="0" smtClean="0"/>
              <a:t>measures (later)</a:t>
            </a:r>
            <a:endParaRPr lang="en-US" dirty="0"/>
          </a:p>
          <a:p>
            <a:pPr lvl="2"/>
            <a:r>
              <a:rPr lang="en-US" dirty="0"/>
              <a:t>v</a:t>
            </a:r>
            <a:r>
              <a:rPr lang="en-US" dirty="0" smtClean="0"/>
              <a:t>isualizations (now)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</p:spTree>
    <p:extLst>
      <p:ext uri="{BB962C8B-B14F-4D97-AF65-F5344CB8AC3E}">
        <p14:creationId xmlns:p14="http://schemas.microsoft.com/office/powerpoint/2010/main" val="339094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 Slide </a:t>
            </a:r>
            <a:fld id="{2FF74DAD-6314-4CA7-B2C2-03EB063071DB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(C) Dennis Kafura 2016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8229600" cy="2971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Explain the application of computational or quantitative thinking across multiple knowledge domains.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Apply the foundational principles of computational or quantitative thinking to frame a question and devise a solution in a particular field of study.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/>
              <a:t>Construct a model based on computational methods to analyze complex or large-scale phenomenon.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Identify the impacts of computing and information technology on humanity.</a:t>
            </a:r>
          </a:p>
          <a:p>
            <a:pPr marL="0" indent="0">
              <a:buSzPct val="10000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724400" y="2209800"/>
            <a:ext cx="4038600" cy="304800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9600" y="4604951"/>
            <a:ext cx="333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Analyze an abstraction to answer a question.</a:t>
            </a:r>
          </a:p>
        </p:txBody>
      </p:sp>
      <p:cxnSp>
        <p:nvCxnSpPr>
          <p:cNvPr id="10" name="Elbow Connector 9"/>
          <p:cNvCxnSpPr>
            <a:stCxn id="8" idx="3"/>
          </p:cNvCxnSpPr>
          <p:nvPr/>
        </p:nvCxnSpPr>
        <p:spPr>
          <a:xfrm flipV="1">
            <a:off x="7753350" y="2514602"/>
            <a:ext cx="514350" cy="2505848"/>
          </a:xfrm>
          <a:prstGeom prst="bentConnector2">
            <a:avLst/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52600" y="2487110"/>
            <a:ext cx="1143000" cy="332290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752600" y="3124200"/>
            <a:ext cx="5943600" cy="312003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19200" y="4864714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Analysis of authentic “big data”.</a:t>
            </a:r>
          </a:p>
        </p:txBody>
      </p:sp>
      <p:cxnSp>
        <p:nvCxnSpPr>
          <p:cNvPr id="25" name="Elbow Connector 24"/>
          <p:cNvCxnSpPr>
            <a:stCxn id="22" idx="0"/>
          </p:cNvCxnSpPr>
          <p:nvPr/>
        </p:nvCxnSpPr>
        <p:spPr>
          <a:xfrm rot="5400000" flipH="1" flipV="1">
            <a:off x="2635893" y="3562321"/>
            <a:ext cx="1447800" cy="1156986"/>
          </a:xfrm>
          <a:prstGeom prst="bentConnector3">
            <a:avLst>
              <a:gd name="adj1" fmla="val 50000"/>
            </a:avLst>
          </a:prstGeom>
          <a:ln w="349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0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(graph) visualizations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102743"/>
              </p:ext>
            </p:extLst>
          </p:nvPr>
        </p:nvGraphicFramePr>
        <p:xfrm>
          <a:off x="1171159" y="2966720"/>
          <a:ext cx="7467600" cy="266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6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6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66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Graph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Shows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Number of 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Type of Properties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Line plot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trend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quantitative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Histogram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 /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distribution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quantitative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Scatter Plot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relationship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both quantitative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Bar Chart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comparison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quantitative, one categorical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(C) Dennis Kafura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86399" y="1219200"/>
            <a:ext cx="7467600" cy="151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Visualization</a:t>
            </a:r>
          </a:p>
          <a:p>
            <a:pPr lvl="1"/>
            <a:r>
              <a:rPr lang="en-US" kern="0" dirty="0"/>
              <a:t>Engage powerful human visual system</a:t>
            </a:r>
          </a:p>
          <a:p>
            <a:pPr lvl="1"/>
            <a:r>
              <a:rPr lang="en-US" kern="0" dirty="0"/>
              <a:t>Show apparent trends, patterns, </a:t>
            </a:r>
            <a:r>
              <a:rPr lang="en-US" kern="0" dirty="0" smtClean="0"/>
              <a:t>relationships, </a:t>
            </a:r>
            <a:r>
              <a:rPr lang="en-US" kern="0" dirty="0"/>
              <a:t>etc. 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4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plot – trend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9613"/>
            <a:ext cx="4800600" cy="905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618" y="990600"/>
            <a:ext cx="1872714" cy="4615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6019800"/>
            <a:ext cx="6923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https://www.marketwatch.com/story/the-dows-tumultuous-120-year-history-in-one-chart-2017-03-23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602628"/>
            <a:ext cx="6313642" cy="43644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92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703" y="336703"/>
            <a:ext cx="7696200" cy="788987"/>
          </a:xfrm>
        </p:spPr>
        <p:txBody>
          <a:bodyPr/>
          <a:lstStyle/>
          <a:p>
            <a:r>
              <a:rPr lang="en-US" dirty="0" smtClean="0"/>
              <a:t>Histogram – frequency/distribution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85660"/>
            <a:ext cx="5278324" cy="39622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1676400" y="1125690"/>
            <a:ext cx="6324600" cy="821432"/>
            <a:chOff x="1230507" y="1176129"/>
            <a:chExt cx="6400800" cy="7521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0507" y="1176129"/>
              <a:ext cx="6400800" cy="691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4907" y="1486092"/>
              <a:ext cx="1055093" cy="4422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231600" y="5962047"/>
            <a:ext cx="7570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https://www.businessinsider.in/Pay-Inequality-Is-Massive-Among-Americas-CEOs/articleshow/35690403.cms</a:t>
            </a:r>
          </a:p>
        </p:txBody>
      </p:sp>
    </p:spTree>
    <p:extLst>
      <p:ext uri="{BB962C8B-B14F-4D97-AF65-F5344CB8AC3E}">
        <p14:creationId xmlns:p14="http://schemas.microsoft.com/office/powerpoint/2010/main" val="39710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plot - relationship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Slide </a:t>
            </a:r>
            <a:fld id="{FCA50C90-7C7D-4931-80A4-87B1065C46E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(C) Dennis Kafura</a:t>
            </a:r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4400"/>
            <a:ext cx="5933705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1" y="1589303"/>
            <a:ext cx="6324600" cy="42361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14400" y="5855133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https://economix.blogs.nytimes.com/2009/03/10/the-happiest-states-of-america/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C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13236</TotalTime>
  <Words>662</Words>
  <Application>Microsoft Office PowerPoint</Application>
  <PresentationFormat>On-screen Show (4:3)</PresentationFormat>
  <Paragraphs>139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Wingdings</vt:lpstr>
      <vt:lpstr>Edge</vt:lpstr>
      <vt:lpstr>Introduction to  Computational Thinking</vt:lpstr>
      <vt:lpstr>Consent Form</vt:lpstr>
      <vt:lpstr>Reflections</vt:lpstr>
      <vt:lpstr>Motivation</vt:lpstr>
      <vt:lpstr>Learning Objectives</vt:lpstr>
      <vt:lpstr>Simple (graph) visualizations</vt:lpstr>
      <vt:lpstr>Line plot – trend over time</vt:lpstr>
      <vt:lpstr>Histogram – frequency/distribution</vt:lpstr>
      <vt:lpstr>Scatter plot - relationship</vt:lpstr>
      <vt:lpstr>Bar chart - comparison</vt:lpstr>
      <vt:lpstr>Careful!</vt:lpstr>
      <vt:lpstr>Visualizer</vt:lpstr>
      <vt:lpstr>Line Plot</vt:lpstr>
      <vt:lpstr>Histogram</vt:lpstr>
      <vt:lpstr>Scatter Plot</vt:lpstr>
      <vt:lpstr>Bar Chart</vt:lpstr>
      <vt:lpstr>Histograms vs. Bar Charts</vt:lpstr>
      <vt:lpstr>Cohort work</vt:lpstr>
      <vt:lpstr>Quantitative Summaries</vt:lpstr>
    </vt:vector>
  </TitlesOfParts>
  <Company>Virginia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Kafura</dc:creator>
  <cp:lastModifiedBy>kafura</cp:lastModifiedBy>
  <cp:revision>257</cp:revision>
  <dcterms:created xsi:type="dcterms:W3CDTF">2009-08-04T12:39:06Z</dcterms:created>
  <dcterms:modified xsi:type="dcterms:W3CDTF">2018-08-30T15:01:38Z</dcterms:modified>
</cp:coreProperties>
</file>