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89" r:id="rId3"/>
    <p:sldId id="290" r:id="rId4"/>
    <p:sldId id="298" r:id="rId5"/>
    <p:sldId id="299" r:id="rId6"/>
    <p:sldId id="300" r:id="rId7"/>
    <p:sldId id="293" r:id="rId8"/>
    <p:sldId id="295" r:id="rId9"/>
    <p:sldId id="30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0FF"/>
    <a:srgbClr val="D6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5" autoAdjust="0"/>
    <p:restoredTop sz="94712" autoAdjust="0"/>
  </p:normalViewPr>
  <p:slideViewPr>
    <p:cSldViewPr>
      <p:cViewPr varScale="1">
        <p:scale>
          <a:sx n="102" d="100"/>
          <a:sy n="102" d="100"/>
        </p:scale>
        <p:origin x="1071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D6AC2B-E346-49BD-91A3-34E0AA9E6D67}" type="datetimeFigureOut">
              <a:rPr lang="en-US"/>
              <a:pPr>
                <a:defRPr/>
              </a:pPr>
              <a:t>2/27/2018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F0E742-405F-4C1C-942A-BC43829C6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119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F0E742-405F-4C1C-942A-BC43829C629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963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C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362200"/>
            <a:ext cx="1736725" cy="291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VT_marn_shld_lgo_1.5incmyk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altLang="en-US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7338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4572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0F63-0315-487D-9A29-8CC864755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200400" y="6246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684C-E9E4-491A-96DE-1891A449E0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665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665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39F9-14C4-40FC-9268-CB9E9C4705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Slide </a:t>
            </a:r>
            <a:fld id="{FCB5A6BB-265D-4E3B-9AE8-CA55E16989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7F39-C333-4561-AE7D-3CB15B6DC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01F23-350A-4313-B81A-2470598D2F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8A06-F0D9-4CCF-9740-87E67D26A6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43D2C-8353-41D1-9839-F0EAF4AC7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7975-1E13-41C0-A0E4-2862596C1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9C3F-332B-4F28-91B7-BEE02620E8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696B6-A024-4DBE-B134-B5CD8CEDB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77813"/>
            <a:ext cx="7391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295400"/>
            <a:ext cx="746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1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B17E3AEB-F363-403D-AC90-9A5167CDAB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9" descr="VT_marn_shld_lgo_1.5incmyk.t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324600"/>
            <a:ext cx="1676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85800" y="228600"/>
            <a:ext cx="7970838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TextBox 12"/>
          <p:cNvSpPr txBox="1">
            <a:spLocks noChangeArrowheads="1"/>
          </p:cNvSpPr>
          <p:nvPr userDrawn="1"/>
        </p:nvSpPr>
        <p:spPr bwMode="auto">
          <a:xfrm>
            <a:off x="152400" y="533400"/>
            <a:ext cx="1020763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>
                <a:solidFill>
                  <a:srgbClr val="0070C0"/>
                </a:solidFill>
              </a:rPr>
              <a:t>CT</a:t>
            </a:r>
            <a:r>
              <a:rPr lang="en-US" altLang="en-US" dirty="0" smtClean="0"/>
              <a:t>@</a:t>
            </a:r>
            <a:r>
              <a:rPr lang="en-US" altLang="en-US" b="1" i="1" dirty="0" smtClean="0">
                <a:solidFill>
                  <a:srgbClr val="C00000"/>
                </a:solidFill>
              </a:rPr>
              <a:t>VT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685800" y="228600"/>
            <a:ext cx="0" cy="3810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685800" y="914400"/>
            <a:ext cx="0" cy="525780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623175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Introduction to </a:t>
            </a:r>
            <a:br>
              <a:rPr lang="en-US" altLang="en-US" sz="3600" smtClean="0"/>
            </a:br>
            <a:r>
              <a:rPr lang="en-US" altLang="en-US" sz="3600" smtClean="0"/>
              <a:t>Computational Thinking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96200" cy="1752600"/>
          </a:xfrm>
        </p:spPr>
        <p:txBody>
          <a:bodyPr/>
          <a:lstStyle/>
          <a:p>
            <a:pPr algn="ctr" eaLnBrk="1" hangingPunct="1"/>
            <a:r>
              <a:rPr lang="en-US" altLang="en-US" sz="4000" i="1" dirty="0" smtClean="0"/>
              <a:t>Blocks </a:t>
            </a:r>
            <a:r>
              <a:rPr lang="en-US" altLang="en-US" sz="4000" i="1" dirty="0" smtClean="0">
                <a:sym typeface="Wingdings" panose="05000000000000000000" pitchFamily="2" charset="2"/>
              </a:rPr>
              <a:t></a:t>
            </a:r>
            <a:r>
              <a:rPr lang="en-US" altLang="en-US" sz="4000" i="1" dirty="0" smtClean="0"/>
              <a:t> Text (Python)</a:t>
            </a:r>
          </a:p>
          <a:p>
            <a:pPr algn="ctr" eaLnBrk="1" hangingPunct="1"/>
            <a:endParaRPr lang="en-US" altLang="en-US" i="1" dirty="0" smtClean="0">
              <a:latin typeface="Arial Black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750F63-0315-487D-9A29-8CC864755B9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0" y="4611469"/>
            <a:ext cx="60452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advantages of text programming</a:t>
            </a:r>
          </a:p>
          <a:p>
            <a:r>
              <a:rPr lang="en-US" dirty="0" smtClean="0"/>
              <a:t>Identify correct Python syntax</a:t>
            </a:r>
          </a:p>
          <a:p>
            <a:r>
              <a:rPr lang="en-US" dirty="0" smtClean="0"/>
              <a:t>Create in Python the equivalent to an algorithm in Blocks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BlockPy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78483"/>
            <a:ext cx="7467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drag-and-drop interface means that we do not need to memorize the syntax of statements.</a:t>
            </a:r>
          </a:p>
          <a:p>
            <a:r>
              <a:rPr lang="en-US" dirty="0" smtClean="0"/>
              <a:t>Blockly prevents some kinds of mistakes by allowing only meaningful combination of blocks.</a:t>
            </a:r>
          </a:p>
          <a:p>
            <a:r>
              <a:rPr lang="en-US" dirty="0" smtClean="0"/>
              <a:t>The visual layout of an algorithms can help understand its structure </a:t>
            </a:r>
          </a:p>
          <a:p>
            <a:r>
              <a:rPr lang="en-US" dirty="0"/>
              <a:t>BlockPy code (nearly) always does </a:t>
            </a:r>
            <a:r>
              <a:rPr lang="en-US" i="1" dirty="0"/>
              <a:t>something</a:t>
            </a:r>
            <a:r>
              <a:rPr lang="en-US" dirty="0"/>
              <a:t> - even when it is not exactly what we want.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54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400"/>
            <a:ext cx="7620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Write statements (lines of code) faster!</a:t>
            </a:r>
          </a:p>
          <a:p>
            <a:r>
              <a:rPr lang="en-US" dirty="0" smtClean="0"/>
              <a:t>Use the full capability of available programming facilities.</a:t>
            </a:r>
          </a:p>
          <a:p>
            <a:r>
              <a:rPr lang="en-US" dirty="0" smtClean="0"/>
              <a:t>However, we have to learn its </a:t>
            </a:r>
            <a:r>
              <a:rPr lang="en-US" i="1" dirty="0" smtClean="0"/>
              <a:t>syntax</a:t>
            </a:r>
            <a:r>
              <a:rPr lang="en-US" dirty="0" smtClean="0"/>
              <a:t>.</a:t>
            </a:r>
          </a:p>
          <a:p>
            <a:pPr lvl="1"/>
            <a:r>
              <a:rPr lang="en-US" b="1" dirty="0" smtClean="0"/>
              <a:t>Keywords</a:t>
            </a:r>
            <a:r>
              <a:rPr lang="en-US" dirty="0" smtClean="0"/>
              <a:t>: terms or symbols used to indicate the kind of statement being written</a:t>
            </a:r>
          </a:p>
          <a:p>
            <a:pPr lvl="1"/>
            <a:r>
              <a:rPr lang="en-US" b="1" dirty="0" smtClean="0"/>
              <a:t>Punctuation</a:t>
            </a:r>
            <a:r>
              <a:rPr lang="en-US" dirty="0" smtClean="0"/>
              <a:t>: symbols or indentation used to indicate the end of a statement or its relationship to other statements</a:t>
            </a:r>
          </a:p>
          <a:p>
            <a:r>
              <a:rPr lang="en-US" dirty="0" smtClean="0"/>
              <a:t>Fortunately, there is a direct relationship between BlockPy and Python!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96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in Python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724400" y="2057400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lick the tab</a:t>
            </a:r>
            <a:endParaRPr lang="en-US" dirty="0"/>
          </a:p>
        </p:txBody>
      </p:sp>
      <p:cxnSp>
        <p:nvCxnSpPr>
          <p:cNvPr id="12" name="Elbow Connector 11"/>
          <p:cNvCxnSpPr>
            <a:stCxn id="10" idx="1"/>
          </p:cNvCxnSpPr>
          <p:nvPr/>
        </p:nvCxnSpPr>
        <p:spPr>
          <a:xfrm rot="10800000">
            <a:off x="3677742" y="1558338"/>
            <a:ext cx="1046658" cy="683729"/>
          </a:xfrm>
          <a:prstGeom prst="bentConnector3">
            <a:avLst>
              <a:gd name="adj1" fmla="val 100106"/>
            </a:avLst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219200"/>
            <a:ext cx="4405313" cy="35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png;base64,iVBORw0KGgoAAAANSUhEUgAAAkkAAAFfCAYAAABa51gvAAAgAElEQVR4XuxdB3hU1dZd6b2HJJAOSQgBEiAJvQoCImJBRJGuogI2fKAPGz5FwYKCXVREBBXbjyBgo0lHkN4TkkAS0idlkqnJv8+FCZMpmTslyRDO8csXzNx7ytpn5q7Ze+19HOrq6soB+NKP0HbtysTff2eirs4BLi5OcHBw0Lyk91smU2Ls2K5ITAw1eo3uC5mZxfj664Pw8nIXfQ+/kCOgi0BBgQT3PBKAYxcPcHA4AhwBjgBHgCNgcwSUaiUctEnS229vgVIJFBZWQSKpgUKhbnTQ4GAvhIf7wc/PBTNm9DM5weXLd1O/Cly+XImCgkqT1/MLOALGEHBzq8Ojz0Viz7m/kFOSwYHiCHAEOAIcAY6AzREQSFJtbZ3vq6/+DpmsFjk5ZWYN4ubmLBAlV1dH3H13skGvksZ7xLxTubnlqK4mJsYbR8AKBDhJsgI8fitHgCPAEeAIiEJAIElvvbXFt6xMjuxs8wiS9gjGvErceyTKDvwiMxHgJMlMwPjlHAGOAEeAI2A2Ag47d2ZU79yZ7XHsWL7ZN+veoPEq+fld0xtJpQpcuiTh3iOr0eUdaCNgKUmKCIyFj4c/jCvtroyiUClQUJGLyhoJB54jwBHgCHAEblAEHF577ffakhKZA9MJ2UPz9/dAjx7hiIjwh7Ozoz1Mic/hKgJMo8a8jQcPXmxx0msuSQr2CUO3iCHIz3NCxnlX1NVeXZQRtuTnr0ZaGpBTegrHL+3ne+AGQKAsvxLKGhUJNZ3sYrW1jmqEhLRBdFS0xbo7hUwFti6HOkf6MfXVoOmXXQf6z7EWaT1SUVZdjCp5hUWDsjUpyFaO9mIrBzX8A32RlNAFGYWnLFqTvdmKLYLtwS6dO0PpIIdEWmLRuqSkb64qk8GhlhLBLOrBtjfVOdTCibhFv179cTr/qMnOHRYu/KMuM7OU9Egqkxc39QXMAzV6dBKYR4o3+0WgvFyG9etPmBT2W7sCb29HzH4+Hit3vEOuHU9UnI+BNCtG6DYoyAV3PuxO2W3/mHyAuLt4YGjSOHy9yhkHzEiG8/IEZj2mQI3LUZwR8Waydr38/pZFQJJbg5scH2/ZSWiNXkNe+K4TXLE3cwtyii1LTmAP3uiygWiLznazrr63dsKf+StxqfSCFSSpCjfVPdlo9nVzLpjZKnWyH/ac/8MqkhRRmY4IFX07s5PWMTUC593+wrnCE1aRpD7Vj8DZwdUuVqVW1eLup/pg9a5l4kjSlClf16pUjeT522hZgwd3QGioD7777rDRHgcN6oAOHYL0XpdISlFeXoro6Dgbzablu7ne18TCswcOXGxSIO+9twsKvH/DRcpek8qrhLEUFe6oOJqGnl07wS/lBEoqC0ySpKTwNOSf6UJ7T98z6UGRYXcP+sZEiZzlBr7UhoUB859TY8PhlU26Vt55yyNQflGBAXgEl86VQEHlTVq6KdVy1PqUo+3YMpN73NhcBZJUOgi+le2Rm2GZJ8DWOFTIixB9lxxlrlkWkyRJnhSD6mbj8gUJpBVyW0/R7P7UtSpUoRAJ0+XWkaTyngipTkbWqUKz59AUN1TKShE1og6VIeetIkk9pQ9AckmJ8hJpU0zTrD7rKIxQVVuETjOU4kjS4sVb606cyIdaXWfWQOZcnJQUikcf7YO8vAq8/voWo7dOmNAd7u4uDV6Xy2X48MOFSE5Ox9ChY8wZ1m6vbQ1rKqHNvm7diSbF+KtV9wpepFN5h6luV8P96evujwqZOL1Q3/Z34LtVgTh1Wn+6t94KjLkNqKkB5j1DJEyhf83L/1PiRPFGiz8kmhQk3rnNELA3kiRXyuAaVo2gW4us8yTZGUkqqcxH7Fg1KrxaD0lSUT0dhVspYidWtyqSJJEWIWakA6rCMiz+/GPhNnsiSbVEkiqUBej8sBpnCkSE2+yJJE2alCoUsNRurYFQ6H6Kt4Y1sTpaP/10zGYPKN2OnJxqMX9RMraeWG/xh46mz/5xY7FyuR8yMq/8JTYGaNcOKKYv1kOHAikpIBIGfP89cIrkBIkdgS1br83o+RcUyKj4HSVV9vHtrslAv8E7tluSNIpIkoW1wOzRk8RJkuE3GrNVhJ15kjhJAhzEkiTm4Zk2LR2pFKN0d3emopNqZJD7dsWKA0Lto+Tkthg3LgVRUQFwdHQAy2rbuTMThw7lCl6kgAASeFArK6vGRx/twcmTBXo7RZckacjEhg3fCteOHn0vZs58TvAqbNy4Fr/8sgYlJQVITx+ICRMeRVxcJ1RUSPDaa3MwaNAtFA76m352UO2mFDz00FyaZxZWr/4YxcUFuPPOSRg//iHyHMjrr9+7dxvN+Xf07j0EkyfPRseOycK4MllNo+MtW/YyunZNw88/f0UhxXZ49tk3SdhchW+++ZTWv5sKZ+aiU6cUmv99GDhwJD75ZBG01zRx4iy8/fZ8sN9duqQKY2rWwf4WFdUBhsbw8PAyOi+G0eHDe7FmzcfCHDTj33zzHXBysl6YaowksVpZTFdmSHTfmO11NwMTZj88PwL7zrNikVfZjYUPcW2S5OYGTLwf6NkLICclHAmKCqo57+1DnRNRYsVU3SkE9/77RJiuep44SbIQ+OvsNkm2DAMdZ9pNuK3ek8RJkt5OsrdwG/ckGX+zSwqq0E81w27CbU3mSRo/vhuGD0/Ali3n8eOPxzBsWDzGjEnCkSP5+O23M5g1qy89YGqxdu0RZGaWCIUl09MjsWnTaZw+XSgq3CbGk6RUKvD550vg4eFJpGy68Pv48UNESD6hOTwHHx9/gfS4urph9uwXiJwF49tvl5PQeDWRvDk07zFE1IqxePEzRKweQXx8Z+H6qqoKPPbYi8L/Hz68DytXLsN//vM6wsLCRY3Xpk1bWuP8q6RKinfffUkID/bvP1z42969W7F8+ZuYP/9tQVulHULUJkTGSBKbo/YYTk6ORFCXGsVBSU/79977n0Aq27fvSFXU8+jB/wqRw8mUPdhXb0dTQVHs2JEp2E7TwsJ8CK8EwlKfVDW1J4mRpAeeCcG+jG3IK8u26nGrTZK8vUlj9F8Sfgdf8R699RZw/vyV7h95GEgmrxJBi82/gUjvlb9zkmQV/HZ1cwl9oVPL6+BGQjTvNq5wcrmWb1N0vgpDXR/HpfP6miR3Txd0TI1EWHQAXAy8HyxZJNM95V0oxcn9F0kTp0m3vNaTWJIkr1aAPYicHV3h6ecGD/9rkoWaKjnaS4bCVxprUJMUThrQ2M5h8KfTE2zVJMVSXDhx2agGSqwnia1JIVXBzdUdXmQrZ7drmsKSSxUYXPcECrP1NUmO9AZO6hmJdrGBcNWRb1i6RiVl9l6mzN4zlNkrM1AMWSxJUlE/pfkVQgall687PAOviZlNeZJCIv0R17UtAkK9bSZYryyrQfbpAqMaKLGepMqSatSUK8hWHvCgpBpXj2u2YpmITD9WcrHaoCYpkRwvEXHBcPeyjbCbCbMLqezQWXLQVFLEQ7c1GUmaMiWNvDMd8McfZ4mQ/NtgXKYlGjw4jsIVR4TXWWOepwULhkOlUpM341+bkaTMzDNEWt7GnDmvUoZTiDAW85qsXv0RjelBRO5OgfSMGXM/+valWAq1o0cPYNWq9/Hcc+/A3z8Q2uEu5oVi1zMywzxVrNWSinfFinfpuJVAgVCIGY95aBrTTDGh9sKFT2HKlMcFImYJSdIewxQOTMP13nsvCzjFxlL8SERjWWuM1FbThy7LMBwxoiNYkVBDrTlI0rR5bbA/YyvyJdYJxHXDbYGBIJsDu3cDX311bXWhtJ2ee57OL9wJfLf22t+vB5LUs8NgBPuEYuPh70RYuuElqbH9cWfaVBzJ2YvMwtP1//5+32eN9mXNmNoda4/PxtTuV/c1sxendQMjE5W5agx0exCFmVL4Rjoiy3sbakNLSaitQvklGW5yfgy5lO2rLdxmpKjfbZ3hrVX/zZp56N5bSkc07f5VP21cLEliD6FEtwHk+mwPDx9nyMMu4pLPHjhRQkJFkRQp6rvgWh6iR1piOoWiS59oWy6lQV/H92TTw1c/YiCGJDEyUXaRxNmeDyH/RDUCo9yR47cTylDSz9JDsCSnHEMcnkIxkV5d4TbLngukJKGmaFX0GbmLMnsZadJuYkkSs0eIqhOCLvaEM0lL6toWIsNrO1x8asGIRnv5QITKu+iRlrZE+FKHNF3i0rnDeThz6JIeZGJIErNH8cVyDPSeisuH1IKtCgL/gbTNBaG/oosS3IQnUXZZnySlDY0Xvng0RVPKVdi14SSYzbRbk5GklJR2FA7qQZ4VXyIZKqFA5L59Odi6NQMPPtiTQlSG32zsjLaffz5Ooa0Uk8JtMZ6kgwd3Yd68qQYxZZ6hsWOnYtGiuQ1CV8ePH6RDdT8gL84S+Pr6GyRJ2qEu1vlff/0ikKs+fW4icjXDrPHYxWq1mrwypymseFgItx07dkD499Kl31pMkrTnaAqH++57mLK5PiPd0JdCuHHAgBG0liFEesIa/RZy4kQBhShz0K1bOP2QcMdIaw6S1BSeJLacECJDr/yPyJARkrSH/v4dcQ1yrgnN3klSXGgS7u3zKAor8vDpltfN/ryxhIhYO6axSer2a8ncjPXNBKSdlaPhWtIWeUSEWHOgL7ye8VKcqvsD7X2TESHtTd6dsgYkqRN5xDvQN3jdxt7jf+3YhDU/fonM7PPoS1+4Hpn6JGKi2guX5tP7/rmFc3D0xKH6WxM6JOL1F5YhOjK2QXcn6LOUeV+0m1iSVEDeqJudnxYyvarJc8Sah78TKmIOI6+K5uU2mTQDrg1IkgNJIkbc30N4UGu3I/RZ+cATV74s6ja2tgcnzUJBUT6+Xvs5fv1jnXDJ0IEjhL+Hkjddu6lIkvHb6kNUk6xh0oUYksRsFSnvibCqHsg5U1RvK+9YBU46bkKAa1skykehrLCyAUliXrHOvaL05q6gCMSG337C6h9WoIy+sN48+BbMmPwYggLbQMyatTvMoMzeUzqZvWJJUjERhiF4HCW51agorRa6dfV0hDL+LLKkx9DPfwKcpT56JGnw2GSDJN3UHjT1uva6tlAUSLN/NH8XQ5LYlw+fiigkKkYh8/iVPczeV77Rdcj03II6lSOSlWMhLZc38CS1jSHid5M+8WvMVqxvU69rr4lldP67vWH5jCYjSZqBhxCb7d69HT3o28Db2xUX6A1aQSmYceQuW7Fiv0CcdJvY7DYxJGn37r/IW/V/FAp7DV5e+t8WDIWuLCVJJ+jDrVu33kQEfzVrPKZh+vTTxUSO8gSSFR+fROQsgAjSSwJ5s9STpE2STOFQv8klJQI527p1A2mT9mASfZjdfvtEo0RJRd8Kjh7NJ21UmMEw27V+DQu37V2TxMJtL5C3yJ++vBgNt9Fz4zcKt/3005XVcpKk/8C8HkkS87j0xwxUkDepjA7x1m5eARTOcXJGefGVB5d2G3B7Z/gFNfSoMu/1t6RBrJJWYuK4B+Dq4orN9MVqE/0smPcGgoPa4NTZ4/iCPNwv0GeVr4+fPohafymgMzMP/HmuwTViSBLzuFRlOuImvxlg3gDtLFAHpzoKzXhRMclqYa9rtyAKpfcZ1anROWlePHRkPz4h+cGzT76MIJIvLKLPsfTufTBq2O3CJRv/XIcD/+7Bs0+8rLfOPRtPoUSnULFYktRTNQU1VPy18BKJBrWah68Lle1wRVmBfjp5OslAQkkXq9vWbfoeF3Oz8dCk2RQudcX+g7vxx7aNmDNzPrw86UNBp2mvOZY0odqNpbH/rZPZK5YklZyrwTCvxwQSxDwd9Y0KHDJbVZYowMhlg73p64Yhd5MOQKeZ2oNBgSQ1MbFHtbtkZEK3TIQYkiR8+ZDdBlcJ+/LRsMyEu5cz3IknSAr031fMi8m8mebayhxbyimk/QdFsrRbk5Mk7cGeeGIAOncOFQTciYmh2Lz5tME6SO3bB5Hepz/pYiobLQFgiCSpVEpBy5NAlUxZOOssffC8884LeOaZNxATE68HsKUkSTuUpR1uY2ErS8ZjmiZNeI9NkoXHFiyYTV6wRYRVcoM1SemD9q235gvhvtTUfsKamPdpIX0LnTFjniDcZiFBbZJkCgc9YOgP+/dvFwTjc+cuIu1W4x/ahu7X/ltTe5KaKrvNheQaEyeCPJ+0GibUps8pbeG2M72upr8tXXZNq2QJSRqYeAsGJ42Gt7svhZyVOJi1Ez/u/wLMM3Jbj/uFTLmIwBgaX4kN/65BmbQYI1PGoV1AFBFYR9QopDiYuRO/HPpagH1417vQK+4moT9Hep19KLOMp38yd2BE8jj4eV55MJRXl+HbPR+Rrsq50f60bWks3MbGvit9GjpHpMLN2d3kmOcLTgrdRga1x6T+j6GcjnT54PeXhb+N7j4BvWn+f574P2w7uQFuLu54bPgC6lOFv89sFkJ8F4rOoK1/VIO1HLrwN/omDKeQaw6FE8Pg5e4j4Hns0gH8dGAFGJEQ2wRthPpxFGSxEI34+wbd1RU+dBKAdmNeopffeBaPUUJIZ3o/s8YI0yv0Pr6L3se96H38+7Zf8S95o5965L+CRrKxVkRho32k7dRuYkgSCxOGlHdFeHUvZJtRW6cNHUrei8LpplohJbksWDwP4++YhEH9huHYqcP4lD7b/vfsWwgg6QJrzDPz4qL/YAZJCbp26tagS7YmtjbtJoYkMVv1Uz+C8lyFWbV12JrY2rRbdbUUi5YtwK0kiWB20cz55TefwcNTnkAnerZoN90162LEdC7bdTJ7xZAk5lGrzHDEQI8HcP5onino61/3CfDAoDu76l1vag9GRcSY3KPanR7deQE5Z6947TRNLEnqKZuKqnwHlJDeSmxL7h+LqIQ2ZtkqOiLWLFsywrl51cEGYzQZSWKZbQMGxOJP+rbz00/HibQEUwZYmvDNhdXLYZltLKtt3brjlCGWhVGjEjFyZKIg2l6yZDsJpW8VhN3vv78TEomMMsb0i7UZIklsdatWfUACZQ/cddcUykZTCASDCbin0AYPJLacl5dNGp/XaMx7hCwzXUIhxpPEhNtz5iwk4hVHZOJvEqB/hqefflUIT3366RtmjccIDNMDPfnkKySaTsDly7n44oslJHrfIITbmDhbe03MJco0UDU1UsrCm0c4OhLZXE56mfeE6w2RJKaramxeTK/FvFmzZ79ImqQEIcTIdFtM8D2Z3MyOLK3LitbUJIlNrbE6SSwOzkrLi2m6mqTISKAtFYkspYjLsJtBnlHiS6Sb/Xo1cIaeU4mJwN9/X+vZXJKU2C4F9/SegSIKf63du1wgK+xvmw6vhVwlEwgB+80e8qywmYuTK0Z1uxeqWiU2HVlLxTMzMTL5bnSJTMffpzcR2SjDrd3uQ3bxOYFQsTaq23ihz73ntlDV8QMNwm3RwXGY0HeW0f5+P3bVRXZ1icZIklRODyoiKHvPb8Hvx35En/hhuClpDBVgO4L957c2GuKbcdN/EeLbTiBsjDyx/2fep6M5+/D1rvfRPaYv7kidTDqofcK6NJqof7N2N+hXM7c61GLH6c04dGEn7kibjA7UF1sHI1xiG3vwDlY9gYtni6HQ/hZvogNDJOkQkZ/v6Fs68xJ5G/Bosy5XUGapG5GjCXdPMzlFa0hSTMUA+JTGkZZKfLFIMSRJ46m4QKHEpykBxM3t2pmc2gsqp4zi5+lL3IPkJU+5mp2red0aksQIrRBCrBRfLNIckmSI2IlZs6UkiRFat4J2SFKPIrG0+HIixkiSqT1o6nXdTWkVSap6EGWX5PUhRJMbni4whyRpbNUhOt4gSTJG0puVJAUGemL69J5ISgqhb0XOJG6uI3JSTlljJ7FrV5ZQGmDsWPpGE+5PD2IH4ZgTRpCYyJuVCJgxozcJqWMEIfeXX/5DROqKqEu7GSomyV4/duwfIgsLiLCECLoiZ/q6v379GhIZ/4CLFzMFcbVGqM28MpaQpLS0AcI4hw7tEkTcEyfOpLXECNNj30TMGY+Rnh2kVWDlBgoKLtFDuC8RuHHYvn0Ted56CB4j3TXJ5TWEy1K6bzNVHe+EO+6YiF9/XSsIvQ2RJFPzYoR1584/SQ+2kjIQ91NpgnAadzxuu22C1V4kNnZzFJM0WHGb9lVFUZUg3gxpFwQHyoIz1RorJjlqFBWTpBqlFCHF3HlXSgDoNnOLSTKvSa+4wdh85HvsOvtHg+40D33mBdLohwxdr+1peXczxQd1WnqHQbg9dRKOZO+FLrEwtz9jJIl9O2bj7KY1bPj3mwYzMBVuYySOkaq/TqxDBpGkCX1nglUlZu293xdgVMp4Ikr9BE8ZI4qmSJI2XtprNyUu1540I0lDap8k7U+BsH/ENkMkiYXVWEhmICWHfEOapP1UZmMIfW6wcE4ClSKR0fv5rfdfRSV9+SqlbNp/6bNF+3Xdsa0hSR0qboJbUaSQfSW2iSFJefTlbsEb8wTy09NARqxmrBOnj+I9+uL6EnnJ29LnjHazhiQNVj8hlGOQ14ivfm6IJDHi88vmH1BUXIhJ91BolIgrCw+u3/wj5lJGs3YoVMyarSFJ0bJe8CvsTBmUxWJNBWMkydQeNPW67gSsIUm9quhLYZbULA+tIZJkylY+3r6ibcnW16wkSbRFrbjQ2LEkVnRp8lZD4TmTN/ELiOQ1/bEk2me3sYdaNWUpVFOYpK46FP41AzH2wWBRZ7c1diwJyRPoG/KVY0mk+mFzSlQw/1iScb0eREpUb/z8z5c4SJ4P7WZIiDyx32ykRLP4n34rpmNXvtj2puD56xM/lEJZHeDl5gNfD3/BA7WfSiTokiQx/RVVXhMJGyNJzEM1psdEBPuGQaGS47LkkuAJ2kcZh5GB7Rv1JCWFd8e4Xg8JBImF0Vjo8WjOfgEXRowGJI6El6s3Vmx/G1Hk+TJFkljmnYYQWSrmZiTpprqnkEGaO/YlT2wzRpKWUr2zafc9gjvIg80evOcvnMXHX76LJx5+Bj5eviTafgqjbr6dfu4QQqQsPPLJl8swfeKjiLr6BUwzB2tIUlz5MLgUtkMBiYLFNjEkiWk/Dh87iHmPvwQPdnaPgSalenCMDLIw1oibRutpHa0iSbXk9TtDXj8zzhU1RJLYtNkX3Y9XLsUaEm6zlkxfVv/75P8QT+VRtJuYNVtDkmJkfeBTkGjWETGNkaTG9iAjr429rrsHrSNJD6PwQqVZXj9DJEmMrcTaslWSpJY44JaTJLEfq9eua64DbjUj+oYXocqXlNRKL9SVdqKfRCI2dXj0uUjsOceKTTZ++GdzH3BrLkmaOnAOYkMSSLO0QiAhuo2F1e7u+YCg47lcnivUjaqoLsUQCn0x8qBLkkz1p9u/qRIAveKGoFO77ohpEw9PIjbsYNI/jv+EsekPNJpR9+TIVwUxNAsfMp3S+kNrMLbnNDos+JjQXxaRJxZ60x7fWLjNViTJlp6kPVSs9tnHF8DT84qom2kZP6KweQCVDjEWYvuMpAOeVNtN93VrSFJTeJJqyLX6BhXJ7dY1FbffMs7ghwTLMlr9/ReCPICJ1w0VqbWKJNnIk8SI3LsfLxKIHPPmsflmX7yA9z57U8hG1BAlMWtmQFhKkpgmqV1Fmk09SY3twYCAIJizR60jSbbxJJmyVTuqWyjGlpoN2+o8SWxh/iSQ7NEjHBER/garNpv/SG/8Dk6SxCOqoEyabHLpH6SCatUGCqqJ78n6K80hSWw0JvrtFjEE+ZQtk3HeVS/bR5iRlnPBL0CNNDqMO6f0FI5f2m/WhMWE27Qf+nemTUFPCs/9TZobQ3WOBNJFnqZ1B1fhQMZ2YS5sjAGJI0i4/begGWJC6eLKQiGEZ6o/c0mS9vWTBzxB2qLO2H7qVyGkqBnTEED3kCepc2QqquVS5BKxYoRo1vCX4E2eMC83X2w5+YugKdImSbprMeQ1ssaTZCtN0g7Kst25b5ueVoeRINZYSryhZux1S0kSy26LKu8PnxLbapJYJtjCJc/j6VnP63lb2Lo0BKmw+DIen/GMUU+TpSSJZUz1qZppE00SyzL8hLxIL81dXC82Z2Gd5aT5dKGsxGlUOoY1U2vW2NNSksTud8gOsZkmydQeZOUmzNmj1pCknjbSJJmyVe+0/qJsqbFVqyRJZj2N+MU3LALmkiQNUBGBsfChUNW1OsuGIVSoFCiooIqtlKFlbtMWbq/Z/REGdKQaVaTP2XX2dxSQJ0gTWtKEj5i+Z3yfh4WQzF/H1wmZcAMTR9HPSKG4o0RaImiDmNdsBwm509sPRH/qk4XdWLiN9fOfWxcLQu3VO98XwmMsK81Yfyu2L2mwJGOeJDV5RtJiB2D3uT8Fz1FMcIIgmmYPGBYmmzLwqfox2WHDuplmaTTP21MnwsnBGb/T/YwQMQLHsJBUF2PVzvcEL5Mu6dFeS/vQTrit+/2Cx8zacJvmwWuL7LbMrHNYSckVTNCs0bRoPEkR7aKQREcaLaPEiflPvVKv09E8mCMp6+gWncO6LSVJzJD+BZ1snt22j+rRfUM11lgWm275AlYnaRkls/iTx2zW9Dn1njRD7xNrSFI6PXhtkd3GHrzLqZjwS5TV60d18jSNEVbm/dKQpMbWrL02a0iSlMo19HOdRtlt+aI/VoyF20ztQZZp2Nge1fUQWkqSWJ2kHhWTbJLdZspWjCSJsSUnSaK3F7+wtSJgKUlqLjx0SwBoUta7RKQZrGjN0uyHdx2LMP9wIjdOQvYbI0i/XhVMM21QByIMTJskU7CTxk8TaYlHcVWBkGY/nrLpWMYYS6lnWiiZssZof4yoaTdjJIllj43tOR1xIUlwcXal4ppU7r88D1tPrsehrF16Y+rqr9qQ92764LmCdkqT5aYRXecUXxOu65Ik7bX8m70b3aP72oQkCR/m5VMM1klSqhVEnB0oPHjtSA8NRoY0SSw54+vvPxdq7Nx563gqnueA46eOYOW3nxJxep7qCQVhKREJll7O6glpQjxrfpmDkBwAACAASURBVFxBIR7KyqV6Q9rNGpIkveCEAe7T9eokMaE8I24uzvrlB0xpkn6iUiHnqBiubvkCJkJfSCVYQoJDG/UgadZmKUliHrKUivsM1klqzFaGNEmaEM4AOpOzT8+BV0LAdI4ns88D988kQnslvd7YmnU/M6wiSXlq9KubQdltRQ3qJGls5UzvFQeHhl/hjJEkU3swtE1Yo3uUha60m6UkielFOxQPpzpJYfVFWutJCr2vmIOefQboNkOaJFO2YkVYWbjNlC05SWquJx0fx24RsHeSZLfA3eATiyoeBPfiyPoPc5ZZV15NZ7Up5XD3c4Kvg35lbUPFJBmMrKzGz5SB+v0vq1FEB20zvcsDlBWrEcRWVJbTQ+oLbKJii1ISDhurTM36srSYpDAPIn9pRQ+jgM4x01RMVpLQvkxKNW/cFQj2agdHVcP0fVPFJI2FBVntp/mvPGlwF71C51LqesgsLSbJBvAvTkS78l71FbeZrZhnV6ashpOXCkHOMXrzMFZMUtsW5ZUSoTr6VDqVoGNcUj0pMRUq1QxmTTFJgfxdnoqyvJr6dHmWRVpKX3bgrkSgVwicVQ0Ll3oZKSYpZg+a2qPaAFpaTJL14VoWgsTK0fUVt5mtWAmRavpx9FQi2JVsVdeQ/BkrJmnKVqZe115TixeTvME/b/nyWxABTpJaEPzreGgHuRtc/+kGZ0mA8LCVyiqgdKiBe9plSFVl6O/2gECgtM9uM3YsiS1hsOZYEjYP58IQuP3TnTyJamFNNcoqOAZUwzntIuJrhsGjpuHZbcaOJbHlmqw5loTNw0HtBNd/u9La2kKuqEGVrBxKVMMtuRhStwL0c3gAJXkVoo4lseW6rDmWhM3DqTQQbvtTQdFxgURUy6n6u08NXPpkoZ00FW3rkkQfS2LLdVl6LIkwB3IXuZ7sBNfsWAq7X7GVok4Kl4QyyALo5Im6aVS6RSbqWBJbrqlFjiWx5QJ4XxwBSxHgJMlS5Ph9dVJXyPa3harAHc6RlXDtWAan4BrhgNsBtTOphg15lrSK3dr7Abcai6pz/FCzry0cvORwiS+DSywRQNLWRRcPhq809ro64FazpjoFHdh7MAzKCz5wCq+EW2IpnEKryRNThYGqx1CYI7muDrjVrKs23wc1e9uizlkF1/blcOkgIQIoR0R5T4RUJ19XB9zWf6KoHaE4HAb5GaqVGFYF104lcG5LtZOYCL/6EZRcbOUH3PKPVo6APSHASZI9WeM6nIvaAXX0oe7gQkUlHa6kNZZfVGAAHhEKGGqTJPaau6cLOqZGCieWM9Jki8bGyKOzL0/uv0h1uvSLW4o5lkR3HnVKqkJPUQ0H5yv9sRpD0aWD4FvZ3mBtnvAOQWCHwvoHNwzxWLM+SbFUOKxX9xwwTZ9ijiVpML7GVk60JjqPjjVJnhSD6mYL2W9SOjtUuznSqQJJPSPRLjYQru76GjNL1qakMBkr1nmGMntlBjJ7xRxLomcrOviVeWCEPXjVVsZIEns9JNIfcXTQckCod6OHlJuzvsqyGtJHFeiRMk0fYo4laTBeLb2vaA8K+++qrRhJ6il9AJJLSoNHzCRSIeoIOvvV3Utft2TOWjTXMo1U4SUJzh6ixBsaW7c12bEklkyW38MRaCoEOElqKmRv3H4bI0ktgYolJEl3nqZIUkusy2ySZGCSjZGklliTJSTJkK0aI0ktsS6zSZKBSZoiSc29Lk6SmhtxPl6LIMBJUovA3qoH5SSpeczLSZJhnBmh5SSp6fcgJ0lNjzEfwQ4Q4CTJDozQyqbASVLzGNRmJKmWwm1Z+uG25llFw1G4J8k46tyT1BI7ko95wyPASdINvwVsDgATbg/ETFw8S4eqyhQ279/cDtmD1zmkCkGjikwevWOsbyHcVjYQflVxuHiOSgK0dCMNDiNJ7e+uRYVXFqrkFRbNqCy/CoPrHsflzDJU0XmOLd1YPSq5awliJ7IaZqcsmo7gSapMR4i0Gy6cvHa2okWd2egmSVUxYm9xQFVYhlDU1pImkKTqK5okSTFl8rVwq6ulvacqROeH1ThTcNTkbBwWL95ad+JEPtRq8Qc+muyVX8ARaGIEOElqYoBvwO7ZAbizbnkRW748hcwzDQtutgQcrEK3f5gH2o4ttYokhVI9oeExU/DV0l+hVtFJzi3cWK3E+PEOkLhaQ5Iq8eQdL2P3dxdwZN85WlELP7/IVm7ezkiYLreKJDFb3dnlEXz82o90gr2qhS1FqNK6Em/zQmXIeatI0rCku6A6HYIdm/8V+mzRRuN7eLmh0wwlTudzktSituCDNx0CnCQ1HbY3as/syBpfOrKmjngEFau2i+ZIyVmKWhkyCizzTrBFJIV3B9X2E9bFfrd4I5LE1nWRDqa21JMU5B2CUL9w+7KVM6uXqBb14DVmA7uzFU2U2Sq/IsdikuTh6oXYNgnC3mO1oeyh0UlJoMMLcDL3X5PT4Z4kkxDxC+wRAU6S7NEqfE4cAY4AR6B1IcBJUuuy5w2zGk6SbhhT84VyBDgCHIEWQ4CTpBaDng9sDQKcJFmDHr+XI8AR4AhwBMQg4EAiqnK60FfMxdrXFBVV4oUXfkVVlXlBbm9vR7zyyq1o08bH3CH59SIRqCURvlLBTgBvHoEcq0Ds7GKbKsQil1h/2anso3j962fNvY1fzxHgCHAEOAIcAZMIOLz11jaLn6QsS8HX1wXbtmXSQFRivdFWi1tuicfQoZ2wZg1TuJucG7/AAgSUSjUmj++G7T8ds+Buy26R1yhx/7zBdFwDqeF44whwBDgCHAGOQCtBwKpwWzCd9xMR4YdQOktm167zRr1KGu/Rnj05OHu2CPmUaltQUNlKILS/ZaillzG6T3ecP5rfLJNTqGTwaeeIZ5dMbZbx+CAcAY4AR4AjwBFoDgSsIklsgm5uzggP94OXlwuCgtx1vEoNvUeVlXLk5paj2sABgc2x2BtljOYmSeyMqeBYV8xZNPFGgZivkyPAEeAIcARuAASsJkkajDRepagof9xzT7d66H755QT3HjXzRuIkqZkB58NxBDgCHAGOQKtEwGYkSdur5OfnXg+WVKrApUsS7j1qxu3DSVIzgs2H4ghwBDgCHIFWi4BNSZItUPL390CPHuGkdfKHs7MpMbgtRrS+j1o6CyYvrxJHjuSS1qr5zqZhMmnSzkO3iGljJCmQ9GNxKeEIbucDR0dx+CpkSuRdKMXJ/RdRq9bPZuThNuv3EO+BI8AR4AhwBOwPAbsiScwDNXp0kqBzul7bxo2ncPly04rSa+nMBLW0GFEeAXB1ckYNgVXm4CSQJbVagTpZKW4zINwOCvNBn1GdLIa2lMT2u3/VPx6BkySLIeU3cgQ4AhwBjoAdI9BsJGnw4A6UBeeD7747bBSOQYM6oEOHoGaDq6JCgtdem4OJE2ehS5dUm4ybn1+BTZtO26QvY51UV5dgQEI0nJUOYMSFNSURp2KqyVAsl6JDsCeS20fqZbf1uSURQW31S2KVSUrx1XfL8ef2TSivlKBn976YMHYquienw4HVedBqJ/bl4MKJhidUc5LUpObmnXMEOAIcAY5ACyHQLCQpKSkUjz7ah0JSFXj99S1GlzphQne4u9Npes3UmoIksamvXHmAPDpNVwhKWnUZd/ZOweWsMtRUKerRqqUTLGVqFXy8PaGWNTzt29HJAaOmpOshW1urxqdfvQeVSkX1lR6Cl6c3Nv/1C9b/9hNemf822gSFNLinIKcMB/5kp25fa5wkNdOG5cNwBDgCHAGOQLMiYFckadKkVLg0Y+XmpiJJq1YdBCvq2FStvCwb9w7ug8zjlw1qhAyNyypijyR8dZukvAyvv/siHpw0G/HtOwovV1dLsfi9l3HXreORouNhK6ISDvt+O8NJUlMZl/fLEeAIcAQ4AnaDgGiSxDw806alIzU1grw9zgIJyMgowYoVB4TaR8nJbTFuXAqiogJIEOwAltW2c2cmDh3KFbxIAQGewqLLyqrx0Ud7cPJkgR4IxkhSUVE+vvxyKXbs2EzhuE54+OFn0KnTlTIDMlkNNm5ci19+WYOSkgL07z+cwmczqXZTjMnXm5Mk3X13sqC3MiRGbwwTQztFVpWHO/qmIsOMYpHGSFL2xQv44PO3MPexl+q9RnRUDZaTdymYvEh3jb63wRQ4SbKb9y6fCEeAI8AR4Ag0MQKiSdJ4Oupi+PAEbNlyHj/+eAzDhsVjzJgkyujKx2/kWZg1qy8Rp1qsXXsEmZklYKQgPT1S0OecPl0oKtxmiCQxErRs2cvo1q0njXk7Dh/eR+OvwJw5r9GRKH74/PMl5PmowvTpc+Dj40dEahPWr/8GTz+9ECEh7Rp93cfHv1FNEjv7bMeOTGE9mhZG4udhwxLgSueVGWtN7UmCvBDDu3fFBQNE09icjJGkI8cP4rOvP8Cr85fAz9e//vbPVn0g/PvBSbM4SWriNyHvniPAEeAIcATsEwHRJGnKlDQwYfUff5zFN9/822A1TEs0eHAcvv/+iPA6a8zztGDBcNK6qIWz2sRokgyRpMzMM0R03iZS9CpV9G6oj7lIXpD33/8fZs9+EZGRscK4SqUCn366GNHR8UhJ6dXo6wMHjjQp3C4vlwlEr7paIWTdjRjREaxwZmOtqUmSo7IIQ5M7I+tUoehdxUmSaKj4hRwBjgBHgCPAERAQEE2SUlLaURirB8LCfCGXq4QCkfso02nr1gw8+GBP9O4dbRBSdkbbzz8fx/jxKSaF24ZI0nHydHxNno755Onw1fJ0sMGMvbZhw7cU1itB9+69Dd6ref322+83SZLYOCdOFODAgRzyZoXTTzuTW6epSRL3JJk0Ab+AI8AR4AhwBDgCViMgmiRpRhoyJI7IRzvEx7eBt7crLlCRwYoKOeLigkmftF8gTrpNbHabrUjSDz+sQE1NtVGSpHldLElSqWpxlPQ/XbqENRpm06zbEEmyZ03SUvK8zZ39AtqGhgtL4Jokq99XvAOOAEeAI8ARaAUImE2StNf8xBMD0LlzqCDgTkwMxebNpw3WQWrfPgiPPdYfhYWVjZYAsMdwmyU2bmpPEstuu4+y2zJskN1WUVkuZLdNv39mg+y2RcsW4Nab70Cv1H4NIODCbUt2BL+HI8AR4AhwBK5HBESTJJbZNmBALP6kGjk//XQcCQnBmDw5TfA6rFt3QshsY1lt69Ydp6y2LIwalYiRIxMF0faSJduxePGtgrD7/fd3QiKRUVaa7mEagCnh9s300M7KOkd9vEqk60XKYItuUuG2pQZtapLE6iTdMyAVF88VNaiTxOYrV9bAzcVDb+rGNEnMfl+s/ghFlBk4k8TvrE7SXyR+3/jnOjxP4vjgoDacJFm6Efh9HAGOAEeAI3BdIyCaJAUGelIGWU8kJYVQyMkZLPMrL6+cMslOYteuLKE0wNixXYm4+MOJChfKZCqBIDGRNysRMGNGb/TtGyMIub/88h8iUhf0gDNWTFK3BMCUKY+TNqi3UA1auwSAhCpH9+s3FBMmPGKwBIDu601VAqCpi0myittj+3VFKZ0Xp6m4raLjSCprJESSZIiNi0ZNScNilsaKSTIjFJUU4tOVy4gc/YYKVnG7R188Ov0pdL1aZkHbULyY5HX9fueT5whwBDgCHAEzEBBNkszo0+JLm/tYEosn2siNzXEsCTu7bdTQGFzan4/qSjlqFFJU1ZRD5egEuZs3lV6IQqCDp+hjSczBgR9LYg5a/FqOAEeAI8ARuJ4RsCuSxA+4NW8rudQq4Skvg1Ihh8rFC0oPP9TRQbehfgr0iI7WI0n8gFvz8OVXcwQ4AhwBjsCNjYBdkSRmCn9/D/ToEY6ICH+D1ant0Vy1tbUUeqykwpq5KCioat4pkqbIAXVEjhzrx1VLL2N0n+56JIldEBjqjbiUcAS38yEN2bV7Gpu0gvRjeZTFeHL/RYPHoPCz25rX5Hw0jgBHgCPAEWgeBOyOJDXPslv3KI2RpKZYOSdJTYEq75MjwBHgCHAEWhoBTpJa2gJNMD4nSU0AKu+SI8AR4AhwBG44BDhJaoUm5ySpFRqVL4kjwBHgCHAEmh0BTpKaHfKmH1AlzcdtfVNx9vClph+MRlCrlQiMccGcRRObZTw+CEeAI8AR4AhwBJoDAQcqJlg+atRCX3MHcyChsJdXG6qZ5GnWrQpFNaTSIipCWWvWffxi8xD48N3p+HDBWiIwDeslXevFgQTftmuBob546vX7jXbo4uoEVtCSN44AR4AjwBHgCFwvCDi89dY2Y09RUWsoLi5BTk41FXZsPFOKkSJGjpydgeTkJCJY7qL65xfZHgF2Ft2IPlE4daB5PE1sBayY5V0z+8KFCpHyxhHgCHAEOAIcgesBAavCbcHBXpSq7wcPD0equn2eUsoNEx+N96h9+xhER7dFfn4lpcpXXg/4tMo5qlQyJEV4ITogCFmnCptljazgZVxqGzz4zB3NMh4fhCPAEeAIcAQ4AtYiYBVJYoO7uTnTESB+5BlyoTPZJA28Srreo7o6B+GIkupq/XPbrF0Iv188Ai1BkqrlVUjsHYZpT48RP1F+JUeAI8AR4AhwBFoQAatJkmbuGq+Sl5cztmzZS6E1ufBShw7tufeoBQ1saGhOkuzMIHw6HAGOAEeAI2CXCNiMJGl7ldjxIpomlSpw6ZKEe4/syPycJNmRMfhUOAIcAY4AR8BuEbApSbLFKq/HY0nErJuJpRlZPHQol8KSNWJusck1Gpm0Sqs3UyQpJNIfcV3bIoCOMHFwEJcDJ2Nk+HwxTh80LAbn4TabmJN3whHgCHAEOALNiIBdkaTWcMCtKdvJ5Sps2HAS5eUyU5da9bparQCqyxDlGQBHOvS2hsiOhDIQGVkSSFIkCbf99YXbbWMDkTokzuKxL2eX4Z+/zundz0mSxZDyGzkCHAGOAEeghRBoNpI0eHAHhIb64LvvDhtd6qBBHUjDFNRCUDTfsBkZJdi+PaNJB2TlFkYkJ6CmTI6K0mphLEWtCkVwRLGsDN2jQhDVRp8kDR6bDG+tcKlmkmWSUnz13XL8uX0Tyisl6Nm9LyaMnYruyel63qaDW84jP6u0wfo4SWpSc/POOQIcAY4AR6AJEGgWkpSUFIpHH+2DvLwKvP76FqPLmDChO9zdXZpgmfbVpUymxJo1/zbppKQVeRjbPxU5Z4qgJO+VpqmJKMlq1fDz9oRKpm4wBy9fNwy5O0VvXrV0/adfvUceKBUmj38IXp7e2PzXL1j/2094Zf7baBMU0uCerFMFOL4nm5OkJrUw75wjwBHgCHAEmhoBuyJJkyalwuUGqMqsVKqxatXBJrWtko4mGdOnB84fzRc9jk+ABwbd2VXvekl5GV5/90U8OGk24tt3FF6vrpZi8Xsv465bxyOlS2qDe3LOFuHozgucJIlGnl/IEeAIcAQ4AvaIgGiSxDw806alIzU1grw9zmAPehY2WrHigFD7KDm5LcaNS0FUFGlgHB2oBIACO3dmCkJl5kUKCLhyfElZWTU++mgPTp4s0MNDlySpVEosX/4mIiPbY/Toe4XrMzPP4NNPF+Opp16h8F04HW9Sh9WrP6I5eeDuu6fRXLLwzTef0ri7qWBlLjp1SqF778PNN99Bc6rEsmUvo2vXNPz881d0fzvMmvU8PvxwIQYNugUHDvxNPzuQmJiChx6aK/S1evXHKC4uwJ13TsJ48qKwcaxtxkjS3Xcn01yTqCq5fvXyxnDTnQ+rT+WqlmBQl0RknxZfLNIYScq+eAEffP4W5j72Ur3XiOG+nLxLweRFuuuqbTTz4CTJ2h3C7+cIcAQ4AhwBe0BANEkaP74bhg9PoBpI5/Hjj8cwbFg8xoxJwpEj+fjttzNENvoScarF2rVHiMiUEGFJRnp6JDZtOo3T9KAWE24z5En6i8I6R48ewMyZz1HhSnew///kk0V45pk3ibD1Q2VlOZYufYnGm46wsHAsWfI8hg4dg/79hwv47t27VSBa8yksFBYWgddem4M2bdrSfOYLrysUMixaNJfOoHPD7NkvEJkLxrffLsf69auJFM6hdY4hYleMxYufwYQJjwhj6rba2jrs2JEprFvTwsJ86N4E6lf/vLKm9iQxYXaodx2SIyKFjDOxzRhJOnL8ID77+gO8On8J/Hz967v7bNUHwr8fnDSrwRCcJIlFnF/HEeAIcAQ4AvaMgGiSNGVKGnlbOuCPP86Sp6ahnoZpiQYPjsP33x8RXmeNeZ4WLBhOOha1oL+xlCRlZZ3Dxx8vIs/R/xBEXouVK9+jvt3JgwTcf/+jOHfuBL6mB/jTT78GP78APawlJDheuPApTJnyOHm5OggkiXmVGJFiraJCIvxtzJj70bfvUOFvjJStWvU+nnvuHfj7B0IulwnepmQSKWvu0x2IZasxQlhdrRCqkI8Y0RGswKah1hwkqWt7X4S6+CCXvH1iGydJYpHi13EEOAIcAY7AjYCAaJKUktIOEyf2IG+ML5EGlVDzZ9++HGzdmoEHH+yJ3r2jDeLFzmj7+efjFKpKMSncNuRJYtqXZcsWCMQmJiaeCNfHGDXqHvL0rBFCYlu3/krhsMuYPPkxCvM50an3avLonKZw3mEh3Hbs2AHh30uXfltPkiZOnIUuV3U0GpKk/bfj5DlhxGs+eU58yXMihiSxxZ84UUDhuhx06xZOP+2M7p/mIEld2vugrasf9yTdCO9ivkaOAEeAI8ARaBIERJMkzehDqIZO9+7tEB/fBt7errhwoZS8MXLExQWTPmm/QJx0m9jsNmPC7R9+WAGZrAYpKT3Jy7MfY8dOwxdfLMGQIbdi8+YfMXDgSCEMxq5heqWCgjz06XMTzTGJSE6AEI5jJEjjSWoqksQKRh4loXSXLmEGw2waXJpDk5QQ6YJo7yCbaZKWEq5zKRzZlnRgrHFNUpO8H3mnHAGOAEeAI2BHCJhNkrTn/sQTA9C5c6gg4E5MDCXCctpgHaT27YPw2GP9UVhY2WgJAGMkiXl2fvzxSzpIN5oIWh+BEG3Y8K1AhrKyzgpaIibiZtetXLmsPkzG5sqE3gsWzMa8eYuanCSJtWtTe5LYPJxrS3Bzt66U3ZYndlowFm6rIN0Xy26bfv/MBtlti8jDdyt5+Hrp6LS4Jkk05PxCjgBHgCPAEbBjBESTJJbZNmBALP788xx++uk4EhKCKcSVJngU1q07IWS2say2deuOU1ZbFoXEEjFyZKIg2l6yZDsJn28VhN3vv7+TjuWQkddHqQeLMZJUTinob7wxDzU11STYfkMgRGfPHsfzz88gb9JoIezm7Owi/O09Skt/8slX0L59Ai5fzhU8Tlu2bGiWcJtYOzcHSWJ1ku4ekCZ4krTrJLE5ypU1cHPRz9IzRpKYjb+gDMKikgLMnD5HqJP0145N2PjnOjw/5zXKcGvTYOmcJIndCfw6jgBHgCPAEbBnBESTpMBAT0yf3hNJSSEUSnIGy+jKyysnbdBJ7NqVJZQGGDu2K3l7/OHk5EAkSCUQJCbyZiUCZszoTcLoGEHI/eWX/xCRalhHh4FkrJgkK2a4YsW7gshak+WmEWSPHDm2XkzN9Eg76OHN0vYLCi6R16kvkbVxVN16E3m8eghhOSbSbqpwm1hDN0sxSaq4PbZPMooulV+ruE1Zb5U1EijpyJLY2Giqxk3qd61mrJgku6SopBCfkpfurx2/oYJV3O7RF49OfwpdO3XTWzYvJil2J/DrOAIcAY4AR8CeERBNkppjEfxYEtuhzM5uu2NEPM7tyIasRoEahRRSWTlUTm6QuXpi2MAEOFTWIetUwzpKxo4lMWdm/FgSc9Di13IEOAIcAY6AvSJgVySJH3Br+23i7ayGY0UxhTpVULl6QenuB5VajqQIOuA2gB9wa3vEeY8cAY4AR4Aj0FoQsCuSxED19/dAjx7hiIjwN1h5+noFnmW+sbIJrAK5RFLTvMtgRaVYc3AQfrFik8ZIEns9JNIfcV3bIiDUW+/wWmMTl1GFdVa48vTBSwYv4QfcNq/J+WgcAY4AR4AjYD0CdkeSrF8S78EUAqZIkqn7LXmdkyRLUOP3cAQ4AhwBjkBLIsBJUkui30Jjc5LUQsDzYTkCHAGOAEfgukKAk6Tryly2mSwnSbbBkffCEeAIcAQ4Aq0bAU6SWrd9Da6OkaROkV6IpcN8M07kNwsCrDZTx16hmPb0lTPzeOMIcAQ4AhwBjoC9I+BAhQLLR41a6GvuRB0cHOHl1YZqJnmadatCUQ0p1fCpq6s16z5+sW0R6No1CpPu7osv394gFARt+laHjt2iMeO/dzX9UHwEjgBHgCPAEeAI2AABh21vbbPqCbm7uATHc6opC8qx0ekwUsTIkZ8zcE9yEry93G0wfd4FR8C+EAiMDcT+sprmz2C0Lxha5WzYKQKdOoW2yrXxRXEEOAKGEXDYunhrXT6FXOrU5nMlr2Av+EX4QenhiBW7ztOxJIaJj8Z7dHP7GHSLbovK/EpUFlRym3AEWh0CEqpoLkuNR16pjI7F4Xu8NRm4sjIfr7xyN5KTo1vTsvhaOAIcgUYQsIoksX6d3ZzhF+4HFy8X7JNIGniVdL1HLnUOKKcjSpTV+ue2cStxBFoDAldIUhyRJDknSa3BoFpr4CSplRmUL4cjIAIBq0mSZgyNV0nt5YyPt+yl0JpceGl4h/bceyTCEPyS1oEA9yS1DjsaWgUnSa3XtnxlHAFjCNiMJGl7ldz9roXdFFSJWUKVprn3iG/CGwEB7klqvVbmJKn12pavjCPQLCSJw2wbBNomt0Wbjm3g7nN9i9tra2tRmVeJ3CO5qCqosg04dt6LKZKUTLbtSLb1uc5ta+dmsGh6xcVSnDhxGRkZJQbv5yTJIlj5TRyB6xoBm3qSrmsk7GTyMf1iENIxxE5mY7tpnNp4CpWtRMjMiNBZgqbYwx/eVD6hM52JF3QVqpLqEtT0SEChRKGnSepHtu3YCm1ru11iHz3t2ZONKY02PAAAIABJREFUU6cK9CbDSZJ92IfPgiPQnAiYRZISb0lE59s7w83bTRBg//rMr805V7PGiu0fi7SpacjZm4N9n+0zea/u9R0Gd4BPqA8Of3fY5L22usA7xBtJo5P0uiuVlKK0vBRx0XG2GqrZ+6nIr8DpTaf1xjXXTtodaN9beLpQtL2ttW22JAeuQ/rgyJE81NZeyQr1q1Wjp6MTLksuoiK5K+QKdQOSFEK2HW3AtuxeCdm3nOwbfR3bV9ew1/OalEo1Vq8+VG9bzdo4SWr2jw0+IEegxREwiyQNf2k4PAM9seeTPSg4qf9Nq8VXozUBax6+oUmh6PNoH1TkVWDL61uabVkszBaZFtlgPJlchoUfLkR6cjrGDL2+q1UfWHnAolITxgxgiY2tta2MqpVnuyjhnNAeZ84U6U3NpVYFpSMVA9NpLMyWpmNbdomc7Psh2TeZ7Dv0OrevZsmtYU0byfOpW8KBk6Rm+yjkA3EE7AYBs0jSrYtvFSZuzx4kDbKWPEA191r7ILXUuuHdw8F+tFtrIkkHVx2Emr6l26pZYmNrbVtNFePL44NRUueKnByJ6KV0J7uyH93WGghFa1zTb7+dQS55y7UbJ0mitzu/kCPQahAQRZI0DxbPgCtHkNSqanFyw0kUnS1CyrgUBEQFwMHRAbJKGc79eQ7HfjoG9gDrcX8PVBVWITAmECqlCv+u+Rfnt5xvAB7znmj3wbLhMndm4tDXh4Trut7VFXE3xcHd110Ygz1kS0hYeWDFASHkx0KALETFXmdjZO3Mwv4v9gvjs3CbhB5kPmE+ggiavX7pwCXhXqWsYa0mzfVF5B3wj/KHZq3VZdXY89EeODo7Gp1n/VjZEqFmlKuXK1RyFTL/zhTGDqUqvY5OjmAhp0Pkxs+jMI2hpkuSNATp2w3fCpffO/pePDfzOeEYkbUb12LNL2tQUFKAgekD8eiER9EprhMkFRLMeW0Obhl0C/4+8Dd2HNiBlMQUzH1oLrJys/Dx6o9RUFyASXdOwkPjH4KHu0eDe7bt3Ybfd/6OIb2HYPbk2UjumGyzzW6IJBkKmTH7+kf419s0/0g+9n6y16jNWEhVO9zG9k76tHREpEbA2d25fs9k7shE8rhkPdua4xVleqSKLtEoltaaVQfJEEnSEKQNV+07muw786p9N5J9fyH7lpB908m+E8i+cWTfCrLva2TfQWTfA2TfA2TfRLLvQ2TfXLLvarJvMdn3TrLveLKvQiGvv34v2XYn2bY32XYy2bbjVdvKZDVobLxly15G165p+PnnrxAa2g7PPvsmqqur8M03n+LQod0oKMilStQpFE68DwMHjsQnnyyC9pomTpyFt9+eD/a7S5dUYT9p1sH+FhXVAYbG8PDwMjov9h44fHgv1qz5WJiDZvybb74DTk5OVu9ZTpKshpB3wBFoFQiIIkmalWp7koLjgtF3Vl84OTvh6I9HUXyuGKmTUhGcEIxTG04J5IiRFJVMJZCSOtJuMJKgLd7V9FGrrMWRtUdQklmC5LuTEZkeKehXauh4h273dRP6ZgSLtW7ju6FdSjuc23IOeYfz0HtGbyEstnf5XoHEsNcOrz0sjMvGBx0Rd3rzaVzYeQFpk9PACB8jcYzkaTfth3XW7qwG4TZT89Ssla3xxP+dEMhjr4d6wbedr/Dvw98cFrLVGOHL/TcXu97fJYoksYt0PUkKpQJLPl8CTw9PTB83Xfh96PghfPLNJ3hu1nPw9/EXSJKbqxtemP0CgukQ2+XfLsfq9asxZ9ocjBk2BsVlxXhm8TN4ZMIj6Jfar54kVVRV4MXHXkTn+M7Yd3gflq1chtf/8zpiI2P15svWykgHs5mmMUKYMCwBTq6GH1JiSRKzGRN6s/7TpqQhrEsYjv98vFGbaZMkeaUcCcMTBEJ+7MdjiB8Wj6QxSWBk6/zW81aFUoXstfQE5FyWEhmRiv4QEOtJUpJ9Pyf7epBdx5F92e/jZN9vyL6zyL4+ZF9GklzJvrPJvgFk32/JvuvJvtPIvsPIvmVk38Vk3wlk33iyJbu+imz7GNmW/f9hsu1Ksu1/yLZhYeGixmvTpi0efXS+sF6ZTIp3331JCA/27z9c+NvevVuxfPmbmD//bUFbpR1C1CZExkgSm6P2GE70pWLFiqVGcVAqlXjvvf8JpLJ9+44oLMzD+++/QuRwMnr06KtnF6Yd20H7KVNrv4bRfh1G+9XVwH7lJEn01uYXcgRaNQIWkyRGZjqO7Igzm8/g6A9HBZAYmeg3u59Abs79dU4gKcwrYEzX031Cd8QNjsOR74/g7B8sXwhwcXfB8AXDoVapsfn5zXrgdxjUQSBj2XuzoahW6N2vuUFDerTH175XV8zdGEkyNU+GAVsr80jsWLJDmELvh3sjKj0KjBhkbM8QyJkpnZOYcNuZzDN4+/O38eqcVxESdCULjn2r/mj1R4JX6M7hdwok6f4x92No36HC6weOHsD7q97HO8+9g0D/QD3ipfE+DacHHvNWsaYmIfK7K95FoF8gpt09zeCbQFYuE8gsswOrvN5xREewoqLGmliSZInNtEkS8zYyW7M99e83V8i1pomxQ2PveA1Jys6vIi9PtegPB7EkKZPs+znZdw7ZN0jLvqvJvu5k3+FkX0YoxpB9+16171Gy7yqy73NkX3+yr3YIj3mh2PWMzDBPFWu1ZNsVZFs/si0jFGLGYx6axjRTTKi9cOFTmDLlcYGIWUKStMcwhQPTcL333ssCTrGxHUXZoZz26ybar9W0X91ov46g/RpsZL9ykiQKUn4RR6DVI2AxSer1YC9E9Y7CP1/+I3hpNI2Ju108XXBy/UmT2UaMUEX3NnwOEjvbbdub24QwVfzQeAR1CIKbjxs8/D0ET0XGtgxhSENzYH83pFdpTMPSGEkyNU/msehyZ5cGmXS6+Ih5OIshSbsO7sLUeVMNbkzmGZo6dirmLpqLWRTGSL0a2jh4/CA++PoDLJm/BP6+/kZJkvY9bIBf/vpFIFgsxOfuZrhmU8GJAuQcyEF4t3C069au0TeMWJKknZEo1mbaJOnigYvoMbEHfMN8hbAnK2aasy8HGVszENg+0CRZFUOSmsqTdJDsO8+IfZlnaCzZdxHZVzt0dZzs+zXZdz7Z15fsa4gkaV/P1vcX2ZaRqz59biJyNcPgko2Nxy5Wq9XklTmNkycPC+G2Y8cOCP9euvRbi0mS9hxN4XDffQ/ju+8+w08/fSmEGwcMGEFrGUKkJ4wO23YwasITtF8P0H7tRvu1WyP7lZOkVv/s4wvkCIhCwOYkaeSrI+Hk4iSKJA2cMxAhCSHYv2K/8BDTbSx01vOBnoJ3iemPyrLLUF1aLYRO2IO0uUiSqXkaepA3FUn6a/df+L8//g+v/ec1+Hj56GGm8QrZiiQdOnEI/33kv0L4zlBj+rT8o/lCSMxYmE1zX3ORJI2XMG5IHNp1b4c28W3g6u2K0gulOP7TcaQ/kG5x5qLgSUqjA2xLzDvAVqwnaTfZ9w+y73/Ivl4G7GsodGUpSTpBtu3WrTe2bv3VrPGYhunTTxcTOcoTSFZ8fBKRswAiSC8J5M1ST5I2STKFg2ZPSSQlAjnbunUDaZP2YNKkWbj99olGiZKK9utR2q9daL8aCrNp+uUkSdTzg1/EEWj1CFhMksSG2xqrU8T0JizcxjRDhuoRMaLBPE2akBWzBgt9JY5IFETRYsJtlnglmGeo/2P9UVlYKYQKTc2zKUmSUqXEm6T16JLQRSgBcPzscbzwzgt445k3EB8Tb1OSdAeFVDRlBsSE28x9dzQ3SdKe34AnBiC0cyhO/XpK2HMa25q7BpbdVts7BlnFCptkt6nIvkzLk0D2ZeGss2Tfd8i+z5B9YwzY11KSpB3K0g63sbCVJeMxTZMmvMcwZOGxBQtmkxdsEXl2khusSSqtxFtvzRfCfamkgWONeZ8WLpyDGTPmCcJtFhLUJkmmcDBkt/37twuC8blzF5F2y89c0za4npMkq+DjN3MEWg0CFpMkscLtxkiSEIJ6uI+QtXZ83XEhMy1xVCISRyYK2UrSEqmgLWH6JqZ9aT+wvaB7YWE3Fm5jYRWNcHv3R7uF15hI9+zvZwXPk24xSbGhG+aJYCJ1Jijf+f5OIWzDsqWMzTNnf47eWLbyJLGd9sGqD0jA6oEpd02hbCWFQJqYgPuJKU8gODAY2XnZeO3D13DPqHuQRllITJNkiSeJCbcXzlmIuJg4/L3/b3y29jO8+vSriAmPscmGby6SVKuuReyAWCHTknmOWDIBE+0z7db2t7dj4FMD620rk8j0suYaWyyrk1QTH4BSV2+DdZJqqU6So4E6ScY8SWysVVfte9dV+zLSxATcU8i+gWTfPLLvh2TfUWRflmWmSyjEeJKYcHsO2TaGbLufbLuWbPs02ZaFpz799A2zxmMEhumBnnzyFRJNJ1CWXy6++GIJtmzZIITbmDhbe00sNMc0UDU1UsrCm0f4OFKobDm++uo94XpDJImFDBubF9NrMW/W7NkvkiYpQQgxMt0WE3xPnvwYjWFdhhsnSTZ5y/NOOALXPQIWkyS2ct30fVkFlQAgQqMpASCm4jVL0+46tiv8w/3h4OQgZKUxgqQR3DJtiSaFnnmO2GvBVKeGnQX2+8u/65UA0KT4R6RFWEWSGPmK6RsjCMiZ7kpZozQ6z8DYQJuQJEPFJBnO/xz7BwuWLkBIcIigK3JxdsGa9Wvww6YfkHkxE31JfKsRalfSt3ZLSdKAtAHCWLsO7QITcc+cONNmBImtw1AxSVNVs8USW21NEtt/Paf3REhSCJxdnYXMyvK8ciEEnLUrSyDW2rbV1tSJeUer29WiMDSyQcVtBXmYpNIiImK1RGyYzs6xQVfGikmyi44R5kvJvsFkX6Yrcib7rif7biL7XiT7MnG1RqjNvDKWkKQ0si0b5xDZlom4J5Jtw6+S3+pqqVnjMdKzY8cmodxAQcElqv/UlwjcOGzfvgmdO/cQPEa6a5LLa/Dll0vpvs3o0KET7rhjIn79da0g9DZEkhgujc3Lkb5Y7dz5J5UlWEl22E+lCcJp3PG47bYJVnuR2Ni8mKSYdwK/hiPQ+hEwiyS1fjhadoXGjiVp6lkZ0jHZekxjx5LYepzm6I/pkoLH9cEvVOpCrVbQw7yEPDEyRLh6ItHBCW439cAF0s9pV2xu7FiSppyzofBcU47XGvrmx5K0BivyNXAEbIMAJ0m2wdFmvbTEAbfNQZJa0wG3GmNneCqw51IuApxckeYZhFAXdzACpeiZgEtFNXZxwC0nSea/NfkBt+Zjxu/gCLRWBDhJskPLsrAbKz7JqoQ3R2sqklRbW4vKvErkHskVwqM3QhOy31Ip+63UcPYbC7t1JNv6NJNtOUkSv+tYcdATJy4jg2q7GWr8WBLxWPIrOQKtBQFOklqLJfk67AKBKyQpjkiS3KxjS+xi8nwSjSLASRLfIByBGw8BTpJuPJvzFTchApwkNSG4Ldw1J0ktbAA+PEegBRDgJKkFQOdDtl4EOElqvbblJKn12pavjCNgDAFOkvje4AjYEAFOkmwIpp11xUmSnRmET4cj0AwI2D1JqpJXQa6WQ0Gp1jJKs3ZypnOjVPrIODo4IsAjAL7uvmbBxooDFlUVUY0mNaVx15l1L7+YI2AIgQH3D8BFemH16r85QK0MgUWLJiI52fB5k61sqXw5HAGOACFgtySploryFVQVQE4kplsvbzoBnSoZO9QJVa8bazVSByo4GQxnA1WPte9j/ZfVlKFCVoGk7p5UALDW7jZEYGwsaiQS1JSV2d3c+IQ4AuYiUEtFKIfMm2fubfx6jgBHgCPQYgjYJUliXqP8iny0aeuEDgmAoqoK0uJiyCsrhaMljDUnFxf4hYfD2cMTRZd8UVcZaPBSjffIk453Skp2Rq1cSseY5EIhlbaYIQwNLKmpQXxqKmSlpai8fNmu5sYnwxEwFwGZSgWX6GhMWrzY3Fv59RwBjgBHoEUQsEuSlFuei6hEZ4SF1dLJ7RcEb4o5zTMoSCBLMuI8RefC6r1Kut6jAH8VqgoLUZGfb073zXYtJ0nNBjUfqBkQ4CSpGUDmQ3AEOAI2RcDuSJIgfHWQoEcvF5RkZgreI0tavVfJ0xOXLrkhN0smdOMb4GzX3iPttXKSZInl+T32igAnSfZqGT4vjgBHwBgCdkeSssuykT7ADbKSfFEeHkcnJzDtjpuPj8E1sr97t2kjvKZWKFBFYbuyrCxRfbf0tuEkqaUtwMe3JQKcJNkSTd4XR4Aj0BwI2BVJUtWqcLn6Enr2d0X+kSON6o8YOAGkb4jsMxDnzgHZF12gUSvpSrsdHB3pJPhatAlSIb2nE3IP/YP8Y8eaA1+rxrAFSWJ9lNEPb1cQ6Dd4MPJPnEAdiYivx5ZPnlWZktI76SBdu2h1agT4+SKhSxcUnjrV6JQ4SbILi/FJcAQ4AmYgYBVJiu0fi7SpacjZm4N9n+0zY1jDlzJBtUubMoQGV6GYMZ9GGtMddR5zO5YuA06dFD90MDmVnpitRNW5vSbHEN+r5VcyEsOav4eHQAodHK5RvJLqanTs0QNy0mRZKtxm/ctSp6LOzbzSCJavyH7vfPrpQdj2xhvXOUmqQtsBTzbYJy2JeI1UgZtG+OH8n39wktSShuBjcwQ4Ak2CgF2RJKZH8o1UItDjMiQXWaUZ4y2y303YdSwGf/yhf423N0CJbmDOgooK/dc7dgQemCLFmXXfiQY1tn9/IoRTiRDuJUL4GRJvuQWdb78dbjQYy4z79ZlnRPelfWEOEaA+Q4Ygj3nOyNvFmpp+O5H36yK91jU5WQgTWkuS8kpxw58lVlp6AfMGu1znJEmKsL6zkZ8tgbRCbtGes+VNavL+VqsLMTJZzkmSLYHlfXEEOAJ2gYDdkaQOPWRQS4shyclpFKBOd92HN5d4oKBA/7IJE4BBgwCSH+H5F0DkQ/+ad99R49T/fQeV7Iqg29w2/KWX4BkYiD2ffIKCk2a4srQGYuEHJbG59gkJKDpzRm8KKiJLzkSWrGkaTxInSQAnSdbsJMP3qtRKqJxLMTSxmpMk28PLe+QIcARaGAGzSFL8sHh0urUTvIO9Uaum9PysUvhH+CN7b7YQbmub3BYp41IQEBUgFH2UVcpw7s9zOPaTOP0P8ySJJUldxk3E/xa6QlNnMSkJ8PIC5Apg5AigQweASTe+I2fR+fNAHP3/31oFkN96U4WMTT9aXBvp1qu1Xiz1IDG7V8nlCImPhyv92xQptHSfcJJ0DTlOkizdRcbv4yTJ9pjyHjkCHAH7QUA0SYpMi0T69HTIKmQ4uPIg3P3d0f2+7uRN8UTGtgzhp++svnRsiBOO/niU9D7FSJ2UiuCEYJzacEoUUbKUJPlSUcgpkwHSjgokyYWOLikpIWE3qyVJam7mLGIOmSXvABevOqjMJUmacBvz+PhHRcEzIECwYi15g05u2ICjP/xgtlUZgYlNSYGKYoKWhtNMDcpJkjiS5OHvj3DSf/lHRMDRmTZQEzdWHPUyCchLMjLMGim/0r7CbZwkmWU+fjFHgCNwnSEgmiSlTUlDTL8YHPr6EDJ3ZArLTL47GUmjk3BhJyv4WIOOIzvizOYzRBiOCq8HxwWj3+x+dKxGDX5/+XeT0FhKktq2BebSaQdengBpnfHmm0BeHuDmRiLtJ8mr1J7IDIXcmFdp27Yr07CUJGk0SbbwJDECk5CeDilV02YPTUubJoPNlcohBJE7zV3rIc/E38q0aTAWbksm71/Hjm3g4+Nu6fB2cV8tGTgvrxJHjuRSCLbK4JyMeZLc/fxoH4+GM9swzdyy9+xBgU5WWAFVmK9WqODm6o4gD1e4OV0LueaWV5Am6QkUXNTXJDnSdUk9I9EuNhCu7iTKs0FTKtS4nF2GMwcvQlat1OuRkyQbgMy74AhwBOwWAdEk6ab/3gTfdr7Y8xF9qJ+8IgTSzm5j/x/VOwr/fPmPQJo0bfhLw+Hi6ULC5l9NgmApSWIdx8QSUZoLrP8F2Lz52lBMpP3Io8CmTcDvv137uz2RpCqq+F3NXF8WtmyKObqnT8DB8w4Ib+uFcOk/CCzPpLPuHATxt1O/mbhcQg+7yw0Lc/Yj0tuxY4iFo9rvbRs3njIoUjdGkjqQgC2IxWdboKmVShxavbpetK+gbIPcCimi+z2EnPPVaNPOHeq8nfBV5INp1C5KyhHR7ykU5ZbrCbf7Uig8MNRwvTBrl1ZVLsOu9SfASJN24yTJWmT5/RwBjoA9I9DkJGnkqyPh5OLU5CSpQxwwZ45xksQIEiNKmmZPJMkaTxITf7MQjPtN/yEvSh55zK5Ui4oIc0Fwzv9BXlUGeerjqK5RNiAOISHeGE1eQN0mkZSivLwU0dEE6HXa8vMryNan9WZvjCR1J6W/i3vLedJObdxYH25lXkGX6J5wDuiBnDNFwhocyJEUHKKA5MwmCm+3hU/sKJQVVjYgSbGdw9C5V1SDNR85fhAPPHGvQSs+MvVJPDhpFsrI3l99txx/bt+E8koJenbviwljp6J7crpemYGMY/k4daBh1iknSdfpm4RPmyPAERCFgGiSxMJtsQNiceS7Izj7x1mh885jOqPLnV2QtSurxcNtzz4LsOecsXAbOxeXhdu2br2Ci72QpPi0NKouXmKxJomJv6vb90eldxLOXH2oals+gLRjZRL9DD4WZksjnZl2k8tl+PDDhUimB+TQoWNEbSB7vWjlygNUAqLhYcjGSFLqpElE5E2Hp9Tk5dlHpRr+3LULj0+ZAn9f29SeOvPbb0IZCdYYSfLvOQXlZU4ovFTeAF4PHxe4U/itrFD/IOZ0SqoIpYQJU+3Qkf34ZOUyPPvky4iOiMGnX70HFRHtyeMfonC1Nzb/9QvW//YTXpn/NhVfbehlLC+R4u91JxoMwUmSKcT56xwBjsD1jIBokhSaFIo+D/eBSq7Cwa8PwtXLVdAk+ZB7v6WF215UF2nqFNJIJQs6bSHlX1u4TVIdkMwDby8B8kmrZC8kiRGc2J49oaRwmaXZbeyhqkgZh0KZL3JyxB8E3L17ONhPayVJq1YdhFLZMDRkKUmSkLB+/ZYt2EA/g3v3xt0jRhCBCLLZ+16bJLGK2m16PoLSQgUYKRHbeo3oiDbhlMHQSCssLsCCxfMw/o5JGNRvGCTlZXj93RfJozQb8e0pLk2tulqKxe+9jLtuHY+ULqkNeqsk3eF2nUxVTpLEWohfxxHgCFyPCIgmSWxxTLjd9c6uAjESSgBcoBIAkY2UAKBMuHN/NU8JAKY9orNshbT/kSOBeIoWsUy3NasBlkDEJCdUB7K+2YMniYXKQiglz43cXJbWSRKy15gwu6TOrGKRuiRJ40XasOFbAaPRo+/FzJnPCVXAN25ci19+WUPEswDp6QMxYcKjiIvrRIU6JXjttTlUk+oWHDjwN/3sQGJiCh56aC5yc7OwevXHVKuqAHfeOQnjyVOhUMjrr9+7dxt27vwdvXsPweTJs0kbRQzXhs1aklRL6z5PZ/ytpVDYGTpoecKYMRhCBMndhLibFQTN3LFDOJxZ03zCwpAwbBicXFmxB/2mS5JC+z6O/CwJqivFF4s0RZKYHb/9+StcyD6Pp8mubm7udJTPBXzw+VuY+9hL9V4jdt1y8i4Fkxfprv9n7zzgo6rSNv4kmfTeQwohlAAhoQakhKogKktn3RURZe2grrjqZ1nLqii6i2tb6y6yih1dFcFesEIEKaEGQgopkzppk8m0fO+5mJgyk7kzmcnMJO/xF4HMueec+z93Mk/e8xZ6Bto3Fkl2fEB5KCbABNyCgFUiydF3ZI3jdnfJJP9AP9upRJdkTbr7brIsdTx1kW7D2mSSnTNu2yO6TazDGB+PpNjYDhm31ZRhu6KxEeKDOpkSVnaXTlISSRP/hMIyHQkS+ZYHOZYknU6Lf/97E/z9A7BixRrpz5ycfXj99eexdu1dFBEXJokeHx9frFv3V4SHR+GNN17Ehx9uxRVXrMd55y2kPFaV2LjxdhJW12LYsFFS/4aGOtxwwz3Sv/fv340tdPzzl788jKQk8r7v1ISP1S6KpszL+82xPS4umMZOpXnN1y/rqUg6TRnfb6VcWAvPPRcrSSB5CXOkzKaprcUxcoDT0tmviJgbTpanwKgos1d3EUnTbsKZ3Co0kx+Z3GZJJJWUFeO+R2/DlZeuxaTxU6Vhhc/SS68+gwfv3ITQkLC2qV565Rnp78JniUWS3B3gfkyACfRFAm4rkrorS+LnfzZXkihLInyUOjdbypI4avOFyJmyYgXlktoOEdkkQvY1FPEUQFYHL4pOGz9nDmoKCsz6LLWKpIJSLYlCEzdrZuFyRFJe3nESSf8gh/gHEfmrf4qwNGzd+iz5f/lj3rwlkuhZuHAlpk49V5rp4MFsvPLK07jrrscRFhaB9n5Owgol+mdlzZMsVaIZjQZs3vxPhIZGYPnyK0yutpYiq4QjtlqtJQuIAufT0VJUFGUO7ab1VCTZaklqXZKSciAVZmcjYexYxNNXd62zSIojkVR4ohJaDZlFZTZLIun9nW9j/6G9uO3Ge+Ev3iDUWCTJhMvdmAAT6LcE3FYk9ZUCt61PnpbOCovPnIGU64j+7keOxEIADSefJXVFhUWR5AhL0t693+O22y43+eYQlqFlFAX1yCO34lKyTqT/6r+SQ9aJV8k6cSdZJ0LIOmFKJLXvLwb/gpyFhbgSx3viGMhUO3xYScd5hRg7NoG+4i2+YXsqktpPYItPkkgyWnrwIOLoONXcMVvrHI62JDVpmvDok/djbMYELLpgRdutsUiy+BhxBybABPo5AbcVSWLfwpOTkTRlBnJzQf4VpqOT2p+0xUTqMXGSF4r3/YzSQ/JKpTjz+RAiadiECdBUV5sVScL5u2H86h77JIn77Bzd9sMPX1AB4f/RUdgGKvnSNf9Oq0+SPUTS4cP7cO21d0hHd6aaXm/5zHjjAAAgAElEQVQkIVVKYiyu22O21mvtKZJax+yt6LaQSdfb1SepqLgAD226G7esvbvNQVvck/BJeuKFjbiVjkoHxJ514mefJGe+43luJsAEXI2AW4skAdOTLC8RKSnwDbacRE9HokNF1hqtCHVzgyZHJAnn77q0xXaJbtPrdXjxxceQmpoupQA4cSIHjz/+V9x++6MYNGhYF2K2iqS5cxe3pRiQc9xmy1Y5QiTZsg4513ROARA0/kq7RrftJovg6+++jL/9398REvxbBFxdfa0U3bZm5fUdotseefI+XER7dM6EaR2Wz47bcnaT+zABJtCXCLi9SOpLm9H5XoRIGkqWpOZuLEnimvL4TNQHjzKZJ8lo1FPduq61yEz5JImxXiGnXX9/fyxdupqi0bSSaBIO3KtX34SIiCgq/VFAuZQ24MILf4+MjEzJx8haS5Jw3F6//iESXkOxZ8+3eOutl3DLLQ8iIWGQ3bbTGpHkSskkhV+az9g/msyTpDNo4UH/Kby6Wk2780l6lyIWc/OO4eZOljphNfoP+ZdVUNTi9WvWS3mSvti1Ezs+fx93r99AEW7RLJLs9kTyQEyACbgjARZJLrxrcixJYvkqTTOapqzrkHFbq1WjsbGCjk+MJG5EJuaO0VmmkkmKsQ4d+hlPPHEfOUbHSH5FCoU3Rau9Ro7T76CoKA/jKTKq1VG7sbHeJpGUmTldmmffvu8lJ+5LL73ergJJ3Ic1ySRdqSyJWHtTxAh4Rp/TlnFb7GF9k4oc+tXw89IjJKirmOwumaS5aDUxV0VVOV6g6MIvdn2COpFxm/b3ujU3I2NkV2dzTibpwj8seGlMgAk4hACLJIdgtc+gckWSmC0Xw6QvA1kb1Ooqsv5okOhTj1GeedBPvBylnWq3mStLYp+Vmx7F1PGcI+aztiyJqxW4NZKgLW3JQKPHAMr11YQGTS3tqxrJ/pVo0SoRRykfKqn0SmPdb3mUTJUlsTdbLktib6I8HhNgAq5OgEWSC++QNSJJ3MbBpmj6ikK4lwaZAUrEequlCDnNhMtRUg2nF7jtLZFkbYFbwc4/LAwJ48cjLDERnoqux5P2fkwaKytRRmkCqkSmUxNN36LAqaY4lDcHI8K7Hgl+lLhVoaY6fQ2ImXwDlEUqLnBr703h8ZgAE2ACnQiwSHLhR0KuT1J3t9CdSBLXiWO34cOjKTGk4wu8OlIkGSnTdUlJPR05FkOpNO2Yb64sias+AsYWDxgplain+L/H2ThNUcw4buo6lBZ0FUmeXp5Im5SE+JQI+PhZrkUn5751WgPKCmpwfG8RNOquyS25LIkcityHCTABdyXAIsmFd85aS5KpW7Ekklz49u2+NHcTSaYAdCeS7A5MxoAskmRA4i5MgAm4LQEWSS68dSyS7Ls5LJLsy1OMxiLJ/kx5RCbABFyHAIsk19mLLithkWTfzekrIimWjtvKTBy32ZeWvNFYJMnjxL2YABNwTwIsklx431gk2Xdz+oZIakDctBspI3cNGuo09gVkw2giGajOqwrnjlCj/OjRbkcQiU+9KUv+KioczI0JMAEm4A4EWCS58C7ZSySlL12KIiRRYdpvXfhue2dpt83yRilFlbWI6sdu2Err67Hk3vvx+cencWA31eNB+8I7TrghSkjpH6DA/IxmFklOwM9TMgEm4FgCLJIcy7dHo9tDJIkFJIwb16N19LWLS6jwrLuKpKCYGIQmJMBI2shVdB5VBgLIoiQK+nbX2JLU195JfD9MoO8TYJHkwntsL5HkwrfIS+tHBFgk9aPN5ltlAn2EAIskF95IFkkuvDm8NKsJsEiyGhlfwASYgJMJsEhy8gZ0Nz2LJBfeHF6a1QRYJFmNjC9gAkzAyQRYJFm5AUZyVK3TaNBMDiFaitbRUz5kGPUmR/Hz9kZ0YCAUntRHZhPj11ApETGHaNNXrpT+/HbrVpkjcDcm4LoEBmZkcHSb624Pr4wJMIFOBFgkWfFIqLVaVDQ2wit6KBQj5sHg6Q8PEkAeHh5mRzEajPDP/woRdXkWZxK/aVc0UEmN4Bgoxl4MKBxfKsTiovpoh1tumYnX//FNH707vi13JvBHeja5MQEm4BoEWCTJ3IcqtVqy7gRMvgx6fyo8Wt6Amho1NBrTVqTWYcPDA5CYGAqPpmrEndhm0qrU3noUOHYRtGGpqKxUUy2yWpmr427WEhA5k1bOmoq8w2UUmOXkMHprF8/9+zSBEno2n99xV5++R745JuAuBFgkydgpYeEprauD34wbUav2QH5+NYwiBltmUyg8kZAQiqAgbwQX7epgVepsPWrSeaG4uBb19c0yR+duthA4K5KmkUgqZZFkC0C+xmEEWCQ5DC0PzASsJsAiyQIyYeUpUqngN+H3UHnE4dSpKqshd7Yqeenq0PzD823jsPXIZqQ2X8giyWZ0fKGDCbBIcjBgHp4JWEGARZIFWA3NzVD5RcJzzB+Rk1MKvd5oBd6uXVutShERAW0varUGFBbWsPWoR2Stu5hFknW8uHfvEWCR1HuseSYmYIkAiyQLhEQYvnbsH6BUB6KoSGWJZ6+8HhDgjQkTkpCcHA4fH5Hu2PVbC1nklMoGHDpU6hIc7eGTJD7MWjwocpG+Wrpx3nf93ZG3Qg/Kqu3RYsQMN/flqqovpcjUZnjQf73RxMF8ixXcWCT1xq7wHExAHoE+J5JSsrKQefnlKPzpJ+x+6SV5FLrpJWpleUy9HicLGlHnAgVFhSj63e9GITTUfSPfvvrqJE6fru7x3nQ3gPhQaqxXYnhgJAK8fFBHNc4q6EOx1Q5oD0vSmdozGDHrHIfeh6sNftVVk/Dhcz+5tcO7EEmTsyaQtu0dkST28KIrMvHhS3tkcWOR5GpPPa+nPxNgkWRh94VIUqWtQbFSA3Es5sg2a9YQxMYG480395udZuLEJGRkDHDkMjqMXVenwoYN63HppWuRnj7BLvPW1mqwbVv3db56OpFGU4dxiRGI8AtC+ZmzFkDhX1ZBf1bqmuCtrceFU8f1yHG7qK4Uw6dPkI5hDf0kQi4oqBFZKUNx+oj7RgUKkZR5zljpuWis650ACVVzGcaNH4OCY+UWAwVYJPX03c/XMwH7EWCRJEMkGabdhBMnqijcX2c/8p1GSkuLxXXXTaGw/zo8/PCXZudZtGgUIiMDHbaOzgM7QiSJOd555wBZ5hz3AdXQoMTvJoxCbXkj6muaOtyWlpJ/+ngqesxQiKRUskgcpgi5/iGSWqBSFWHZ1EycOV5h8cO+x4AdNIAzRFJ5XREmTZ6AQhncWCQ5aON5WCZgAwG3F0nDzjsPIy+6CEFRUfRD24Dq/HyEJSai4NfjtgGjR2PMihUIHzhQSvyoIctQ7uef49C778rCJSxJriSSli7NQFiYv6y126OTo0TSe+8dojxTHcWLPdbbOkY9WQtWTB2PM7mVaHaQuO2PIqmu7gwWnzMBxSdYJFnzvLJIsoYW92UCrkPArUVSUmYmJq5ZAw3lMNq7ZQv8wsIw7o9/REBEBE59/bX0NXXtWngpFDi4bRsqc3MxYdUqRKWm4uj27bKEkjUiyc/PG1dcMZGcqhPh56eATmeQUgZs3pwt5T4aPXoAVqwYg4EDw+FJ/hCNjVp8910e9u0rlqxIIvGkaCJJ5bPP/ogjR5RdnhRzIqmiohQvv/wEdu36GEOGjMQ119yOkSPHStdrNE3YseMtfPDBa6iqUiIrax4dn11PuZsGWXy9N0XS8uWjsWBBGkQEYOfWHRNTb6eamgLKgzQFp8hR3JqcVta8NVkkdcwVFkziPXV8AmISw+g9J78UjzXM2/dVVTbiNCUDLbYyLQdbkmwlztcxgf5HwK1FUubq1Rg0bRr2vfoq8nbtknZv9PLlSFuwAKe/+w5NlN9o+Pz5OP7xxzj4zjvS61FDh2LaunVoqqnBp/ffb3HHrRFJF188FvPmpeLLL0+Sz80hnHfeMCxcmIYDB0rxySfHsXbtVBJORrz11gHk5VVBiALhY7Rz5zEcI18FOcdtpkSSEEFPPnk/xo6dRHMuwv79u2n+zVi/fgNCQkLx739vglrdgDVr1iM4OJSE1E58+OHruOWWhxATE9/t68HBYd36JAkBsmtXnnQ/rS0uLpjWkdpt5J2jLUl1tQX4w4wpyD1QYnGPzXUwkvN3FR2p6Qw6+PsGITQgAp4imu3X1p1IEta+8SQYEkkwmBJ9Ni/KgRcajUY67q2n57VYikTs2qhuoRlLUhAFEkwjgevt2/NjTGtvMefHAuQf7fgLRTUdt4oINj9vfwT6hcKbnPdbW0VtMSZNGW/SJ8nTyxNpk5IQnxIBH/qlR04T3CqJ20niVm2SG8CWJDkkuQ8TcD0Cbi2S5txxB0Li4/Hjs89CeeSIRLd9dJv498DJk/Hzyy9Loqm1zbv3XngHBOCj22+3uCPWiKTVqzMxc+YQfPbZCbz++i8dxr7kknGYNWso3n77gPS6aMLydN998yj3kgGvvfaLzSIpL+84CZ1/kCh6kPyVYjrMW1R0Gk8//TesW3cPkpJSpNd0Oi1eeGEjpRAYhjFjzun29Rkz5lt03BaO2ELoqdVa+NKH5PnnD0dUVPd+U44WSQ3kA7IiaxJOHiy1uMfmOjSS83ezpxrNEQMpmtAfQb5AY24Z/L38odGqUalRYVhWZhefJBF5KCxigoW7th07jqKsrL7T8s2LpHH03CcMiXTK7erJYvvJ1n1o+TULvs6gRVV9Gf3SkIHyonqERPqRdbYWHjpvGMgfTUl+VVOzJqPChOP21ItGIoKCJ2xtPxK3qi7cWCTZypOvYwLOJtAvRdL8Bx+El7e33UXSmDHxdIw1HnFxIWhu1uMM/RDevbsQX311CldeOQmTJyeb3G+lsh7vvZeDiy8eY9Fx25QlKSdnL1599RnceecmshyFdZjD3Gvbt79BHxxVGDdusslrW19ftGilRZEkJjx8WIns7EL6YEqgr3iLz7WjRZI9LEnCGpE0KQ2VdQZpL0Xz8aESM2GeUJ44jfgRgxAQE9tFJAmhPKQXBYMjjkRLS+sk4duxmRdJc+mXAF+ZlheLD4cNHdqLk/omFeKSwxAZHi05Sovm4dWCkGhf5B7PQ1hEMIYOGUpipq5DdFvKqDiMOmeg2dlFrq+dX3yAktIzuHLVWpP9qojbj124sUiyYUv5EibgEgTcWiSJ47aU6dNx4M03ceKzzySgoxYuRPqSJcj//vteP25r3dHZs4eS+IjHsGHRVK/NR8oJJCK5hg6NIv+kPZJw6tzkRrfZSyS9885mNDWpzYqk1tfliiSRifwgWW3S0+NkJbg0JZLs7pM0m3ySaE22+iQJ35X4yWNRTBGHnZ3Mvb0pgSS55JjKwC6shsJK2FvNESJJrH3LluxOUXvmRdL8VROg8Daf2PQACfmXSMg/SEI+tJOQtwen3XScXUF+f6IJkTR64lA0qnR0pNaxSLRfkAL+AWRZogLVndtEOh6PJX9BU00cvX656xM88fxGLLpghVmRJK7dQdw6F03m4zZ77DKPwQR6n4Bbi6TYtDRMueYa6Kl0yF7yS/IJDJR8koJjY53iuG1q+266aTpGjaL1kHPpiBGx+PjjYybzIA0eHIkbbshCeXl9tykATIkkZx+32fLYOtqSJKLbLqbwfGFJsDW6rYycvwfNmIxcipCzJv3DKhIM3t0IBlt4dXeNo0TSK6/slYIPfmvuIZKEuB0/aTRU5WrUVjXKxn0OHRNHUyHqzq26phKvvPVv5Bzdj8DAIKSPGNutSPqYuIkjwPaNRZLsbeCOTMClCLi1SBIkheN2BlmOhDCSUgCcPo2wpCTzKQAoEi73iy9kRbaJ8a3xSRKRbdOnp+Dzz3Px7rs5SE2NwmWXZZLFoQXvv39YimwTUW3vv59DUW35uPDCEZg/f4TktL1p0zfYuPEiybH76ae/o3w0GpMfzJYct+fOXYz8/Fwa40ESXfdQBFuyQx23bX2aHS2SRJ6kZVPGkN9JbZc8ScIvxYMcsNs7YZu6D5GvZticaZKFzBprlDmR5G4RiM4SSYL1AQoGKG4XDBBBwQATKRjA20wZnvaWJCGSJk0bj1Ky4Krr5efiMieSDpE42rP3Byxd8Adso4AH0cwdt4nXWCTZ+lOBr2MCrkfA7UWSo5FaI5JE0do1ayYhLS2GjpwU0gdrSUktRZIdwfff50upAZYtyyDhQiHSXh4kgvSSQBJO3iJFwNVXT8bUqYMkR+6XX/6ZhNTpLrdnLplk5w/g1atvJN+gySQGxDy/pQBQqaoxbdq5uOSSa02mAOj8uqOsFI5OJikybi+fmYaa4oZ2GbeNUDVWSE7XUZRXy8fYvYNuaW0hhs6cTNGC1kXImRJJ7hiB2FORVEBBA3c8cCNOnOrs2wRMmTi926O3BgoG+Il8ezQUDOBDDvCTyMoT1k0wgCmRJOXIapKfANacSGr/JnzplWdYJDn6hy6PzwRciACLJAubYY1I6o197e2yJI64p94oSyJqt40fG4GWfDUaa7VQNzegTl0FcQjSHBiNIemhGOIX3W1ZkjIKdx88fRKFxPdcJDn7SNSWCMSeiqT2z44tPkmnKRjgCAUDpFIwwDALwQCdRdI5ZEkqpISXWvpFRG5jkSSXFPdjAv2HAIskNxNJXODWujenqFofrCmHoakJesp1pA2IRAsdtckpcKukNAKDZ5xjF0uSO0YgOlskGSgYQDjep1AwgLljttangS1J1r0vuDcTYALyCLBIcjORJJYbEOBNR3dJlOcoXFYkmbxHwbG9hF+WSFB4iDJgFxWdDad3ZpMjkoRvy0AqYGsPnyRbRJKzIxCdLZKseT46R7eNPWek3XyS2q+Dj9us2RXuywTcnwCLJDcUSe7/2Dn/DuSIJJEnKZ6cv3NzrStubMonydnHbbYQt6dIsmV+a67pLJLSxw+zW3QbiyRrdoL7MoG+RYBFEoukvvVEy7wbOSJJZNyOmpiKIoqQ65wnyUClSqQIOc+uuYEsOW67SwSiNSLJlZJJiozbqZTY1VSeJFGqREQ1Kry65rFinySZbx7uxgT6EQEWSSyS+tHj/tutyhFJIoFgwIgo1DQa2zJuC3HU3FxHqRqaEBQQRJnbO2Y4FzOYSybpbhGI1iSTdKWyJGIPAiO8EBkd0ZZxW3xPJJls1NTCx9sXEcGxIOe0Ds9+d8kkWzvKOW7jZJL98kcK33QfJcAiiUVSH320u78tOSJJjGCkr/wWA5oNekrN0EzpFOrgQ5+tsb5UekbbgBEmarf1dlkSR2ygtWVJXK3ArWAiIhylFBgkaIU4atY1I9g/lArfajB+4hgqSltrVVkSOZy5LIkcStyHCbgPARZJLJLc52m140rliiQxpZY+bHMbK6mAqh5BCl/EkUDyo+OaorpSpFJW78OHSzuU7+iPBW4Fp+Awf6SOT0BMIuUBU3jacbdMD6WqbMTpw2Uopmz2ppoIFlDRvjVRXiw/bz8E+oXCl/4UDvmZ54yV8mc1Urmg9o0L3Dp823gCJuBWBFgksUhyqwfWXou1RiSJOXVGA/Qklvzb+bKYE0mifxgJhvEkGBJJMCh6QTDYg4vRaKTkp/WUF6pYikTs2syXJbHH/I4YowX0H4klT7IoUZlbaYruRJKnlyfSJiUhPiUCPjLr7wlulcTtJHGrNsmNC9w6Ym95TCbQGwRYJLFI6o3nzOXmsFYkmbqB7kSSy92wXRbkfiLJ1G13J5LsgsnEIFy7zVFkeVwm4FgCLJJkiKSWrJuRR3Wg6uo0jt0NHr3XCLBIsgU1iyRbqIlrWCTZSo6vYwLOJcAiSYZI8px5Myoqm1BYWOPc3eLZ7UaARZItKFkk2UKNRZKt1Pg6JuB8AiySZIgk/7nroarT48gRpfN3jFdgFwL2EElnas8gdcYk5OSUSkWJ+3oTeaFqawuwZPJEFFNdNKOhxS1vWRy3TZw6Dkr6pade1eTwexBRdpUNJThncqaUksASt5Lq03h+x10OXxdPwASYgGUCLJJkiKTZt9yDr7IbkJ9f3SWpoGXE3MMVCdhDJIkPs7ufvwYPPPAOKipq4e2tcMVbteuaGho0uGTmVJw+Umbxw96uE9txMCGSrr5rMT7/3x4UneqdX3wUPp4YlTYKBcfKLXJjkWTHzeahmEAPCbBIkiGSlj/wAL7+pRllZWdrj3FzfwL2EEmDqfCqwvtsxm0RQeWedpWOe9kxvWLXfRZ5h0Q7ebDE4oe9qz4l4TFBiE4IJeufvteWSI+HJKLlcGOR1GvbwhMxAYsEWCRZQKSi6vEX3XsvkkePxqZN32DfvmKLULmD6xOwh0hy/bvkFbojARZJ7rhrvOa+SoBFkoWdbWhuxojFizFj5Uqp54YN2yl5oEqq28XNfQmwSHLfvevrK2eR1Nd3mO/PnQiwSLKwW0aykwdnZGDR//1fW8+vvz6C55//lrIse1GiQB8qctr3fVHc6aGWs9azImkq8ihjsyVHWjnjcR8mYC8CLJLsRZLHYQI9J8AiSQZDLWXUXfL44wiNpaKYv7bGRg3+R46fp8jxMy9PifLy2i4jCWuTv384/PxCZMzyWxc91ZZqaKAoGCqDwc1xBHZQBNE1Fz7kuAl4ZCZgIwGObrMRHF/GBOxMgEWSTKABSUlY/PDDMnv/1k2IqWee+RL791datDiJUOGmphqpiGpGxkCsX78QsbGhVs/JFzABJsAEmAATYAI9J8AiSQZDb39/RA0bRscyBky/6Sb4BATIuKpjl+zsU3jqqW/IOuRn8tpW65G/vxdWrpyBxYsnWT0HX8AEmAATYAJMgAnYjwCLJJkshVAKT06Gp7c3fIOCEDVkCBInTEBgdLTMEQBTViW2HsnGxx2ZABNgAkyACfQqARZJVuIOIlEUGBMDLxJLrTljrBwChTVGfHREhzrN2cw6vuT3nTVYgcykjg7gESkpaFKp0FTD5VCsZcz93ZOAgXIXzbn9dvdcPK+aCTCBPkeARVIPttTDywstdATnqCZyNA0ja5Wmuhr1ZWWOmobHZQIuQ0BDIsmbLLarNm50mTXxQpgAE+i/BFgkufDes0hy4c3hpTmEAIskh2DlQZkAE7CRAIskG8H1xmUsknqDMs/hSgRYJLnSbvBamAATYJHkws8AiyQX3hxemkMIsEhyCFYelAkwARsJsEiyEVxvXGYPkSTGqKEvbmcJTJs1C6WHDzvUl8zZrEvr66HRUSJSj7PFd53eWgyIiYnGQPI1qjp1qtvlsEhy+m7xApgAE2hHgEWSkx8HIWJEC6MUA6KSfPuIuSq1GsPHj0czRbjZ6rgtxtdMuBwtvtZl/XYyFodMf8stM/H1o4/2eZFU0tCEhOk3OoShLYM2NWoxc6YPTn35JSpZJNmCkK9hAkzASQT6tEhKycpC5uWXo/Cnn7D7pZfshrjzuCMuuACjFi2S8ifVFhfjIytCmAtJAE2ZPRslBw6ghcqfiGagP708PVFEr2WMHg2DVttjkVRSDZSV1duNgTsOJOq13TbLux+IJC3iJl+LopNV0Gp0Tt8qnaEZHr61yEquYUuS03eDF8AEmIA1BFgkWUPLTN95996LgIgI/Pj881AeOSJ7RHG0oKN8S4NTU1Fx/HiX6/QklhQklnrSWi1JLJKA/iSSYkkknXERkdSs0yAwXI2JsRVsSerJm5mvZQJMoNcJsEiyA/KLfs3pYo0FSUzb0NyMGCp34kN/VxUW2mElXYdgkfQbExZJDnnELA7aKpIySSSxT5JFXNyBCTABFyLg9iJpAB1HjVmxAuEDB8KDrC7axkbkffcd9r36Ktofi4l/T7ziCqmUiMLPDwadTvqBnb15s3RE1t04nferdVxh/QmjeQPCw6UuRrIMHdm+HQffeUfWFgsBkzJmDPR1dTYfp1maiEWSPJHkHxaGBPL/CktMhKeiY+ZzS4wd8brwT2tQKlF66BBURUVWTXGmToMBU693OUsSiySrtpE7MwEm4AIE3FokRQ0diqlr18JIgufAW2+hKi8Po5cvR9LEiTi2cycaysvbfJKaKeIndd48nCTn0UPbtmHYeechbeFClJIv0PFPPul2nEPvvtthqzr7JNlqSRICJpXW2kjZtBsrK21+HFoj2HwoA3hkYCD82n3IC+dvXeYVMHfcNnr0AAwfHo3gYNOFd21eVC9faKSjyZKSehw4UAylssHk7OYsSX6hoUhbsAAKX99eXrW86U5+9RWqT5/u0Lm4thZaQwv8fan4sr8PHct6tL1+uqYBA8lx29Rxm1+AN4ZPSEJccji8fewT/Sb8nkpOV+PIniIqAn3Wr659Y0uSvH3mXkyACbgeAbcWSeMuuQRDKaT7wNtv48Rnn0l0vclKNO+++yBqQB3/+OM2kSQsR0NmzpT6/fL66x12wtI4H999t0NFUkNpKdRVVTY/HQVU281v4iXYe9IDCQMCkdD4MyJq8+Dp4SE5f3tNux5lVYYujtvTpg0igRRj87yueuGOHUdNOqmbE0niuYikgsWu2jQkiA6SsG9tanLkV6oNSJx8JcoKGxEZ4wl94dcIMVZD+LmV1muQNO0GFOdVd3DcFqJo2u9GISjUMYK4WlmPHz46yiLJVR8kXhcTYAJWE3BrkTRt3TokT55s8qbr6ahCWI3SlyyRotuKsrMx/tJLERIXBz35AqnOnEHh7t04Rb+lT7ryym7H+fqxxzoch7mSJensh2Ij/Ob8hawoJTAazxbNTYzzRlTh/9DcUIPmCTdC3aTrIBxiYoKwYEFaF3YqVTVqa6uRnDzU6ofJVS4oLa3Dzp3HuizHnEgSIlmIa1duB+gIt5mOZUUTlsPAUQugxQCUkBASzYP8+6OjG1Fz4jNEDRkN3+jJZN2p6SCSRk5MwpCMAV1uU6vTYvsn72LrO5tRQ/s/d9YFuPqyGxAZES31LVUW466H1uPg4X1t16YOGYGH//okkpNSOox3eHchTh/uWGeQLUmu/GTx2pgAE+iOgFuLpJstyPwAACAASURBVBnr1yOGIsP2kF+REDydm6kUAEMp3D5+3DhEC4dpCtkXxxjiw0cc3Zkbx9K4PTluG5aZCQ1ZkWzNgyScv9WDs1AflIbjxyu6MAgP86MPPk2X74tjtszMpA7fb27W4F//egijR0/EuecudOt3zpYt2TDQcVT7Zk4kTVi1Cl4UZdi+FZCf2nuffooLyVI5dNAgySrnzHbovffQRBZDSbTQ0XHs5KtRXWFATXnHo8WgMB940XFrbaW6y3KnLxqF0MjALt9/f+fbKCouwFWr1tERnA/27P0Bn329A+uvvxOBAUE4eiIH/9n6LP76lw0ICQ7tFoOysAbZn+d2fK5+jW5jnyRnPkE8NxNgArYQcGuRlLl6tXTcdoyO1fa/+aYskdS+0/SbbkLsqFGSA3fsiBFmx3GUSBICJ2XSJOjow8/W6DZhVdCOWYFyTQgKC1Wyn4Fx4xIgvtq3viSSXnllL3Q6g80iyUiO0yfz8/EGOeILwXTZ0qU4h5zs/dr5LZ0mh+obH3gAx0wkSPwD+Tjddf31HfrL3hwTHbuIpKk3oqygFo3kpC23zVyageAw/w7d1epGPPLkfbho7mKcM2Ga9JqwJt3/2O24ZvVNGJmajk+//gi/HMzGzdfeAR+f7v22KoprsfuTjuks2JIkd4e4HxNgAq5GwK1FUmxaGqZcc40U1Zbz/vvIp6i2ERdeiBHz56P82DEU7tnT5pNkNBiQMn06cj//HDnkiB1FFqjMyy6TslwfpmtFhJy5cb7ZtKnDvtnruE0clcWkp8OX1mBrniQpek04Zle1WJUssrNIahVI27e/Id3rggV/wPXX3yXx2bHjLXzwwWuoqlJi4sQZuOSS6zB06EjU1amwYcN6yqZ8AbKzv6WvXRgxYgyuuupWFBfnY+vW51BZqcSSJatw8cVXQattbuv/009f47vvPsXkybNx2WXryDdqtF3fGz0VSe0XU0V+XR/RsaywLM2jZ2j5+ecjOjLS5vWKpKF5u3ZJgQatLZiOgVMpmMCLLDmmWleRdBOKTlRC20zlR2Q2a0TSPY/8BVevvhEZI8di82vPwZfE0SXLr7A4E4ski4i4AxNgAm5EwK1FkuAsQvozli1DWEIClarygl6jkQSScM6OSElpE0kiQm3SmjWIIWGloA8i8UFVW1KCIx9+iPzvv+92HJEioH2zl0gSYxrj45EUG9sh47ZwzK2gVAbCmpFMSSq7SycpiaSJf0JhmY4ESaPsR0+OJUlHvir//vcm+PsHYMWKNdKfOTn78Prrz2Pt2rsoIi5MEj3CurBu3V8RHh6FN954ER9+uBVXXLEe5523EDU1ldi48XYSVtdi2LBRUv+GhjrccMM90r/379+NLVuexF/+8jCSOvm3SHzIx2rXrjzk5f3m2B4XF0xjp9K85qOz7CmSWqHW0jHXvymKMic3F5vuvBNhIbaXehHO2CICU0vRhyKqbjgJr8CoKLP711kkxWX9mXx/lBSg0DWazNwgpkSSEMEffPwOKirLser3f5L2MvuXH/Hhx9twK+2RD71X/v70g6inPaumvfzl0M+YnTVPOppLJaHcubFIkv0W5I5MgAm4AQG3F0luwLjbJQqRM4WsWEfpWEdL1i4Rsq+hSLwA+nDyIj+Y8XPmoKagwKzPUqtIKijVkqWnqx+KucnliKS8vOMkkv6B9esfRGTk2Sg48aG6lfxT/Pz8MW/eEkn0LFy4ElOnniu9fpCOZV555WncddfjCAuLQPsjPGGFEv2z6ENWWKrOiiADNm/+J0JDI7DcjKWitlYjOWKr1Vr4+ipw/vnDERXV1bem/b3aUyTZ25LUuk4lFdotpICChLFjEU9f3bXOImnA9Jtx6mBpm6O+nPeBKZEkrhNHbs9teQKvkeO2aKNHjccdf/4bhg0eLh293fXQzbhw7iL6Wky+WZ6SI/fzLz+JNZdeh4EJgzpMzSJJzk5wHybABNyFAIskF9kpbUAAiiniTsp1RH/3I0diIYCGk8+SuqLCokhyhCVp797vcdttl5skJCxDy5ZdjkceuRWXXroW6ekTpH45OXvx6qvP4M47NyEkJMykSGrfX1zzxRcfSOJKHO/5+pqOMjtMVpPs7EKMHZtAX/EWd62nIqk3fJJE8tHSgwcRR0eu5o7ZWm/UUZakRnUD/vncI5I/krAQedLRdUHRaTz10mO49vI/S0LJVHvplWcQQJbFzkdwLJIsPprcgQkwATciwCLJhTdLiKRhdJyoqa42K5KE83fD+NU99kkSGDo7bv/wwxf47LP/0VHYBgQGBnch1eqTZA+RdJjCy6/txjFYT8dKB8lykp4e1+0xW+sieyqSXD66bap9fJJE5NrzZEW699aNCCfLn2jCWvjif5+Ct7cPriAxbE4kie9fuWpth5dZJLnwDxReGhNgAlYTYJFkNbLeu0COSBLO33Vpi+0S3abX6/Dii48hlSKaRAqAE/QB+vjjf8Xttz+KQYOG2U0kzaVjm9YUA3KO22wh3lORZMucjrymvSVJPBchkyhBqB2i24RIepGOR++99RGEkuWvtQlLkRdZNbPIsf7JFzbizpsfwIDYs9GQrSIqKXEQLuiUKoJFkiOfAh6bCTCB3ibAIqm3iVsxn/gwHEqWpOZuLEliuPL4TNQHjzKZJ8lo1NMRStdaZKZ8ksRYr9CHo7+/P5YuXU3RaFpJNAkH7tUUDh4REUWlPwool9IGXHjh75GRkSn5GFlrSRKO2+vXP0TCi3JT7fkWb731Em655UEkdPJvsQJVl67WiCR3SyYpHPv9xq02mSdJZ9DCg/5TeHXM+yQAmfJJaj1um05iaMqkGXSdgnIm5eOJFx7Fn1ZejyEkjsXfRSqAC89b1HYc99q2zXQcR88EOeu3byySevLU8rVMgAm4GgEWSa62I+3WI8eSJLqrNM1omrKuQ8ZtrVaNxsYK+q3fSOJmIPXqGAlmKpmkGOsQRS898cR95BgdI/kVKRTeFK32GjlOv4OiojyMHz+1zVG7sbHeJpGUmTldmmffvu8lJ+5LL73ergJJ3Ic1ySTdrSyJuD998kw0eyW1ZdwW+1yrroJW14wgfy8E+HbNrG0umWRdfS1effs/2Pn5+6itV2EqOdhf/sdrMHxoGjwoeKD9643k5H3ujPOlY7bY6K5zcDJJF/6BwktjAkzAagIskqxG1nsXyBVJYkW5GCZ9GciSoKYPSx1lOU70qccozzzoJ16O0k6128yVJXHk3ZnyYXLEfNaWJXHHArd6+KLYOBbNHuEUDUmCWFNHe0+Wx4AyaJprkDD5T5KAEsVnW5u5siT23AMuS2JPmjwWE2ACzibAIsnZO9DN/NaIJDHMwaZo+opCuJcGmQFKxHqrpQg5zYTLUUIlvsrK6jvM1tsFbntLJFlb4FZA8Q8LQ8L48QhLTIQnlfVwdhN+Pw1Uf7D00CGoKLO3qdZs9EFu0wCotH6I9K5Hgl8NQhRNKGnQUNmS63HmJFmW2okkLnDr7F3l+ZkAE3A3AiySXHjH5PokdXcL3YkkcZ04dhs+PJoSQzq+wKsjRZKRkoOWlNTTkWMxlMqO9cxa+Zir3ebCj4DFpRlbPGCkdKNeHkbyRDpbq66kQUsi6douIkm85hfgjeETkhCXHE512swn47Q4cbsOQoiVnK7GkT1FMBq6JrfksiTW0OS+TIAJuBIBFkmutBud1mKtJcnUrVgSSS58+3ZfWl8USaYgdSeS7A5VxoAskmRA4i5MgAm4JAEWSS65LWcXxSLJvpvDIsm+POWOxiJJLinuxwSYgKsRYJHkajvSbj0skuy7OSyS7MtT7mgskuSS4n5MgAm4GgEWSa62IyySHLYj/UckaRA35XoU5VahWaN1GE+5A+sNOviHNiAztgJVp051e5lIjuqdnIxVGzfKHZ77MQEmwAQcRoBFksPQ9nxge1mS0pcuRRGSqDDttz1flJuPcNssb5RSYdkWKibcV1tpfT0W3HEPtr97FHnHi51+myJSLyrSH9MGVrNIcvpu8AKYABOwhgCLJGto9XJfe4gkseSEceN6eeWuPV0JFZXtyyIpIiVFSmlAAX8wEWzmlM2hCicwNmugPHqULUlO2QGelAkwAVsIsEiyhVovXWMvkdRLy+VpmECPCfBxW48R8gBMgAnYkQCLJDvCtPdQLJLsTZTHc3UCLJJcfYd4fUygfxFgkeTC+80iyYU3h5fmEAIskhyClQdlAkzARgIskqwEZyQn1DqNBs3k+KulSBw9ZTuGUW9yFD9vb0QHBkLhSX1kNjF+DZUSEXOINn3lSunPb7dulTkCd2MC7k1gYEYGR7e59xby6plAnyHAIsmKrVRrtahobIRX9FAoRsyDwdMfHiSARKV0c02UafDP/woRdXkWZxK/RVc0UEmN4Bgoxl4MKBxfKsTiovppB53OgFvWz8Q7T33XTwnwbbszAfFzZ+Vts935FnjtTMAlCLBIkrkNVWq1ZN0JmHwZ9P5xKC9vQE2NGhqNaStS67Dh4QFITAyFR1M14k5sM2lVam89Chy7CNqwVFRWqqkWWa3M1XE3RxCoryvE77POwcmDpY4YnsdkAg4joNVrEJHsjVs2rnLYHDwwE+gPBFgkydhlYeEprauD38wbUdvogfz8agqvPltMVE5TKDyRkBCKoCBvBBft6mBV6mw9atJ5obi4FvX1zXKG5j4OJMAiyYFweWiHEmCR5FC8PHg/IsAiycJmCytPkUoFvwm/h8ojDqdOVdn8eLRalbx0dWj+4fm2cdh6ZDNSh17IIsmheHlwBxJgkeRAuDx0vyLAIsnCdjc0N0PlFwnPMX9ETk4p9HrK0NeD1mpViogIaBtFqzWgsLCGrUc94OqIS1kkOYIqj9kbBFgk9QZlnqM/EGCRZGGXRRi+duwfoFQHoqhI5RLPRECANyZMSEJycjh8fCiVcR9pRkoRXVJSjwMHiqFUkgO7k5s9RFJJ9Wkn34VrTh8eGo6R6anIP1rumguUsSqxtx4eFLgho689urSgBWEhYbK4sUiyB3EegwkAfU4kpWRlIfPyy1H400/Y/dJLPd5jUQfLY+r1OFnQiLq6s2H5zmxCFP3ud6MQGtq3I9927DiKsrJ6h6I2UuoGTb0S6SEDaB4P1NGnXTX9KWyFBgMVhtVUY8GUcT1y3C4j5++hM6c49D7cbXADRV4tmD0E2Z+ecGuRVFZTiBlzem9vm5t0GD9nMH75Ks8iNxZJ7vau4PW6KgEWSRZ2RogkVdoaFCs1EMdijmyzZg1BbGww3nxzv9lpJk5MQkaG+FDv2620tA47dx5z6E2q1VWYkZoML50HqpVnBZm+xQAlCaXq5gYMjQxAxpCkHoukFIqQO8gRcm17qafIq+gIIzITBln8sHfoA9DDwZWqQkybORl5dAxvNMgP5LB1Wr1RB61XHdJGjLTIjUWSrZT5OibQkQCLJBkiyTDtJpw4UUXh/jqHPT9pabG47ropdNxUh4cf/tLsPIsWjUJkZKDD1uFKA2/Zkk0WHcd9+NTXl2Lp5LFQFtSgqYEsR+2alqxMPp6KHuMQliQWSR0xskiy7bHSG0gkKVgk2UaPr2ICthFwe5E07LzzMPKiixAUFUW/zRlQnZ+PsMREFPx63DZg9GiMWbEC4QMHSokfNWQZyv38cxx6911ZxIQlyZVE0tKlGQgL85e1dnfv9MoreyGSOjqqVZNPycrZ08gSUEbPTs8c8s2tkUVSVzIskmx7olkk2caNr2ICPSHg1iIpKTMTE9esgYZyGO3dsgV+YWEY98c/IiAiAqe+/lr6mrp2LbwUChzctg2VubmYsGoVolJTcXT7dllCyRqR5OfnjSuumEhO1Ynw81NIH/AiZcDmzdlS7qPRowdgxYoxGDgwHJ6eHmhs1OK77/Kwb1+xZEUSKQJEE0kqn332Rxw5ouyyt51Fkl6vw4svPoakpMFYsOAPUv+8vON44YWNuPnmB+j4LgEtlMZg69ZnaU3+WL78ClpLPl5//QWa9wdykC7GyJFj6No/Yu7cxbSmejz55P10pJeJ9977L10fj7Vr78a//vUQZs68ANnZ39LXLowYMQZXXXWrNNbWrc9R8ksllixZhYsvvkqaxx7NlEhavnw0rTUNIkqwc+uOm6n1NNafwbKpE3HqkOOSRbJIsl4kxSSFYSgdKYfHBnWbzd4ez5gIFqikYIGTFCxQbWWwQK8ft7ElyR5bzmMwAasIuLVIyly9GoOmTcO+V19F3q5d0o2PXr4caQsW4PR336GJ8hsNnz8fxz/+GAffeUd6PWroUExbtw5NNTX49P77LcKyRiRdfPFYzJuXii+/PIlt2w7hvPOGYeHCNIrWKsUnnxwnsTGVhJMRb711gIRMFQmW0RA+RsL35tixclnHbaYsSV988QH5vGTj+uvvgq+vH8S/n3/+Edx++2Mk2KZRaoFaPPHEvTTfGsTFJWDTprtx7rkLkZU1T7r/n376ShJad975D3o9ERs2rEd09ABaz53S61qtBo88citF0vli3bq/kpiLwhtvvIgPP9xKonA93edCEnaV2LjxdlxyybXSnJ2bSL65a1eedN+tLS4umK5NNRuh52hLkl5ThgvGj0G+CTFq8cH4tYOBjuUqaoulf/n7BiHYnwQwRTyJpiPn76rGMrPHbbEkAsaMSUB8fDCJZvn1/eSuzVn9hO9eAR1h7t1bBLW66xF1d5akASkRmDB7qFOW/iMFC1S1CxYwthhRVUf+RuSn5u8ThCD/sLa9FQvsTiQFk7U3dXwCYhLD6Jc0eXurI25lxO04cdOY4sYiySnPBU/avwm4tUiac8cdCImPx4/PPgvlkSPSTraPbhP/Hjh5Mn5++WVJNLW2effeC++AAHx0++0Wd98akbR6dSZZW4bgs89OkKXmlw5jX3LJOMyaNRRvv31Ael00YXm67755lHvJgNde+8VmkZSfn4vnnnuELEd/I3+lGGzZ8hSN7UcWJGDlyuuQm3sYr776DG65ZQNFxYV3uWeVqhoPPXQzVq++kaxcQySRJKxKQkiJVlenkr63cOFKTJ16rvQ9IcpeeeVp3HXX43T8F4HmZo1kbRo9emLbdZ0nqq3VSIJQrdaSmFPg/POHIyrKvH+Vo0WSUVuOeaPTUUAC1dZWS87fimAvqHyjpSGSYvyhyaskfyYfNGrq4Bvrh+Dk5C6O20IgXnjhSFundYvrxH5/+OHhLgEP3YmkWctGI8hJkZtVFCzwY7tgAbF/Bk8NUoeloraqCQEhCpQVVcHbyw8arRqqxkpkCcftwx0dt8X6p5G105uecVtaA3H7nrgJ0dS+8XGbLTT5GibQMwL9UiTNf/BBeHl7210kjRkTj0svHU/WmBASDXqcOaPC7t2F+OqrU7jyykmYPDnZ5G4pKbLqvfdy6KhqjEXHbVOWJLW6kY7I7pOEzaBBw0hwPUcfwL+nD6jXpCOxr776iI7DynDZZTeQxcKLnKENZNE5Rsd5+6XjtkOHsqW/P/HEG20i6dJL1yI9fUIHkdT+ezk5eyXhdeedmxBCuVvkiCQx2OHDSjquK8TYsQn0Fd/t0+tokWQPS1IVOX8nThkDZUUTsTwbIefr64l4fy3K84qQMnE0PAODuoikCy4YgQEDQnr27nWDqw/RUWZ2dlHHD3sz0W2BIb6YvXyMU+9qBwULtEaqVTcoMW5SGprqDCin97JoCl8P+IZ64uSxUxiePgQxUbFdRNI4+kUpYUik2fsQx987ydpbUnoGV65aa7KfOAI+2pkbW5Kc+mzw5P2TgFuLJHHcljJ9Og68+SZOfPaZtIOjFi5E+pIlyP/++14/bmt9hGbTccG4cfEYNiya6rX54PTparLGNGPo0CjyT9ojCafOTW50mznH7Xfe2UzRd010fDOJPpD3YNmyK/Cf/2zC7NkX4eOPt2HGjPnSMZjoI/yVlMoSTJkyh9aYRiInXDqOEyKo1ZLkKJEkMpaLcPj09DiLiTDdwSdJJBQcTHmQxB43dIqQCw72oaPOjlFzYt+9vDzIajexX/zEqapqxPvvH5YlkoLD/TFzSUa3XA6QOH+JxPmDJM5DSZzbu31MwQL6X4MFhAA+J2s8lIUq1Nc0dZgqKNyXnl+fttQR7V+cS1ZjX7ISm2riCO/LXZ/giec3YtEFK8yKpFri9m1nbiyS7L3dPB4TsEjArUVSbFoaplxzDfRUOmQv+SX5BAZKPknBsbFOcdw2Rfumm6Zj1ChaDzlwjxgRS4LlmMk8SIMHR+KGG7JQXl7fbQoAcyJJWHa2bXuZCukmk0CbIgmi7dvfkMRQfv4JyZdIOHGLflu2PNl2TCbWLBy977tvHW677RGHiySLT2S7Do62JNkjuk2IpKEUIZdDEXIiSaKc5u3thVWrzlrp+npTqZrw7ruH3FIkldUUYOr0c3DmZBW0VqT/mE97q6A97tyqyW/vlbf+jZyj+xFI1sX0EWPNiqR64vZNZ24skvr624XvzwUJuLVIEjyF43YGWY6EMJJSAJw+jbCkJPMpACgSLveLL2RFtonxrfFJEpFt06en4PPPc+mDIQepqVF0xJUpRZeJ36ZFZJuIanv//RyKasunI7ERmD9/hOS0vWnTN+T4fJHk2P30099BpdKYzMtkTiTV1tbg0UdvQ1OTmhy2H5UE0YkTObj77qvJmrRAOnZTKLyl7z311P34858fwODBqZTVuliyOH355fZeOW6z5j3gaJEk8iT9PmsCik9VdsmTJByyvWTkSVJShFwyRciJYyW5zZRI6qtRis4USSJY4AAFCxS3CxaIIF+wiRQs4G2mnE97S5IQwDPnTJOSibbQWHKbOZF0iMTRnr0/YClFoW778HVpOHPHbSyS5NLmfkzAsQTcXiQ5Fo91IkkUrV2zZhLS0mLIFK+A+CFdUlJLvkFH8P33+VJqgGXLMsjaQxEvdOSi0eglgSScvEWKgKuvnkyO0YMkR+6XX/6ZhFTXul/mkkkajQY6yvun5GTdGuXW6pA9f/6yNmdq4Y+0a9dOKWxfqTxDVqepJNZW4JtvdpLFa7x0LCectB113GbNfjk6maTIuL08azSqiuvajk2EOFI1VqBZp5H8TRTG3woRm1p7JUXIDaAIOVPpGszdqzlLUl+MUrSHSCooOo07HrgRJ051zcA+ZeL0bo/ehBP0T+SMraFgAR9ypJ5EwQJh3QQLtBdJytpCZM2YjNwDJdY8tjAnktoP8tIrz7BIsooqd2YCziHAIskCd2ssSb2xhVyWxH6URe22BecPxqkviyRh2kSlSOqbamCgEP4mCveeMiUZoXrfbsuSVFGEXAxFyAmxK7eZE0l9MUrRHiKpPVdbfJJOU7DAEQoWSKVggWEWggXai6TyuiJMpZIyJw+ySJL7bHM/JtDXCLBIcjORxAVu7f8W9BJ5cOqKpSMVHeU60lGuoxYSSpERGkxKTOlWJNnTktQXoxRdQSQZKFjgFB2ZpVCwgLljttanqr1IqhAiiXyS2JJk//ccj8gE3IUAiyQ3E0liuQEB3nR0l4Tk5HCLEWLu8iCKdYrsxyWU/fgAZT9WWpn92BH3WU91134vWRLM+xvZyyepdf19LUrRFUSSNc9G5+i2ydMn2M0niY/brNkJ7ssEXIMAiyQ3FEmu8ej0/VXIEUkiTDyJnL/tFd3W16IU7S2SHP3UtRdJIk9S5uQxdotuY5Hk6N3j8ZmA/QmwSGKRZP+nqo+MKEckiYzbseeMMpknSfg8eZqIkOsuBUBfi1K0RiS5WjJJkXF79KRUlBfVdsmTJBz7fRS+JmvLseN2H/kBwLfBBIgAiyQWSfxGMENAjkgS0XCB6fEop7IVrRm3hThqpAg5HX2QhoZEUO2u0A4zdJdMsq9FKVqTTFJAcqWyJCLx48DhUdCqjW0Ztw0URSqc+zXaRimZpb9Xx70V99BdMsnWB8FSdBsnk+QfS0zANQiwSGKR5BpPoguuQo5IEssWJVwL0EKFUFuoPEsD5aqqgQ85fg8OjEZAlKfJ2m1clsSIzIRByD/aMSrQlQrctj6SQhh5eABNVK+toUmUJ2mRChnXqWtM1m6zVJZEzqPOZUnkUOI+TMDxBFgksUhy/FPmpjPIFUni9prJenSotli602iKkEukD1EvEkpl5PydQs7fohRL+8YFbk2LJMEoJikMQzMGIDw2yORxlj0fJxEsUEnBAicpWKDaTLDA2dxZldDptfD3CUAQpYcQiUaVqkJMEwVuc7jArT33hMdiAq5EgEUSiyRXeh5dai3WiCRzCzcnkkT/WBIBY8YkID4+mHyXPF3q3nuyGC1Vry8oqMHevUVQq4WdrWPTmylw25M5HX2tyJovLEgeJHxbmzmRJF4PDvNH6vgExCSSoFLI21sdcSsjbseJm8YUNy5L4uht5vGZQBcCLJJYJPHbwgwBR4uk/greHUWSqb3qTiQ5Ym/1LJIcgZXHZALdEmCRJEMktWTdjDyq8l5Xp+HHqR8RYJHkmM1mkWQbVxZJtnHjq5hATwiwSJIhkjxn3oyKyiYUFtb0hDVf62YEWCQ5ZsNYJNnGlUWSbdz4KibQEwIskmSIJP+566Gq01tVxLQnm8LXugYBFkmO2Ye+IpLKagowfdYUnDxUAoPB6BhY7UYV6SG0ijqkjRjZJSqw8+Ra8vuKSPbGLRtXOXxdPAET6MsEWCTJEEmzb7kHX2U3ID+/GjU1TX35eeB7a0fAHiKppPo0nt9xFy688CFm247AkEGxJlMAuBMksbcb/nMD/nnXVqgbmntl6d6+Xhg5nEVSr8DmSZgAEWCRZOExUDU14aJ778XXvzSjrKwBhw6Zr+PFT1TfImAPkZQ6LqFvQbHj3RjJ+tJdXTw7TuWQoQZTwVyFtxf0er1Dxjc1qIiy8/L0ssiNLUm9tiU8UR8nwCLJwgY3NDdjxOLFmLFyJTZt+gb79p3NhcOt7xOwh0jq+5T4Dl2RAIskV9wVXpM7EmCRZGHXRBbl4IwM3oD6ZQAAGrxJREFULPq//5N6btiwHYcPqzrkS3HHjec1WybAIskyI+7hmgRYJLnmvvCq3I8AiyQZe6alrLxLHn8cobGxUu+vvz6C55//lpw1vaBQ+JgsYipjWO7i4gRYJLn4BvHyzBJgkcQPBxOwDwEWSTI5BiQlYfHDD7f1bmzU4H//24NTp5TIy1OivLy2y0giO68/lafw8wuROcvZbiL6p6GhAqJQKjfnEthBTtfXsNO1czeBZ7eJQGrGQI5us4kcX8QEfiPAIknG0+Dt74+oYcNgNBgw/aab4BMQIOOqs12EmHrmmS+xf3+lRYtTC1UdF8VRNZo6ZNAPuPXrF1Lpiq5VxmVPzh2ZABNgAkyACTABmwmwSJKJTgil8ORkeHp7wzcoCFFDhiBxwgQERkfLGiE7+xSeeuobsg75mezfaj3y9/fCypUzsHjxJFnjcicmwASYABNgAkzAMQRYJFnJNYhEUWBMDLxILHl4eFh1dTOdnn2W64lidWSbVam99Sgp3BMXpXkj1O/suBEpKchYutSqObgzE2ACTIAJMAEmYB8CLJJ6wNHDywstdARnbVPqAvBDYzwajd7Spd4eRozxr8AIv+oOQ4kcTekkkkT6AW5MgAkwASbABJhA7xJwOZE0MssLBnUlyo8e7V0SLjgbiyQX3BReEhNgAkyACfQbAi4nktLmBJO3cylKDh7sN5tg7kZZJPX7R4ABMAEmwASYgBMJuJxISl+cCqNyPypOnIBOrXYiGudPzSLJ+XvAK2ACTIAJMIH+S8ClRJKG8gMN/d1QKFSH0FhZiYrc3P67M3TnLJL69fbzzTMBJsAEmICTCbiUSNJT8kSPJA8su+1C7Nm8GfWlpahXKp2MyHnTs0hyHnuemQkwASbABJiAS4kksR013jVYu3kt8nbtQs7776OBRRJHt/H7lAkwASbABJiAEwi4nEhSNamw5r9r4Bfoh+IjR/DJgw/Cz9PTCWicPyVbkpy/B7wCJsAEmAAT6L8EXE4kia2InRaLc687V9oVTWMj3r/3XtTk58NHoYAfffWXxiKpv+w03ycTYAJMgAm4IgGXFEktihbMum0WEtIS2pgd/OwzKPPyUEZfhYcOmWTpR1mwowMDobDC8mRsaUENJW2s02hccX8wnRJJcjJJl9waXhQTYAJMgAn0cQIuKZLCksLgH+aP6OHRSF+cbtUWnMrOxjdPPQU/o9HidRq9HhUNDfCiumxCiExavNjiNdyBCTABJsAEmAAT6B8EXFIkCfQRKRGSUGohS09IfAhihsdQQdlEWbsijui+fOYZVO7fb9Kq1N56NDAjAwvXr0dobKyssbkTE2ACTIAJMAEm0D8IuKxIEvgVPgoExQbBJ8AHCj8FPDytKyirqspDed5nCFT85vjdaj2CpzcGDs5CfFJm/9hpvsteISDEfcbSjF6ZiydhAkyACTABxxJwaZFkj1s3tmjJ5+gg+RwdaxvOTxGL6KApZGUKsscUPAYTaCMgojPTl6bT8e0MpsIEmAATYAJuTqDPiyQ33x9evpsRYJHkZhvGy2UCTIAJdEOARRI/HkzAjgRYJNkRJg/FBJgAE3AyARZJTt4Anr5vEWCR1Lf2k++GCTCB/k2ARVL/3n++ezsTYJFkZ6A8HBNgAkzAiQRYJDkRPk/d9wiwSOp7e8p3xASYQP8lwCKp/+4937kDCLBIcgBUHpIJMAEm4CQCLJKcBJ6n7ZsEWCT1zX3lu2ICTKB/EmCR1D/3ne/aQQRYJDkILA/LBJgAE3ACAQ8q+1H74EUPhVg7t5eHJ6IDohHgE2DVpWqtGhWNFTDSfy1WXWl9Z49fJ9B7esFI6+0PTWHUw5NKuXBzHoHpK6dzMknn4eeZmQATYAJ2I+Dx96/f69EnauQPWihytPC0IEKMLUZJHNVFG+CzKAk+wb52uwlzA9U1qzE/eBp++CHf4XO5ygRGKux7ww3T4Ofn4ypL4nUwASbABJgAE3BLAh6PfrWtJae0AAYSMda2qMBQJIZGwl/rBf+XK+Hn6WdyCGE9KtOR9WhOFAIyolBaXwMlfTm6tegNUOT6IdVvFI4eVTp6OpcYv6XFgOHD/XDPPStcYj28CCbABJgAE2AC7kqgRyJJ3LSvwhsJIZEI8PZF2C9aBP1ibLMqtVqP6sl65L04CVpvI4prq6DWNfcKL4NOj7CiMCR6DCGRVN4rczp7EoNBB2/vOvz3vzc4eyk8PxNgAkyACTABtybQY5HUevetViU/rScatuRCo9VCOB15ziC/pdG9Zz1qvxv9VSQFBanx4ovXufWDyYtnAkyACTABJuBsAnYTSW1WJTp+C/ULbLuvRq0GZ1SVvWY9YpGkA4skZ7+teH4mwASYABPoCwTsKpKcBkS4nrd4ACKcjf5obUa9HqGF5o/bkpLCkJExALGxQfDwaHeh027E8sRarQEFBTXYu7cIarWuywXiuI1FkmWO3IMJMAEmwASYgCUCbi+S9JpmNJ1uRtCZwWjxMcAznoTD0AZJLOmbtQg7E44kz6FdfJJSUiIwe/ZQS3xc9vXaWg0+/PAwhGjqYD1jkeSye8YLYwJMgAkwAfci4FCRlJWShsszz8VPhcfx0u5PLZKZNSQDscFheHP/txb7tnZoUFZjrGYaqku1qK5WS982ejfDY1QDNIoaxFemIM5/QBeRtGzZaISGmo7Gkz25FR3r6lTYsGE9Lr10LdLTJ1hxpfmuhw6VIju7iEWSXWjyIEyACTABJsAEOhJwqEiyBnZa7EBcN+UClNRV4+Ev35Z9aW1+JbK85uLEiUo0N+vbXSe8xo10AueFzrkVQ0J8sXz5GNlz2KOjI0RSVVUj3n//MIske2wQj8EEmAATYAJMoBMBtxZJlC0cTfn1mOw9GwcPlsje3PBwfyxZkiG7vz06OkIkqVRNePfdQyyS7LFBPAYTYAJMgAkwAVtFUuvRWYGqQkogGejjJ0Ws/ZB/FC9nfwHx+srxs1DeoMKgiFjoyGl6T9EJTEpKlY7bjpWfkY7eTlWVITEsEiEUAafT63CgNB/f5OXgTxPnIjwgSFpejboBz/64E0eUhd1umNFggNcZDww3jMOxY/LzIHUnkioqSvHyy09g166PMWTISFxzze0YOXKstA6Npgk7dryFDz54DVVVSmRlzaPjs+uRkDDI4usskvi9xwSYABNgAkzAvQjItiS1iiQvT08SNYex42g2VozJwoTEofT3n1FGGbSFCNKQ8Nmc/TmMZOWJD4nAkvTJHUSSqNgm+u+iMVZnzkF6XDLey/kReSQ6rD1uM2h1CK8KQUz9UJw8WSmbvDmRJETQk0/ej7FjJ+G88xZh//7d2LZtM9av34CQkFD8+9+bKKKsAWvWrEdwcCgJqZ3kPP06brnlIcTExHf7ejD5WnXnk2Q0ttB4ecjLq2q7j7i4YFpHKnx8vEzeG1uSZG85d2QCTIAJMAEmYDUBq0VSUW0l7v/0dWmiuOBw3DprKZrIovTx8X1tlqJWn6L2jtvtLUmtr88cko5VE+bgp4JjZJE6ZpNIiq2NRmh1Ik6d+k1cWKJgTiTl5R0nofMPEkUPIjIypsMwRUWn8fTTf8O6dfcgKSlFek2n0+KFFzYiOXkYxow5p9vXZ8yYb9FxW0Ss7dx5jISYFr6+Cpx//nBERf2Wc6rzfbFIsrTT/DoTYAJMgAkwAdsJWC2SOkeq3TFnhWQx+vb0EcxLHdshks2USGp/ffvXbRVJMbWRCK9JtoslKSdnL1599RnceecmshyFdaBq7rXt299ATU0Vxo2bbPLa1tcXLVppUSSJCQ8fVlLEWiFZsxLoK77bnWWRZPuDz1cyASbABJgAE7BEwC4iaUBIuCSSzk8d16siyUgFbCNVwYitG2YXnyRbRNI772xGU5ParEhqfV2uSNLrjeSEXkppAuLMHrO1biqLJEuPN7/OBJgAE2ACTMB2AlaLJOF43XpcZuq4zZylqPW4zdzrX548iBuyfofyepXsFAAius23ogUjtBPtEt3m7OM2a7eRRZK1xLg/E2ACTIAJMAH5BKwWScJx+7MT+/F57n5cMm4mMgYMwkfkiC2i2jonjrTmuE0km9x40eXQGQ14+rvtUGkaoSGfH0tNU6zCpJY5OH68olOeJMBg0MLTU0ElRzw7DCPHcXvu3MXIz88lP6MHccMN91AEW7JDHbct3aep11kk2UKNr2ECTIAJMAEmII+A1SJJRLFFB4UigFIA1GvUJJYO4N1DP0gpAHoqkq6ePB9TB42AnkL7X/75C3xHR3iWWmO5CtNbzkP+6Zq2jNt6vYbC9eug1zdTXbYBJJ4UHYbpLplk5xQAq1ffSL5Bk6Xabu1TAKhU1Zg27Vxccsm1JlMAdH7dESkAOJmkpaeDX2cCTIAJMAEmYDsBq0WS3BIjti/JuitFGoDzYybh+/+Vo75OTbXMxFcDPKPoKG6IByZGZECn8nV6WRLr7kpeby5LIo8T92ICTIAJMAEmYAsBtxdJ4qY9qAJJQG0gqnY3Qkv/+SR5wieFypEoDIgqjkRcyyAucGvL08HXMAEmwASYABPoxwT6hEhq3T9jI6klap6BHtKfBp0eYUVhSPQY0kUkideTksKQkTGAjuSCpOM0d2harQEFBTXYu7eI8inpuizZYNAhKEiNF1+8zh1uh9fIBJgAE2ACTMBlCcgWSS57B90szJJIcsd7srRmFkmWCPHrTIAJMAEmwATkEWCRJI+T2/RikeQ2W8ULZQJMgAkwARcn0KdFkpGK7IYWmj9uc/G9sWl5LJJswsYXMQEmwASYABPoQoBE0rstOaX5MLQY+xwefbMWYaVhGIhUKvdR2ufuz9wNBQTUs09Sv9ltvlEmwASYABNwFAEPZb2q/o7X/hVUWV9r9Rw+QQHwDTZfgLXLgORXrVU3oammFh6UlNLRztJGyrc0JDoeF4+4CH//+/s0Hzl107x9uRmNLRCZyLdtu7Uv3ybfGxNgAkyACTABhxPw+PvX750NCbOhGcn6pK5vwPGaUngqOiZs7Dxci8GIJlUdvOGF9OHDEeDrb8OM1l1SR8kuZ/iNx/6fldZd2Md766nm3e23z+njd8m3xwSYABNgAkygZwR65JMUFRiKxNBIwGjEocJT0Cs8JAtR56ZtbIKmrgEpCUlIiotHKWXtVtKXo1sLiQGv0woMV4w2mQLA0fO76vgiI3lysjc2blzlqkvkdTEBJsAEmAATcDqBHokksXpfhTcSQiLh7+0DdUMj8mrL4aHwkm5MhOBrhPXIwwsZI0ZCeD0V11ZBrWvulRsX84eXhSBBP4xFUjviLJJ65fHjSZgAE2ACTMDNCfRYJLXef6tVyZN8YnJOHEdVvUryjUlNGYK46Jhesx613w8WSaafThZJbv6u5eUzASbABJhArxCwm0hqsyrR8Vuo32/O3I1aDc6oKnvNesQiyfJzwyLJMiPuwQSYABNgAkzAriLJaTiF67mJqiIiT1JYqfnjNncsSyKHsUajw+nT1dizpwgGcpjv3FgkyaHIfZgAE2ACTKC/E3B7kaTXNENd0ITg/FQSSuQ4ntIIDGuQ9lXKk6QMRZIhtc8VuJXz4CqV9fjoo6MskuTA4j5MgAkwASbABDoRcKhIykpJw+WZ5+KnwuN4afenFuHPGpKB2OAwvLn/W4t9Wzs0lFdhrDoL1WVaVFerpW8bFVpgbC003lVIKBuGOL8BXUTSsmWjERrqJ3sed+24e3chJdIs67B8tiS5627yupkAE2ACTKA3CThUJFlzI2mxA3HdlAtQUleNh798W/alqqIyTMeFOHGiAs3N+o7XedO/dV3zN4WE+GL58jGy53DnjoWFNfj881wWSe68ibx2JsAEmAATcAoBtxZJInpOfaYaUzzm4uBB+WVHwsP9sWRJhlOA9/akxcW1+OST4yySehs8z8cEmAATYAJuT0C2SGo9OitQVUgJJAN9/KSItR/yj+Ll7C8gXl85fhbKG1QYFBELHTlN7yk6gUlJqdJx27HyM9LR26mqMiSGRSKEIuB0eh0OlObjm7wc/GniXIQHBElAa9QNePbHnTiiLOwWsCg74lXaguHaCTh2rFz2ZpgSSXpay4svPoakpMFYsOAP0lh5ecfxwgsbcfPNDyA2NkFKabB167Pw8/MnS9QVKC7Ox+uvv4B9+36AUlmMkSPH0LV/xNy5i9HYWI8nn7wfGRmZeO+9/9L18Vi79m78618PYebMC5Cd/S197cKIEWNw1VW3SmNt3focKiuVJOBW4eKLr5Lm6WljkdRTgnw9E2ACTIAJ9FcCVoskL8qo/U3eYew4mo0VY7IwIXEo/f1nlFEGbSGCNCQ2Nmd/DiMJiviQCCxJn9xBJBnRIvXfRWOszpyD9LhkvJfzI/KqlFYftxm0OoQrwxHTlIKTJytl76E5S9IXX3xAFqlsXH/9XfD19YP49/PPP0IlPB7DhAnTUE/17Z544l4SSGsQF5eATZvuxrnnLkRW1jxp7p9++koSWnfe+Q96PREbNqxHdPQAXHfdndLrWkqH8Mgjt8LHxxfr1v0V4eFReOONF/Hhh1txxRXrcd55C1FTU0mZsG/HJZdcK83ZuYnabLt25ZGAq2p7KS4umK5NpXHPJvFs31gkyX4suCMTYAJMgAkwgQ4ErBZJRbWVuP/T16VB4oLDceuspWgii9LHx/e1WYpafYraO263tyS1vj5zSDpWTZiDnwqOkUXqmE0iKbYyFqH18Th16jfRYGmPzYmk/PxcPPfcI2Q5+hsiI2OwZctTZM3xIwsSsHLldcjNPYxXX30Gt9yygZy+w7tMo1JV46GHbsbq1Tdi4MAhkkgSViUhpESrq1NJ31u4cCWmTj1X+p4QZa+88jTuuutxhIVFkF+VRrI2jR49se26zhPV1mqwc+cxqNVaEnMKnH/+cERFmS40zCLJ0tPArzMBJsAEmAATME3AapHUOVLtjjkrJIvRt6ePYF7q2A6RbKZEUvvr279uq0iKqYxBeEOiXSxJanUjHZHdJwmbQYOG4bXXnsOFF/6eLD2vSUdiX331ER2HleGyy26Ap6cX5SAykEXnGI4c2S8dtx06lC39/Ykn3mgTSZdeuhbp6RM6iKT238vJ2SsJrzvv3ISQkDBZIkkMdviwko7rCjF2bAJ9xZt9vlkk8VufCTABJsAEmIBtBOwikgaEhEsi6fzUcb0qkoxUwDayPhCxNcN77JPUiu+ddzZDo2nCmDGTyMqzB8uWXYH//GcTZs++CB9/vA0zZsyXjsFEH+GvpFSWYMqUORg2LI1ETrh0HCdEUKslyVEiSa83Ss7q6elxJo/ZWu+HRZJtbwy+igkwASbABJiA1SJJOF63HpeZOm4zZylqPW4z9/qXJw/ihqzfoZxqvslNASAcqX1VOoxonGy36DZh2dm27WUkJCRj3LgpkiDavv0NSQzl55+QfImEE7fot2XLk23HZOJREo7e9923Drfd9ojDRZLcR5dFklxS3I8JMAEmwASYQEcCVosk4bj92Yn9+Dx3Py4ZNxMZAwbhI3LEFlFtnRNHWnPcJpJNbrzocuiMBjz93XaoNI3Q6CgppIXWVFaFSbq5JvMkGQxaeHn5dBmhuxQAtbU1ePTR29DUpCaH7UclQXTiRA7uvvtqsiYtkI7dFApv6XtPPXU//vznBzB4cCrKyooli9OXX27vleM2S1zYkiSXEPdjAkyACTABJmCagMdjX7/bklNaAD2Jk+5aq+ARUWzRQaEIoBQA9Ro1iaUDePfQD1IKgJ6KpKsnz8fUQSOgJ1+fl3/+At/REZ6l1lhRg+nGucg/XdOWcVuII7W6CjqdBgMGJJKfj3eHYbpLJmkkDps3/1Nysm6Ncmt1yJ4/f1mbM7XwR9q1a6cUtq9UniGr01TyX1qBb77ZiVGjxkvHcsJJ21HHbZa4tL7OySTlkuJ+TIAJMAEmwAQ6WZL+/vV7LSLLtZLEjxyRJLfESG+BFmkA5sdNwhevl8FAfjoaTR1ZgWrgFe6BgLGemJ00HlWnPLksSbsN4bIkvfV08jxMgAkwASbgzgQ8nvn+I0OVut7zOCV7dEeRJNbsQSH6Qc3+OPNBLeVnMsJvpAL+oxUw6PSIKg9HnHYwF7hlkeTO71NeOxNgAkyACTiBgAflKGr67vRRv8PKAmgpS7a5Zm2xWifcS5cphUgKLwtBgn5YF5EkOiclhVFG7AHkdxQEDw8PV1iyXdag0ehw+nQ19uwpojQFxi5jsiXJLph5ECbABJgAE+jjBDwoQqz26e8/Cqkj/yJLZUDcjYUlkeRu92Ov9bJIshdJHocJMAEmwAT6MgFJJDVqm0Oe/u5DHCor6FP3yiLJ9HaySOpTjznfDBNgAkyACTiIgCSSaOyQyoY6bPr0bRQ0VsPDy9NB0/XusEY6PgwrNX/c1rurcZ3ZWCS5zl7wSpgAE2ACTMB1CbSJJLHEJm0zXv/pC3x+7BfoPYzw8vaGl0/H8HnXvZWuK9M3axGmDEWSIdWkT5I73Ys918oiyZ40eSwmwASYABPoqwQ6iKTWmzxeXIAfT/5/e/fyClEYxnH8NxzHpSHSLFhIiYVLKQsSZYWysxIp+Sv8C/4FKwulrLFFNhYWLKRkhzJNhnGZw3F9zpTNNLmeE/F9l9Oc57zv52x+ncv77OnoLKnjdEqntkWA7Auy/OHGK1RaWbixakEwq+FnPXnnGcVsU8qoX5Z+sr2MmhL1mu4a1czMwl+9hl9aV0dHg2ZnJ790LAchgAACCCDwHwQKhqTXhWetI/2V7Tx9feflmrnmj6AtyOL2mg4ySRU5zptez/aVlXdxqfsbT93NbZoaGFFQP+pRE69SwhrHMhBAAAEEEEAAgc8IvBmSPlLo2W4xre5saWlnUw9OLHeHKH/4FoyCgBR3XI33D2uos0fuO6HqI+fmPwgggAACCCCAQFQC3w5JrxM7scdycxvLOrxKKeYU534Ovi67tXDkZ2/V29KuCWvV0Zioi2ot1EUAAQQQQAABBEITCC0kBTMKXlva3N/V/PqKUpm0gsdxddW1GusbtEdsrYqXVYQ2cQohgAACCCCAAAJRCoQaknJByYLR/aPdQfJ9PVqLkHK3VGUlbpRroDYCCCCAAAIIIBC6QOghKfQZUhABBBBAAAEEEPgBAULSD6BzSgQQQAABBBD4/QIv+sAWPWof9uE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838200" y="2824163"/>
            <a:ext cx="8162925" cy="2676525"/>
            <a:chOff x="609079" y="2866512"/>
            <a:chExt cx="8162925" cy="2676525"/>
          </a:xfrm>
        </p:grpSpPr>
        <p:pic>
          <p:nvPicPr>
            <p:cNvPr id="15" name="Picture 14" descr="exampl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9079" y="2866512"/>
              <a:ext cx="4186620" cy="2511972"/>
            </a:xfrm>
            <a:prstGeom prst="rect">
              <a:avLst/>
            </a:prstGeom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76279" y="2866512"/>
              <a:ext cx="3895725" cy="26765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0013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new/different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838200"/>
            <a:ext cx="7904728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temperatures = create list with [65, 72, 87, 66, 88]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cool = 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 warm = 0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each item temp in list temperatures: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temp &lt; 70: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  set cool = cool + 1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&gt;= 85: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do   set warm = warm + 1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rint(cool)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rint(warm)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12794" y="3013747"/>
            <a:ext cx="1306606" cy="312960"/>
            <a:chOff x="6172200" y="4190503"/>
            <a:chExt cx="609600" cy="305297"/>
          </a:xfrm>
        </p:grpSpPr>
        <p:sp>
          <p:nvSpPr>
            <p:cNvPr id="12" name="Rectangle 11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914400" y="2606201"/>
            <a:ext cx="609600" cy="305297"/>
            <a:chOff x="6172200" y="4190503"/>
            <a:chExt cx="609600" cy="305297"/>
          </a:xfrm>
        </p:grpSpPr>
        <p:sp>
          <p:nvSpPr>
            <p:cNvPr id="20" name="Rectangle 19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095500" y="3830866"/>
            <a:ext cx="609600" cy="305297"/>
            <a:chOff x="6172200" y="4190503"/>
            <a:chExt cx="609600" cy="305297"/>
          </a:xfrm>
        </p:grpSpPr>
        <p:sp>
          <p:nvSpPr>
            <p:cNvPr id="24" name="Rectangle 23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117698" y="4677763"/>
            <a:ext cx="609600" cy="305297"/>
            <a:chOff x="6172200" y="4190503"/>
            <a:chExt cx="609600" cy="305297"/>
          </a:xfrm>
        </p:grpSpPr>
        <p:sp>
          <p:nvSpPr>
            <p:cNvPr id="28" name="Rectangle 27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76631" y="2198655"/>
            <a:ext cx="609600" cy="305297"/>
            <a:chOff x="6172200" y="4190503"/>
            <a:chExt cx="609600" cy="305297"/>
          </a:xfrm>
        </p:grpSpPr>
        <p:sp>
          <p:nvSpPr>
            <p:cNvPr id="32" name="Rectangle 31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876631" y="1802209"/>
            <a:ext cx="609600" cy="305297"/>
            <a:chOff x="6172200" y="4190503"/>
            <a:chExt cx="609600" cy="305297"/>
          </a:xfrm>
        </p:grpSpPr>
        <p:sp>
          <p:nvSpPr>
            <p:cNvPr id="36" name="Rectangle 35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3886200" y="3013747"/>
            <a:ext cx="761999" cy="312960"/>
            <a:chOff x="6172200" y="4190503"/>
            <a:chExt cx="609600" cy="305297"/>
          </a:xfrm>
        </p:grpSpPr>
        <p:sp>
          <p:nvSpPr>
            <p:cNvPr id="40" name="Rectangle 39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Rectangle 42"/>
          <p:cNvSpPr/>
          <p:nvPr/>
        </p:nvSpPr>
        <p:spPr>
          <a:xfrm>
            <a:off x="2859619" y="4232948"/>
            <a:ext cx="412867" cy="312958"/>
          </a:xfrm>
          <a:prstGeom prst="rect">
            <a:avLst/>
          </a:prstGeom>
          <a:solidFill>
            <a:srgbClr val="00B05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533393" y="4250484"/>
            <a:ext cx="616110" cy="295422"/>
          </a:xfrm>
          <a:prstGeom prst="rect">
            <a:avLst/>
          </a:prstGeom>
          <a:solidFill>
            <a:srgbClr val="00B050">
              <a:alpha val="2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581400" y="1792196"/>
            <a:ext cx="2286000" cy="315310"/>
            <a:chOff x="3581400" y="2046890"/>
            <a:chExt cx="2286000" cy="315310"/>
          </a:xfrm>
        </p:grpSpPr>
        <p:sp>
          <p:nvSpPr>
            <p:cNvPr id="11" name="Rectangle 10"/>
            <p:cNvSpPr/>
            <p:nvPr/>
          </p:nvSpPr>
          <p:spPr>
            <a:xfrm>
              <a:off x="3581400" y="2046890"/>
              <a:ext cx="2286000" cy="304800"/>
            </a:xfrm>
            <a:prstGeom prst="rect">
              <a:avLst/>
            </a:prstGeom>
            <a:solidFill>
              <a:srgbClr val="6DC0FF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3581400" y="2057400"/>
              <a:ext cx="2286000" cy="304800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581400" y="2057400"/>
              <a:ext cx="2286000" cy="291084"/>
            </a:xfrm>
            <a:prstGeom prst="line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1476375" y="4669732"/>
            <a:ext cx="381000" cy="304800"/>
            <a:chOff x="6172200" y="4190503"/>
            <a:chExt cx="609600" cy="305297"/>
          </a:xfrm>
        </p:grpSpPr>
        <p:sp>
          <p:nvSpPr>
            <p:cNvPr id="53" name="Rectangle 52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1495425" y="3850581"/>
            <a:ext cx="381000" cy="304800"/>
            <a:chOff x="6172200" y="4190503"/>
            <a:chExt cx="609600" cy="305297"/>
          </a:xfrm>
        </p:grpSpPr>
        <p:sp>
          <p:nvSpPr>
            <p:cNvPr id="57" name="Rectangle 56"/>
            <p:cNvSpPr/>
            <p:nvPr/>
          </p:nvSpPr>
          <p:spPr>
            <a:xfrm>
              <a:off x="6183406" y="4191000"/>
              <a:ext cx="587188" cy="304800"/>
            </a:xfrm>
            <a:prstGeom prst="rect">
              <a:avLst/>
            </a:prstGeom>
            <a:solidFill>
              <a:srgbClr val="00B0F0">
                <a:alpha val="24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6172200" y="4191000"/>
              <a:ext cx="609600" cy="304800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6183406" y="4190503"/>
              <a:ext cx="587188" cy="305297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150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3907573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32045" y="3886200"/>
            <a:ext cx="2879906" cy="1579094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3825902" y="991681"/>
            <a:ext cx="0" cy="495191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429000" y="1026008"/>
            <a:ext cx="0" cy="4917592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10998" y="450746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spaces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30860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spaces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53998" y="4702136"/>
            <a:ext cx="762000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667000" y="5486400"/>
            <a:ext cx="1143000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95399"/>
            <a:ext cx="7467600" cy="2176043"/>
          </a:xfrm>
        </p:spPr>
        <p:txBody>
          <a:bodyPr/>
          <a:lstStyle/>
          <a:p>
            <a:r>
              <a:rPr lang="en-US" i="1" dirty="0" smtClean="0"/>
              <a:t>Spaces </a:t>
            </a:r>
            <a:r>
              <a:rPr lang="en-US" dirty="0" smtClean="0"/>
              <a:t>in front of lines of code.</a:t>
            </a:r>
          </a:p>
          <a:p>
            <a:r>
              <a:rPr lang="en-US" dirty="0" smtClean="0"/>
              <a:t>Used to indicate blocks that belong </a:t>
            </a:r>
            <a:r>
              <a:rPr lang="en-US" i="1" dirty="0" smtClean="0"/>
              <a:t>inside </a:t>
            </a:r>
            <a:r>
              <a:rPr lang="en-US" dirty="0" smtClean="0"/>
              <a:t>another block of code.</a:t>
            </a:r>
            <a:endParaRPr lang="en-US" dirty="0"/>
          </a:p>
          <a:p>
            <a:r>
              <a:rPr lang="en-US" dirty="0" smtClean="0"/>
              <a:t>The amount of space matters.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514725"/>
            <a:ext cx="3914775" cy="264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 rot="20714221">
            <a:off x="4105185" y="4546159"/>
            <a:ext cx="343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What’s wrong with this code?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25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905000" y="2819400"/>
            <a:ext cx="5863756" cy="344117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temperatures = [65, 72, 87, 66, 88]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cool = 0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warm = 0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temp in temperatures: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temp &lt; 70: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cool = cool + 1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&gt;= 85: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warm = warm + 1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rint(cool)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rint(warm)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Colons “:”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02519"/>
            <a:ext cx="7391400" cy="167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Colons at the end of </a:t>
            </a:r>
            <a:r>
              <a:rPr lang="en-US" b="1" dirty="0" smtClean="0"/>
              <a:t>for </a:t>
            </a:r>
            <a:r>
              <a:rPr lang="en-US" dirty="0" smtClean="0"/>
              <a:t>and </a:t>
            </a:r>
            <a:r>
              <a:rPr lang="en-US" b="1" dirty="0" smtClean="0"/>
              <a:t>if </a:t>
            </a:r>
            <a:r>
              <a:rPr lang="en-US" dirty="0" smtClean="0"/>
              <a:t>blocks indicate the start of indentation. They are mandatory for these two blocks.</a:t>
            </a:r>
          </a:p>
          <a:p>
            <a:r>
              <a:rPr lang="en-US" dirty="0" smtClean="0"/>
              <a:t>None of the other lines have colons at 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194644" y="4867275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724400" y="3895725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62400" y="4229100"/>
            <a:ext cx="647700" cy="0"/>
          </a:xfrm>
          <a:prstGeom prst="straightConnector1">
            <a:avLst/>
          </a:prstGeom>
          <a:ln w="635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77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classwork problems in your cohort</a:t>
            </a:r>
          </a:p>
          <a:p>
            <a:r>
              <a:rPr lang="en-US" dirty="0" smtClean="0"/>
              <a:t>This is our first step into Python so don’t worry if it is awkward or difficult</a:t>
            </a:r>
          </a:p>
          <a:p>
            <a:r>
              <a:rPr lang="en-US" dirty="0" smtClean="0"/>
              <a:t>The concepts are the same – only the form is changing!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 Slide </a:t>
            </a:r>
            <a:fld id="{FCB5A6BB-265D-4E3B-9AE8-CA55E1698926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(C) Dennis Kafura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C0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21213</TotalTime>
  <Words>474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Courier New</vt:lpstr>
      <vt:lpstr>Garamond</vt:lpstr>
      <vt:lpstr>Wingdings</vt:lpstr>
      <vt:lpstr>Edge</vt:lpstr>
      <vt:lpstr>Introduction to  Computational Thinking</vt:lpstr>
      <vt:lpstr>Advantages of BlockPy</vt:lpstr>
      <vt:lpstr>Advantages of Python</vt:lpstr>
      <vt:lpstr>Blocks in Python</vt:lpstr>
      <vt:lpstr>What’s new/different here?</vt:lpstr>
      <vt:lpstr>Indentation</vt:lpstr>
      <vt:lpstr>Indentation</vt:lpstr>
      <vt:lpstr>Colons “:”</vt:lpstr>
      <vt:lpstr>For today</vt:lpstr>
    </vt:vector>
  </TitlesOfParts>
  <Company>Virginia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 Kafura</dc:creator>
  <cp:lastModifiedBy>kafura</cp:lastModifiedBy>
  <cp:revision>285</cp:revision>
  <dcterms:created xsi:type="dcterms:W3CDTF">2009-08-04T12:39:06Z</dcterms:created>
  <dcterms:modified xsi:type="dcterms:W3CDTF">2018-02-27T13:41:20Z</dcterms:modified>
</cp:coreProperties>
</file>