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sldIdLst>
    <p:sldId id="256" r:id="rId2"/>
    <p:sldId id="275" r:id="rId3"/>
    <p:sldId id="281" r:id="rId4"/>
    <p:sldId id="284" r:id="rId5"/>
    <p:sldId id="282" r:id="rId6"/>
    <p:sldId id="283" r:id="rId7"/>
    <p:sldId id="278" r:id="rId8"/>
    <p:sldId id="28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00" autoAdjust="0"/>
  </p:normalViewPr>
  <p:slideViewPr>
    <p:cSldViewPr>
      <p:cViewPr varScale="1">
        <p:scale>
          <a:sx n="92" d="100"/>
          <a:sy n="92" d="100"/>
        </p:scale>
        <p:origin x="663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E4962CB-FFE4-4F72-8E0B-A7CBE8A81DED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BA6715E-C7B4-46F8-9AB7-1C947A782E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229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8ABA48-6B1B-4C1B-88D1-CE86EAFAF176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62160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1750" cap="flat" cmpd="sng">
            <a:solidFill>
              <a:srgbClr val="C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62200"/>
            <a:ext cx="1736725" cy="291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VT_marn_shld_lgo_1.5incmyk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7338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6925A-4DC2-4F4A-B917-C412C684FC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3200400" y="62468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</p:spTree>
    <p:extLst>
      <p:ext uri="{BB962C8B-B14F-4D97-AF65-F5344CB8AC3E}">
        <p14:creationId xmlns:p14="http://schemas.microsoft.com/office/powerpoint/2010/main" val="130084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E6E1E-F08C-4F7F-BE9C-E825091995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50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665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665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4B59A-1E33-4E8E-B951-12C60B0B0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132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FCA50C90-7C7D-4931-80A4-87B1065C46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</p:spTree>
    <p:extLst>
      <p:ext uri="{BB962C8B-B14F-4D97-AF65-F5344CB8AC3E}">
        <p14:creationId xmlns:p14="http://schemas.microsoft.com/office/powerpoint/2010/main" val="226017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3A065-C4F7-453B-A315-27F7DFEDD4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269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27917-F426-4B8D-A1BA-12892FA23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594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B6D29-33E7-4D21-8180-B2861959D7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899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E8963-4EDD-4AA9-AA26-D97B610A0B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257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0E3BD-5697-4CEA-B834-D0B1638049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05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3BE94-BC4A-43BE-A06F-2304059ACA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19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7D115-D5DD-4AC3-A882-F3D96B9191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0500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77813"/>
            <a:ext cx="73914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295400"/>
            <a:ext cx="7467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i="1">
                <a:latin typeface="+mj-lt"/>
              </a:defRPr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E2C3AE83-2E9D-476E-9766-BF3E62BFE3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9" descr="VT_marn_shld_lgo_1.5incmyk.t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>
          <a:xfrm>
            <a:off x="685800" y="228600"/>
            <a:ext cx="797083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extBox 12"/>
          <p:cNvSpPr txBox="1">
            <a:spLocks noChangeArrowheads="1"/>
          </p:cNvSpPr>
          <p:nvPr userDrawn="1"/>
        </p:nvSpPr>
        <p:spPr bwMode="auto">
          <a:xfrm>
            <a:off x="152400" y="533400"/>
            <a:ext cx="1020763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b="1" smtClean="0">
                <a:solidFill>
                  <a:srgbClr val="0070C0"/>
                </a:solidFill>
              </a:rPr>
              <a:t>CT</a:t>
            </a:r>
            <a:r>
              <a:rPr lang="en-US" altLang="en-US" smtClean="0"/>
              <a:t>@</a:t>
            </a:r>
            <a:r>
              <a:rPr lang="en-US" altLang="en-US" b="1" i="1" smtClean="0">
                <a:solidFill>
                  <a:srgbClr val="C00000"/>
                </a:solidFill>
              </a:rPr>
              <a:t>VT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85800" y="228600"/>
            <a:ext cx="0" cy="3810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685800" y="914400"/>
            <a:ext cx="0" cy="52578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26" r:id="rId2"/>
    <p:sldLayoutId id="2147484116" r:id="rId3"/>
    <p:sldLayoutId id="2147484117" r:id="rId4"/>
    <p:sldLayoutId id="2147484118" r:id="rId5"/>
    <p:sldLayoutId id="2147484119" r:id="rId6"/>
    <p:sldLayoutId id="2147484120" r:id="rId7"/>
    <p:sldLayoutId id="2147484121" r:id="rId8"/>
    <p:sldLayoutId id="2147484122" r:id="rId9"/>
    <p:sldLayoutId id="2147484123" r:id="rId10"/>
    <p:sldLayoutId id="214748412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623175" cy="1295400"/>
          </a:xfrm>
        </p:spPr>
        <p:txBody>
          <a:bodyPr/>
          <a:lstStyle/>
          <a:p>
            <a:pPr algn="ctr" eaLnBrk="1" hangingPunct="1"/>
            <a:r>
              <a:rPr lang="en-US" altLang="en-US" sz="3600" smtClean="0"/>
              <a:t>Introduction to </a:t>
            </a:r>
            <a:br>
              <a:rPr lang="en-US" altLang="en-US" sz="3600" smtClean="0"/>
            </a:br>
            <a:r>
              <a:rPr lang="en-US" altLang="en-US" sz="3600" smtClean="0"/>
              <a:t>Computational Thinking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05200"/>
            <a:ext cx="7696200" cy="1752600"/>
          </a:xfrm>
        </p:spPr>
        <p:txBody>
          <a:bodyPr/>
          <a:lstStyle/>
          <a:p>
            <a:pPr algn="ctr" eaLnBrk="1" hangingPunct="1"/>
            <a:r>
              <a:rPr lang="en-US" altLang="en-US" sz="4000" i="1" dirty="0" smtClean="0"/>
              <a:t>Final Class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5125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744094-5232-4CE6-8CD4-9DFB4287807C}" type="slidenum">
              <a:rPr lang="en-US" altLang="en-US" smtClean="0">
                <a:latin typeface="Garamond" panose="02020404030301010803" pitchFamily="18" charset="0"/>
              </a:rPr>
              <a:pPr/>
              <a:t>1</a:t>
            </a:fld>
            <a:endParaRPr lang="en-US" altLang="en-US" smtClean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36518"/>
            <a:ext cx="6172200" cy="724941"/>
          </a:xfrm>
        </p:spPr>
        <p:txBody>
          <a:bodyPr/>
          <a:lstStyle/>
          <a:p>
            <a:r>
              <a:rPr lang="en-US" dirty="0" smtClean="0"/>
              <a:t>… we made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A50C90-7C7D-4931-80A4-87B1065C46E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43802" y="5867221"/>
            <a:ext cx="7008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https://holistichealthfitness.files.wordpress.com/2014/10/kept-calm-and-reached-100-goal.png?w=771&amp;h=900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3802" y="5635626"/>
            <a:ext cx="64972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http://www.marketingpilgrim.com/2013/06/reach-your-goal-using-the-marketing-pilgrim-job-board.html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31928" y="5486400"/>
            <a:ext cx="10679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Image credits:</a:t>
            </a:r>
            <a:endParaRPr lang="en-US" sz="1100" dirty="0"/>
          </a:p>
        </p:txBody>
      </p:sp>
      <p:sp>
        <p:nvSpPr>
          <p:cNvPr id="9" name="AutoShape 2" descr="Image result for finish line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set go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708820"/>
            <a:ext cx="2894363" cy="2167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kept-calm-and-reached-100-go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604" y="1985986"/>
            <a:ext cx="1855192" cy="2164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923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Schedule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dirty="0" smtClean="0"/>
              <a:t>Final </a:t>
            </a:r>
            <a:r>
              <a:rPr lang="en-US" dirty="0"/>
              <a:t>Survey</a:t>
            </a:r>
          </a:p>
          <a:p>
            <a:pPr lvl="1"/>
            <a:r>
              <a:rPr lang="en-US" dirty="0"/>
              <a:t>10 points </a:t>
            </a:r>
            <a:r>
              <a:rPr lang="en-US" dirty="0" smtClean="0"/>
              <a:t>classwork </a:t>
            </a:r>
          </a:p>
          <a:p>
            <a:pPr lvl="1"/>
            <a:r>
              <a:rPr lang="en-US" dirty="0" smtClean="0"/>
              <a:t>Based on participation</a:t>
            </a:r>
            <a:endParaRPr lang="en-US" dirty="0"/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Final </a:t>
            </a:r>
            <a:r>
              <a:rPr lang="en-US" dirty="0"/>
              <a:t>Discussion</a:t>
            </a:r>
          </a:p>
          <a:p>
            <a:pPr lvl="1"/>
            <a:r>
              <a:rPr lang="en-US" dirty="0"/>
              <a:t>Help us improve the class for next semester</a:t>
            </a:r>
          </a:p>
        </p:txBody>
      </p:sp>
    </p:spTree>
    <p:extLst>
      <p:ext uri="{BB962C8B-B14F-4D97-AF65-F5344CB8AC3E}">
        <p14:creationId xmlns:p14="http://schemas.microsoft.com/office/powerpoint/2010/main" val="1467244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391400" cy="712787"/>
          </a:xfrm>
        </p:spPr>
        <p:txBody>
          <a:bodyPr/>
          <a:lstStyle/>
          <a:p>
            <a:r>
              <a:rPr lang="en-US" dirty="0" smtClean="0"/>
              <a:t>Final Project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project is evaluated</a:t>
            </a:r>
          </a:p>
          <a:p>
            <a:pPr lvl="1"/>
            <a:r>
              <a:rPr lang="en-US" dirty="0" smtClean="0"/>
              <a:t>using the rubric</a:t>
            </a:r>
          </a:p>
          <a:p>
            <a:pPr lvl="1"/>
            <a:r>
              <a:rPr lang="en-US" dirty="0" smtClean="0"/>
              <a:t>independently by two graders (instructors, GTA) and any differences in evaluation are resolved by discussion</a:t>
            </a:r>
          </a:p>
          <a:p>
            <a:r>
              <a:rPr lang="en-US" dirty="0" smtClean="0"/>
              <a:t>Anticipate having the final project grades by the end of the </a:t>
            </a:r>
            <a:r>
              <a:rPr lang="en-US" dirty="0" err="1" smtClean="0"/>
              <a:t>wekk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A50C90-7C7D-4931-80A4-87B1065C46E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035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8426BC-A9D9-43B0-8D25-316D3FAF4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"What Should I Take Next?"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9D693A-30F7-4921-8FA8-1E4020841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700" dirty="0"/>
              <a:t>Courses using </a:t>
            </a:r>
            <a:r>
              <a:rPr lang="en-US" sz="2700" dirty="0" smtClean="0"/>
              <a:t>computation/data</a:t>
            </a:r>
            <a:r>
              <a:rPr lang="en-US" sz="2700" dirty="0" smtClean="0"/>
              <a:t>:</a:t>
            </a:r>
            <a:endParaRPr lang="en-US" sz="2700" dirty="0"/>
          </a:p>
          <a:p>
            <a:pPr lvl="1"/>
            <a:r>
              <a:rPr lang="en-US" sz="2400" dirty="0"/>
              <a:t>HIST/SOC/STS 2604 Introduction to Data in Social </a:t>
            </a:r>
            <a:r>
              <a:rPr lang="en-US" sz="2400" dirty="0" smtClean="0"/>
              <a:t>Context</a:t>
            </a:r>
          </a:p>
          <a:p>
            <a:pPr lvl="1"/>
            <a:r>
              <a:rPr lang="en-US" sz="2400" dirty="0" smtClean="0"/>
              <a:t>FREC 1004 Digital Planet</a:t>
            </a:r>
          </a:p>
          <a:p>
            <a:pPr lvl="1"/>
            <a:r>
              <a:rPr lang="en-US" sz="2400" dirty="0" smtClean="0"/>
              <a:t>FREC 1044 Introduction to Environmental Informatics</a:t>
            </a:r>
            <a:endParaRPr lang="en-US" sz="2400" dirty="0"/>
          </a:p>
          <a:p>
            <a:pPr lvl="1"/>
            <a:r>
              <a:rPr lang="en-US" sz="2400" dirty="0"/>
              <a:t>ENGL 3324 Acts of Interpretation (Prof </a:t>
            </a:r>
            <a:r>
              <a:rPr lang="en-US" sz="2400" dirty="0" err="1"/>
              <a:t>Sanno-Francini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COMM 4064 Social Media Analytics</a:t>
            </a:r>
          </a:p>
          <a:p>
            <a:pPr marL="0" indent="0">
              <a:buNone/>
            </a:pPr>
            <a:r>
              <a:rPr lang="en-US" sz="2700" dirty="0"/>
              <a:t>More programming or Computer Science:</a:t>
            </a:r>
          </a:p>
          <a:p>
            <a:pPr lvl="1"/>
            <a:r>
              <a:rPr lang="en-US" sz="2400" dirty="0"/>
              <a:t>CS1064 (Intro to Programming in Python)</a:t>
            </a:r>
          </a:p>
          <a:p>
            <a:pPr lvl="1"/>
            <a:r>
              <a:rPr lang="en-US" sz="2400" dirty="0"/>
              <a:t>CS1114 (Intro to Software Engineering – Minors only)</a:t>
            </a:r>
          </a:p>
        </p:txBody>
      </p:sp>
    </p:spTree>
    <p:extLst>
      <p:ext uri="{BB962C8B-B14F-4D97-AF65-F5344CB8AC3E}">
        <p14:creationId xmlns:p14="http://schemas.microsoft.com/office/powerpoint/2010/main" val="2462597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More on your 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Computing is open and free</a:t>
            </a:r>
          </a:p>
          <a:p>
            <a:r>
              <a:rPr lang="en-US" dirty="0"/>
              <a:t>Take a </a:t>
            </a:r>
            <a:r>
              <a:rPr lang="en-US" dirty="0" err="1"/>
              <a:t>CodeCademy</a:t>
            </a:r>
            <a:r>
              <a:rPr lang="en-US" dirty="0"/>
              <a:t> course this summer</a:t>
            </a:r>
          </a:p>
          <a:p>
            <a:r>
              <a:rPr lang="en-US" dirty="0"/>
              <a:t>Build a website, a phone app, a game, something, anything!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4603" y="4381546"/>
            <a:ext cx="65870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https://</a:t>
            </a:r>
            <a:r>
              <a:rPr lang="en-US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tinyurl.com/more-ct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9785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 </a:t>
            </a:r>
            <a:r>
              <a:rPr lang="en-US" dirty="0" smtClean="0"/>
              <a:t>the strategy of programming in blocks and then text (Python) useful for you?</a:t>
            </a:r>
          </a:p>
          <a:p>
            <a:r>
              <a:rPr lang="en-US" dirty="0" smtClean="0"/>
              <a:t>Do you know of other computationally-oriented courses that we should add to our “take next” list?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A50C90-7C7D-4931-80A4-87B1065C46EB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69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36518"/>
            <a:ext cx="6172200" cy="724941"/>
          </a:xfrm>
        </p:spPr>
        <p:txBody>
          <a:bodyPr/>
          <a:lstStyle/>
          <a:p>
            <a:r>
              <a:rPr lang="en-US" dirty="0" smtClean="0"/>
              <a:t>… end of the course!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A50C90-7C7D-4931-80A4-87B1065C46EB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43802" y="5867221"/>
            <a:ext cx="44534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https://undoingtheharmivedone.files.wordpress.com/2015/02/918.jpg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5007292"/>
            <a:ext cx="10679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Image credits:</a:t>
            </a:r>
            <a:endParaRPr lang="en-US" sz="1100" dirty="0"/>
          </a:p>
        </p:txBody>
      </p:sp>
      <p:sp>
        <p:nvSpPr>
          <p:cNvPr id="9" name="AutoShape 2" descr="Image result for finish line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2" descr="it happened  &#10;its over&#10;im done end of story&#10;the e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660" y="2421146"/>
            <a:ext cx="2318540" cy="2318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9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583" y="1807623"/>
            <a:ext cx="3736975" cy="210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043802" y="5292257"/>
            <a:ext cx="744162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https://cdn.boldomatic.com/content/post/3620-ca887f1da4f356629246ecc9693e53465a8bfa63be96063299ac17434f8e4de7/it-happened-its-over-im-done-end-of-story-the-end?size=800</a:t>
            </a:r>
          </a:p>
        </p:txBody>
      </p:sp>
    </p:spTree>
    <p:extLst>
      <p:ext uri="{BB962C8B-B14F-4D97-AF65-F5344CB8AC3E}">
        <p14:creationId xmlns:p14="http://schemas.microsoft.com/office/powerpoint/2010/main" val="204578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C0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9905</TotalTime>
  <Words>273</Words>
  <Application>Microsoft Office PowerPoint</Application>
  <PresentationFormat>On-screen Show (4:3)</PresentationFormat>
  <Paragraphs>52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Garamond</vt:lpstr>
      <vt:lpstr>Verdana</vt:lpstr>
      <vt:lpstr>Wingdings</vt:lpstr>
      <vt:lpstr>Edge</vt:lpstr>
      <vt:lpstr>Introduction to  Computational Thinking</vt:lpstr>
      <vt:lpstr>Conclusion</vt:lpstr>
      <vt:lpstr>Last Class Schedule</vt:lpstr>
      <vt:lpstr>Final Project Grading</vt:lpstr>
      <vt:lpstr>"What Should I Take Next?"</vt:lpstr>
      <vt:lpstr>Learning More on your own</vt:lpstr>
      <vt:lpstr>Discussion</vt:lpstr>
      <vt:lpstr>Conclusion</vt:lpstr>
    </vt:vector>
  </TitlesOfParts>
  <Company>Virginia 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Dennis Kafura</dc:creator>
  <cp:lastModifiedBy>kafura</cp:lastModifiedBy>
  <cp:revision>222</cp:revision>
  <dcterms:created xsi:type="dcterms:W3CDTF">2009-08-04T12:39:06Z</dcterms:created>
  <dcterms:modified xsi:type="dcterms:W3CDTF">2019-05-07T12:50:04Z</dcterms:modified>
</cp:coreProperties>
</file>