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56" r:id="rId2"/>
    <p:sldId id="286" r:id="rId3"/>
    <p:sldId id="284" r:id="rId4"/>
    <p:sldId id="287" r:id="rId5"/>
    <p:sldId id="288" r:id="rId6"/>
    <p:sldId id="289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85"/>
    <a:srgbClr val="7C6B4D"/>
    <a:srgbClr val="9B2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66" autoAdjust="0"/>
  </p:normalViewPr>
  <p:slideViewPr>
    <p:cSldViewPr>
      <p:cViewPr varScale="1">
        <p:scale>
          <a:sx n="48" d="100"/>
          <a:sy n="48" d="100"/>
        </p:scale>
        <p:origin x="1054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7E2C0-6F4F-4F4B-A266-3D8CFFBF8BB9}" type="datetimeFigureOut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BC679B-0F68-45D8-BD7B-EDBD8995F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BC679B-0F68-45D8-BD7B-EDBD8995F3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06EF-E029-4A7C-87AA-0DD715A9CE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EE84D-4E87-4EDB-AFC3-3562690065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89711-A4E6-4F5A-AA99-2CAC611BE8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CCC896E-3238-4A3C-96BA-0319D073A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A91E3-DD94-470F-9C2C-E3612D3C23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EE72-047E-4C76-B43B-88340282C8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E4D93-97D7-4AE4-8738-B990940AD3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EC2EE-07B0-4F02-83BD-519C2FED39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D8A0-DDB6-4975-BC2C-10C21FFB94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531B-E94B-4399-A1F0-3662F14D50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C1BA-57AF-4804-BC77-73C221BD70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E8FEAD5-D6D7-43D7-A6F4-CA2F081578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152400" y="533400"/>
            <a:ext cx="10207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CT</a:t>
            </a:r>
            <a:r>
              <a:rPr lang="en-US" dirty="0"/>
              <a:t>@</a:t>
            </a:r>
            <a:r>
              <a:rPr lang="en-US" b="1" i="1" dirty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Introduction to </a:t>
            </a:r>
            <a:br>
              <a:rPr lang="en-US" sz="3600" dirty="0" smtClean="0"/>
            </a:br>
            <a:r>
              <a:rPr lang="en-US" sz="3600" dirty="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696200" cy="2362200"/>
          </a:xfrm>
        </p:spPr>
        <p:txBody>
          <a:bodyPr/>
          <a:lstStyle/>
          <a:p>
            <a:pPr algn="ctr" eaLnBrk="1" hangingPunct="1"/>
            <a:r>
              <a:rPr lang="en-US" sz="4000" i="1" smtClean="0"/>
              <a:t>Micro</a:t>
            </a:r>
            <a:r>
              <a:rPr lang="en-US" sz="4000" i="1"/>
              <a:t> </a:t>
            </a:r>
            <a:r>
              <a:rPr lang="en-US" sz="4000" i="1" smtClean="0"/>
              <a:t>Project</a:t>
            </a:r>
            <a:endParaRPr lang="en-US" sz="4000" i="1" dirty="0" smtClean="0"/>
          </a:p>
          <a:p>
            <a:pPr algn="ctr" eaLnBrk="1" hangingPunct="1"/>
            <a:endParaRPr lang="en-US" sz="1800" i="1" dirty="0" smtClean="0">
              <a:latin typeface="Arial Black" pitchFamily="34" charset="0"/>
            </a:endParaRPr>
          </a:p>
          <a:p>
            <a:pPr algn="ctr" eaLnBrk="1" hangingPunct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D4A4EB-DD78-4CCC-A150-5532538AA00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everything except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5145311" cy="391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24665" y="2453510"/>
            <a:ext cx="1852224" cy="1814411"/>
            <a:chOff x="5531366" y="2128346"/>
            <a:chExt cx="2469632" cy="2419215"/>
          </a:xfrm>
        </p:grpSpPr>
        <p:sp>
          <p:nvSpPr>
            <p:cNvPr id="18" name="Arc 17"/>
            <p:cNvSpPr/>
            <p:nvPr/>
          </p:nvSpPr>
          <p:spPr>
            <a:xfrm>
              <a:off x="5894614" y="2233204"/>
              <a:ext cx="1738993" cy="2026392"/>
            </a:xfrm>
            <a:prstGeom prst="arc">
              <a:avLst>
                <a:gd name="adj1" fmla="val 16200000"/>
                <a:gd name="adj2" fmla="val 197355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56027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use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31366" y="2128346"/>
              <a:ext cx="2469632" cy="2419215"/>
              <a:chOff x="5531366" y="2128346"/>
              <a:chExt cx="2469632" cy="2419215"/>
            </a:xfrm>
          </p:grpSpPr>
          <p:sp>
            <p:nvSpPr>
              <p:cNvPr id="19" name="Arc 18"/>
              <p:cNvSpPr/>
              <p:nvPr/>
            </p:nvSpPr>
            <p:spPr>
              <a:xfrm rot="16200000">
                <a:off x="5678796" y="2098053"/>
                <a:ext cx="2074841" cy="2345334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10800000">
                <a:off x="5543547" y="2128346"/>
                <a:ext cx="2457451" cy="2419215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059570" y="2319767"/>
                <a:ext cx="79124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visualize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294990" y="4158936"/>
                <a:ext cx="56254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nano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31366" y="3218433"/>
                <a:ext cx="63308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model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202450" y="2026982"/>
            <a:ext cx="2832990" cy="2727898"/>
            <a:chOff x="4868279" y="1559642"/>
            <a:chExt cx="3777320" cy="3637197"/>
          </a:xfrm>
        </p:grpSpPr>
        <p:sp>
          <p:nvSpPr>
            <p:cNvPr id="23" name="TextBox 22"/>
            <p:cNvSpPr txBox="1"/>
            <p:nvPr/>
          </p:nvSpPr>
          <p:spPr>
            <a:xfrm>
              <a:off x="6416218" y="1676237"/>
              <a:ext cx="41934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list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33770" y="3194238"/>
              <a:ext cx="68223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blocks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68279" y="3225970"/>
              <a:ext cx="712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s</a:t>
              </a:r>
              <a:r>
                <a:rPr lang="en-US" sz="825" dirty="0" smtClean="0"/>
                <a:t>take-</a:t>
              </a:r>
            </a:p>
            <a:p>
              <a:r>
                <a:rPr lang="en-US" sz="825" dirty="0" smtClean="0"/>
                <a:t>holders</a:t>
              </a:r>
              <a:endParaRPr lang="en-US" sz="825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919240" y="1559642"/>
              <a:ext cx="3726359" cy="3637197"/>
              <a:chOff x="4919240" y="2306402"/>
              <a:chExt cx="3726359" cy="3637197"/>
            </a:xfrm>
          </p:grpSpPr>
          <p:sp>
            <p:nvSpPr>
              <p:cNvPr id="25" name="Arc 24"/>
              <p:cNvSpPr/>
              <p:nvPr/>
            </p:nvSpPr>
            <p:spPr>
              <a:xfrm rot="5400000">
                <a:off x="5585501" y="2562291"/>
                <a:ext cx="2552250" cy="2926080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5224950" y="2395959"/>
                <a:ext cx="3097535" cy="3024972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16200000">
                <a:off x="5116117" y="2205856"/>
                <a:ext cx="3216775" cy="3610529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4925099" y="2306402"/>
                <a:ext cx="3720500" cy="3637197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323162" y="4823183"/>
              <a:ext cx="5924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micro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64437" y="1001712"/>
            <a:ext cx="7507447" cy="5028967"/>
            <a:chOff x="2340555" y="166587"/>
            <a:chExt cx="9842808" cy="670528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799297" y="3254755"/>
              <a:ext cx="3394173" cy="619"/>
            </a:xfrm>
            <a:prstGeom prst="line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564070" y="3254755"/>
              <a:ext cx="3235228" cy="0"/>
            </a:xfrm>
            <a:prstGeom prst="line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6799296" y="579704"/>
              <a:ext cx="2" cy="2675052"/>
            </a:xfrm>
            <a:prstGeom prst="line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0268479" y="3086054"/>
              <a:ext cx="191488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Algorithms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44816" y="6379433"/>
              <a:ext cx="13679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Project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40555" y="2847684"/>
              <a:ext cx="140632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Social Impacts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199" y="166587"/>
              <a:ext cx="21006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Abstraction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789420" y="3245212"/>
              <a:ext cx="38100" cy="3147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604008" y="1532125"/>
            <a:ext cx="4049261" cy="3818683"/>
            <a:chOff x="4091601" y="899833"/>
            <a:chExt cx="5399014" cy="5091577"/>
          </a:xfrm>
        </p:grpSpPr>
        <p:sp>
          <p:nvSpPr>
            <p:cNvPr id="37" name="Arc 36"/>
            <p:cNvSpPr/>
            <p:nvPr/>
          </p:nvSpPr>
          <p:spPr>
            <a:xfrm rot="5400000">
              <a:off x="5140596" y="1265658"/>
              <a:ext cx="3625943" cy="4240656"/>
            </a:xfrm>
            <a:prstGeom prst="arc">
              <a:avLst>
                <a:gd name="adj1" fmla="val 16015512"/>
                <a:gd name="adj2" fmla="val 197355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4585876" y="1071160"/>
              <a:ext cx="4488020" cy="4297532"/>
            </a:xfrm>
            <a:prstGeom prst="arc">
              <a:avLst>
                <a:gd name="adj1" fmla="val 16160990"/>
                <a:gd name="adj2" fmla="val 97848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6200000">
              <a:off x="4444174" y="788009"/>
              <a:ext cx="4570024" cy="5129518"/>
            </a:xfrm>
            <a:prstGeom prst="arc">
              <a:avLst>
                <a:gd name="adj1" fmla="val 16313065"/>
                <a:gd name="adj2" fmla="val 91697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0800000">
              <a:off x="4164425" y="899833"/>
              <a:ext cx="5326190" cy="5091577"/>
            </a:xfrm>
            <a:prstGeom prst="arc">
              <a:avLst>
                <a:gd name="adj1" fmla="val 16211443"/>
                <a:gd name="adj2" fmla="val 222775"/>
              </a:avLst>
            </a:prstGeom>
            <a:ln w="38100">
              <a:solidFill>
                <a:schemeClr val="accent5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8679" y="5625342"/>
              <a:ext cx="50697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mini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58341" y="1085976"/>
              <a:ext cx="62453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layers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34672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text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91601" y="3233436"/>
              <a:ext cx="61598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ethics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13300" y="4509263"/>
            <a:ext cx="1924433" cy="369332"/>
            <a:chOff x="6513300" y="4509263"/>
            <a:chExt cx="1924433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B2D1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B2D1F"/>
                  </a:solidFill>
                </a:rPr>
                <a:t>2 weeks</a:t>
              </a:r>
              <a:endParaRPr lang="en-US" b="1" dirty="0">
                <a:solidFill>
                  <a:srgbClr val="9B2D1F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13300" y="4884899"/>
            <a:ext cx="1891468" cy="369332"/>
            <a:chOff x="6393865" y="4732499"/>
            <a:chExt cx="1891468" cy="369332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6393865" y="4933186"/>
              <a:ext cx="867036" cy="0"/>
            </a:xfrm>
            <a:prstGeom prst="straightConnector1">
              <a:avLst/>
            </a:prstGeom>
            <a:ln w="38100">
              <a:solidFill>
                <a:srgbClr val="7C6B4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215809" y="4732499"/>
              <a:ext cx="1069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C6B4D"/>
                  </a:solidFill>
                </a:rPr>
                <a:t>5</a:t>
              </a:r>
              <a:r>
                <a:rPr lang="en-US" b="1" dirty="0" smtClean="0">
                  <a:solidFill>
                    <a:srgbClr val="9B2D1F"/>
                  </a:solidFill>
                </a:rPr>
                <a:t> </a:t>
              </a:r>
              <a:r>
                <a:rPr lang="en-US" b="1" dirty="0" smtClean="0">
                  <a:solidFill>
                    <a:srgbClr val="7C6B4D"/>
                  </a:solidFill>
                </a:rPr>
                <a:t>weeks</a:t>
              </a:r>
              <a:endParaRPr lang="en-US" b="1" dirty="0">
                <a:solidFill>
                  <a:srgbClr val="7C6B4D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13300" y="5318543"/>
            <a:ext cx="1924433" cy="369332"/>
            <a:chOff x="6513300" y="4509263"/>
            <a:chExt cx="1924433" cy="369332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1848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918485"/>
                  </a:solidFill>
                </a:rPr>
                <a:t>8</a:t>
              </a:r>
              <a:r>
                <a:rPr lang="en-US" b="1" dirty="0" smtClean="0">
                  <a:solidFill>
                    <a:srgbClr val="918485"/>
                  </a:solidFill>
                </a:rPr>
                <a:t> weeks</a:t>
              </a:r>
              <a:endParaRPr lang="en-US" b="1" dirty="0">
                <a:solidFill>
                  <a:srgbClr val="918485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626879" y="5081193"/>
            <a:ext cx="6303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/>
              <a:t>i</a:t>
            </a:r>
            <a:r>
              <a:rPr lang="en-US" sz="825" dirty="0" smtClean="0"/>
              <a:t>ndividual</a:t>
            </a:r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37921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49482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Exactly five</a:t>
            </a:r>
            <a:r>
              <a:rPr lang="en-US" dirty="0"/>
              <a:t> slides (e.g. created in </a:t>
            </a:r>
            <a:r>
              <a:rPr lang="en-US" dirty="0" err="1"/>
              <a:t>Powerpoint</a:t>
            </a:r>
            <a:r>
              <a:rPr lang="en-US" dirty="0"/>
              <a:t>, Keynote, or equivalent) submitted as a single PDF file.</a:t>
            </a:r>
          </a:p>
          <a:p>
            <a:pPr lvl="1"/>
            <a:r>
              <a:rPr lang="en-US" dirty="0"/>
              <a:t>the first slide is must give your name and the name of the data set that you used,</a:t>
            </a:r>
          </a:p>
          <a:p>
            <a:pPr lvl="1"/>
            <a:r>
              <a:rPr lang="en-US" dirty="0"/>
              <a:t>the second slide describes the data set you are using, </a:t>
            </a:r>
          </a:p>
          <a:p>
            <a:pPr lvl="1"/>
            <a:r>
              <a:rPr lang="en-US" dirty="0"/>
              <a:t>the third slide state a question, provides a quantitative measure computed by a BlockPy algorithm, and answers the question based on the quantitative measure,  </a:t>
            </a:r>
            <a:r>
              <a:rPr lang="en-US" dirty="0" smtClean="0"/>
              <a:t>(quantitative measures are average, maximum/minimum, range, threshold)</a:t>
            </a:r>
            <a:endParaRPr lang="en-US" dirty="0"/>
          </a:p>
          <a:p>
            <a:pPr lvl="1"/>
            <a:r>
              <a:rPr lang="en-US" dirty="0"/>
              <a:t>the fourth slides states a question, provides a visualization, and answers the question based on the visualization, and </a:t>
            </a:r>
          </a:p>
          <a:p>
            <a:pPr lvl="1"/>
            <a:r>
              <a:rPr lang="en-US" dirty="0"/>
              <a:t>the fifth slide briefly describes social impacts: who are the stakeholders? how might they be affected? what conflicts might there be among stakeholders?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2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878532"/>
              </p:ext>
            </p:extLst>
          </p:nvPr>
        </p:nvGraphicFramePr>
        <p:xfrm>
          <a:off x="1329193" y="990600"/>
          <a:ext cx="74676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9607"/>
                <a:gridCol w="990600"/>
                <a:gridCol w="685800"/>
                <a:gridCol w="762000"/>
                <a:gridCol w="71959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Element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Missing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Poor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Good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Ex.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presentation followed the required format.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The presentation described the data being used.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presentation defined a question which was answered using appropriate quantitative measure.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The presentation defined a question which was answered using an appropriate visualization.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The presentation explained the social implications of the project.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The presentation was clear, succinct, and appropriately designed.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44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49482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Explain the application of computational thinking across multiple knowledge domains.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Your project is one domain</a:t>
            </a:r>
          </a:p>
          <a:p>
            <a:pPr lvl="1"/>
            <a:r>
              <a:rPr lang="en-US" dirty="0" smtClean="0"/>
              <a:t>Cohort discussion gives others</a:t>
            </a:r>
          </a:p>
          <a:p>
            <a:r>
              <a:rPr lang="en-US" b="1" dirty="0" smtClean="0"/>
              <a:t>Apply </a:t>
            </a:r>
            <a:r>
              <a:rPr lang="en-US" b="1" dirty="0"/>
              <a:t>the foundational principles of computational thinking to frame a question and devise a solution in a particular field of study.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asking </a:t>
            </a:r>
            <a:r>
              <a:rPr lang="en-US" dirty="0"/>
              <a:t>questions and constructing algorithms to manipulate an abstraction from some specific field.</a:t>
            </a:r>
          </a:p>
          <a:p>
            <a:r>
              <a:rPr lang="en-US" b="1" dirty="0"/>
              <a:t>Analyze a model based on computational methods to investigate complex or large-scale phenomenon.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Uses </a:t>
            </a:r>
            <a:r>
              <a:rPr lang="en-US" dirty="0"/>
              <a:t>"big data" </a:t>
            </a:r>
            <a:r>
              <a:rPr lang="en-US" dirty="0" smtClean="0"/>
              <a:t>abstraction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a model, of a large-scale phenomenon in the real-world. </a:t>
            </a:r>
            <a:endParaRPr lang="en-US" dirty="0" smtClean="0"/>
          </a:p>
          <a:p>
            <a:pPr lvl="1"/>
            <a:r>
              <a:rPr lang="en-US" dirty="0" smtClean="0"/>
              <a:t>Model </a:t>
            </a:r>
            <a:r>
              <a:rPr lang="en-US" dirty="0"/>
              <a:t>is manipulated by your algorithms and analyzed by the interpretation of the quantitative measures and visualizations of the abstraction.</a:t>
            </a:r>
          </a:p>
          <a:p>
            <a:r>
              <a:rPr lang="en-US" b="1" dirty="0"/>
              <a:t>Identify the impacts of computing and information technology on humanity.</a:t>
            </a:r>
            <a:r>
              <a:rPr lang="en-US" dirty="0"/>
              <a:t> The Micro project </a:t>
            </a:r>
            <a:r>
              <a:rPr lang="en-US" dirty="0" smtClean="0"/>
              <a:t>involves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identifying the stakeholders </a:t>
            </a:r>
            <a:endParaRPr lang="en-US" dirty="0" smtClean="0"/>
          </a:p>
          <a:p>
            <a:pPr lvl="1"/>
            <a:r>
              <a:rPr lang="en-US" dirty="0" smtClean="0"/>
              <a:t>possible </a:t>
            </a:r>
            <a:r>
              <a:rPr lang="en-US" dirty="0"/>
              <a:t>conflicts among these stakeholders..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1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 …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Begin working on your Micro project using</a:t>
            </a:r>
          </a:p>
          <a:p>
            <a:pPr lvl="1"/>
            <a:r>
              <a:rPr lang="en-US" dirty="0" smtClean="0"/>
              <a:t>Classwork </a:t>
            </a:r>
            <a:r>
              <a:rPr lang="en-US" dirty="0"/>
              <a:t>12: BlockPy Canvas for Micro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Begin by selecting data set </a:t>
            </a:r>
          </a:p>
          <a:p>
            <a:pPr lvl="1"/>
            <a:r>
              <a:rPr lang="en-US" dirty="0" smtClean="0"/>
              <a:t>See link in above classwork</a:t>
            </a:r>
          </a:p>
          <a:p>
            <a:r>
              <a:rPr lang="en-US" dirty="0" smtClean="0"/>
              <a:t>Submit PDF file using</a:t>
            </a:r>
          </a:p>
          <a:p>
            <a:pPr lvl="1"/>
            <a:r>
              <a:rPr lang="en-US" dirty="0" smtClean="0"/>
              <a:t>Classwork 12 – Micro Project Submission</a:t>
            </a:r>
          </a:p>
          <a:p>
            <a:r>
              <a:rPr lang="en-US" dirty="0" smtClean="0"/>
              <a:t>Complete by October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AEC5F2DA-3734-4BB3-8228-11C6563F78E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13552</TotalTime>
  <Words>228</Words>
  <Application>Microsoft Office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Building Blocks</vt:lpstr>
      <vt:lpstr>Game Plan</vt:lpstr>
      <vt:lpstr>Requirements</vt:lpstr>
      <vt:lpstr>Rubric</vt:lpstr>
      <vt:lpstr>Learning Objectives</vt:lpstr>
      <vt:lpstr>For today …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215</cp:revision>
  <dcterms:created xsi:type="dcterms:W3CDTF">2009-08-04T12:39:06Z</dcterms:created>
  <dcterms:modified xsi:type="dcterms:W3CDTF">2016-09-29T17:37:19Z</dcterms:modified>
</cp:coreProperties>
</file>