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18"/>
  </p:notesMasterIdLst>
  <p:sldIdLst>
    <p:sldId id="256" r:id="rId2"/>
    <p:sldId id="257" r:id="rId3"/>
    <p:sldId id="258" r:id="rId4"/>
    <p:sldId id="260" r:id="rId5"/>
    <p:sldId id="262" r:id="rId6"/>
    <p:sldId id="259" r:id="rId7"/>
    <p:sldId id="261" r:id="rId8"/>
    <p:sldId id="263" r:id="rId9"/>
    <p:sldId id="266" r:id="rId10"/>
    <p:sldId id="269" r:id="rId11"/>
    <p:sldId id="264" r:id="rId12"/>
    <p:sldId id="265" r:id="rId13"/>
    <p:sldId id="267" r:id="rId14"/>
    <p:sldId id="268" r:id="rId15"/>
    <p:sldId id="270" r:id="rId16"/>
    <p:sldId id="271"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8" d="100"/>
          <a:sy n="68" d="100"/>
        </p:scale>
        <p:origin x="-1536"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3B70D3D-A9A9-6946-A01C-DFA8A0524DAE}" type="datetimeFigureOut">
              <a:rPr lang="en-US" smtClean="0"/>
              <a:t>5/18/16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AB78B3-245B-804E-B791-351A526A9107}" type="slidenum">
              <a:rPr lang="en-US" smtClean="0"/>
              <a:t>‹#›</a:t>
            </a:fld>
            <a:endParaRPr lang="en-US"/>
          </a:p>
        </p:txBody>
      </p:sp>
    </p:spTree>
    <p:extLst>
      <p:ext uri="{BB962C8B-B14F-4D97-AF65-F5344CB8AC3E}">
        <p14:creationId xmlns:p14="http://schemas.microsoft.com/office/powerpoint/2010/main" val="381262205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president 1789-97</a:t>
            </a:r>
          </a:p>
          <a:p>
            <a:r>
              <a:rPr lang="en-US" dirty="0" smtClean="0"/>
              <a:t>Born in Westmoreland County,</a:t>
            </a:r>
            <a:r>
              <a:rPr lang="en-US" baseline="0" dirty="0" smtClean="0"/>
              <a:t> VA</a:t>
            </a:r>
          </a:p>
          <a:p>
            <a:r>
              <a:rPr lang="en-US" baseline="0" dirty="0" smtClean="0"/>
              <a:t>Married to Martha Dandridge </a:t>
            </a:r>
          </a:p>
          <a:p>
            <a:r>
              <a:rPr lang="en-US" baseline="0" dirty="0" smtClean="0"/>
              <a:t>	Ann Dandridge was a house servant that came with the marriage</a:t>
            </a:r>
          </a:p>
          <a:p>
            <a:r>
              <a:rPr lang="en-US" baseline="0" dirty="0" smtClean="0"/>
              <a:t>	She was also likely to be Martha’s half sister</a:t>
            </a:r>
          </a:p>
          <a:p>
            <a:r>
              <a:rPr lang="en-US" baseline="0" dirty="0" smtClean="0"/>
              <a:t>		Around 1780, Jacky Curtis, Martha’s son from her first marriage was likely to have raped Ann Dandridge </a:t>
            </a:r>
          </a:p>
          <a:p>
            <a:endParaRPr lang="en-US" baseline="0" dirty="0" smtClean="0"/>
          </a:p>
          <a:p>
            <a:r>
              <a:rPr lang="en-US" baseline="0" dirty="0" smtClean="0"/>
              <a:t>The incest of the first family is an example of a system that gives license to violence and dehumanization that would otherwise be seen as vile and reproachable. White supremacy is often a veil for humanity.  </a:t>
            </a:r>
            <a:endParaRPr lang="en-US" dirty="0"/>
          </a:p>
        </p:txBody>
      </p:sp>
      <p:sp>
        <p:nvSpPr>
          <p:cNvPr id="4" name="Slide Number Placeholder 3"/>
          <p:cNvSpPr>
            <a:spLocks noGrp="1"/>
          </p:cNvSpPr>
          <p:nvPr>
            <p:ph type="sldNum" sz="quarter" idx="10"/>
          </p:nvPr>
        </p:nvSpPr>
        <p:spPr/>
        <p:txBody>
          <a:bodyPr/>
          <a:lstStyle/>
          <a:p>
            <a:fld id="{B0AB78B3-245B-804E-B791-351A526A9107}" type="slidenum">
              <a:rPr lang="en-US" smtClean="0"/>
              <a:t>3</a:t>
            </a:fld>
            <a:endParaRPr lang="en-US"/>
          </a:p>
        </p:txBody>
      </p:sp>
    </p:spTree>
    <p:extLst>
      <p:ext uri="{BB962C8B-B14F-4D97-AF65-F5344CB8AC3E}">
        <p14:creationId xmlns:p14="http://schemas.microsoft.com/office/powerpoint/2010/main" val="1902270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more people in</a:t>
            </a:r>
            <a:r>
              <a:rPr lang="en-US" baseline="0" dirty="0" smtClean="0"/>
              <a:t> prison than enslaved in 1850</a:t>
            </a:r>
          </a:p>
          <a:p>
            <a:r>
              <a:rPr lang="en-US" baseline="0" dirty="0" smtClean="0"/>
              <a:t>There are approximately 7 million in the department of corrections</a:t>
            </a:r>
          </a:p>
          <a:p>
            <a:r>
              <a:rPr lang="en-US" baseline="0" dirty="0" smtClean="0"/>
              <a:t>1.7 in the </a:t>
            </a:r>
            <a:r>
              <a:rPr lang="en-US" baseline="0" dirty="0" err="1" smtClean="0"/>
              <a:t>penetentary</a:t>
            </a:r>
            <a:r>
              <a:rPr lang="en-US" baseline="0" dirty="0" smtClean="0"/>
              <a:t> system </a:t>
            </a:r>
          </a:p>
          <a:p>
            <a:r>
              <a:rPr lang="en-US" baseline="0" dirty="0" smtClean="0"/>
              <a:t>	what does that have to do with state-sponsored violence? </a:t>
            </a:r>
          </a:p>
          <a:p>
            <a:r>
              <a:rPr lang="en-US" baseline="0" dirty="0" smtClean="0"/>
              <a:t>3,000 die every year in prison</a:t>
            </a:r>
          </a:p>
          <a:p>
            <a:r>
              <a:rPr lang="en-US" baseline="0" dirty="0" smtClean="0"/>
              <a:t>Almost 1,000 die each year in jail </a:t>
            </a:r>
          </a:p>
          <a:p>
            <a:r>
              <a:rPr lang="en-US" baseline="0" dirty="0" smtClean="0"/>
              <a:t>	these deaths are mostly because of a lack of access to basic needs</a:t>
            </a:r>
          </a:p>
          <a:p>
            <a:r>
              <a:rPr lang="en-US" baseline="0" dirty="0" smtClean="0"/>
              <a:t>	</a:t>
            </a:r>
            <a:r>
              <a:rPr lang="en-US" baseline="0" dirty="0" err="1" smtClean="0"/>
              <a:t>condomization</a:t>
            </a:r>
            <a:r>
              <a:rPr lang="en-US" baseline="0" dirty="0" smtClean="0"/>
              <a:t> could reduce more than half of all deaths. </a:t>
            </a:r>
          </a:p>
          <a:p>
            <a:r>
              <a:rPr lang="en-US" baseline="0" dirty="0" smtClean="0"/>
              <a:t>Lets focus on that spike in 1980-90…what happened</a:t>
            </a:r>
          </a:p>
          <a:p>
            <a:r>
              <a:rPr lang="en-US" baseline="0" dirty="0" smtClean="0"/>
              <a:t>	recession</a:t>
            </a:r>
          </a:p>
          <a:p>
            <a:r>
              <a:rPr lang="en-US" baseline="0" dirty="0" smtClean="0"/>
              <a:t>	tough on crime tough on drug policy</a:t>
            </a:r>
          </a:p>
          <a:p>
            <a:r>
              <a:rPr lang="en-US" baseline="0" dirty="0" smtClean="0"/>
              <a:t>	welfare reform</a:t>
            </a:r>
            <a:endParaRPr lang="en-US" dirty="0"/>
          </a:p>
        </p:txBody>
      </p:sp>
      <p:sp>
        <p:nvSpPr>
          <p:cNvPr id="4" name="Slide Number Placeholder 3"/>
          <p:cNvSpPr>
            <a:spLocks noGrp="1"/>
          </p:cNvSpPr>
          <p:nvPr>
            <p:ph type="sldNum" sz="quarter" idx="10"/>
          </p:nvPr>
        </p:nvSpPr>
        <p:spPr/>
        <p:txBody>
          <a:bodyPr/>
          <a:lstStyle/>
          <a:p>
            <a:fld id="{B0AB78B3-245B-804E-B791-351A526A9107}" type="slidenum">
              <a:rPr lang="en-US" smtClean="0"/>
              <a:t>13</a:t>
            </a:fld>
            <a:endParaRPr lang="en-US"/>
          </a:p>
        </p:txBody>
      </p:sp>
    </p:spTree>
    <p:extLst>
      <p:ext uri="{BB962C8B-B14F-4D97-AF65-F5344CB8AC3E}">
        <p14:creationId xmlns:p14="http://schemas.microsoft.com/office/powerpoint/2010/main" val="578442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has impacted Black Americans more than any other group because they were never extended the same rights as Whites.</a:t>
            </a:r>
          </a:p>
          <a:p>
            <a:r>
              <a:rPr lang="en-US" sz="1200" kern="1200" dirty="0" smtClean="0">
                <a:solidFill>
                  <a:schemeClr val="tx1"/>
                </a:solidFill>
                <a:effectLst/>
                <a:latin typeface="+mn-lt"/>
                <a:ea typeface="+mn-ea"/>
                <a:cs typeface="+mn-cs"/>
              </a:rPr>
              <a:t>		Social Security may be the most expansive of social welfare programs, however Blacks receive lower benefits on average than Whites.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Poverty is seen as</a:t>
            </a:r>
            <a:r>
              <a:rPr lang="en-US" sz="1200" kern="1200" baseline="0" dirty="0" smtClean="0">
                <a:solidFill>
                  <a:schemeClr val="tx1"/>
                </a:solidFill>
                <a:effectLst/>
                <a:latin typeface="+mn-lt"/>
                <a:ea typeface="+mn-ea"/>
                <a:cs typeface="+mn-cs"/>
              </a:rPr>
              <a:t> circular…and black people are seen as people who are bleeding the system and are lazy…</a:t>
            </a:r>
            <a:endParaRPr lang="en-US" sz="1200" kern="1200" dirty="0" smtClean="0">
              <a:solidFill>
                <a:schemeClr val="tx1"/>
              </a:solidFill>
              <a:effectLst/>
              <a:latin typeface="+mn-lt"/>
              <a:ea typeface="+mn-ea"/>
              <a:cs typeface="+mn-cs"/>
            </a:endParaRPr>
          </a:p>
          <a:p>
            <a:endParaRPr lang="en-US" dirty="0" smtClean="0"/>
          </a:p>
          <a:p>
            <a:endParaRPr lang="en-US" dirty="0" smtClean="0"/>
          </a:p>
          <a:p>
            <a:r>
              <a:rPr lang="en-US" dirty="0" smtClean="0"/>
              <a:t>Publications</a:t>
            </a:r>
            <a:r>
              <a:rPr lang="en-US" baseline="0" dirty="0" smtClean="0"/>
              <a:t> like this served to criminalize black women as those who take advantage of the institution. </a:t>
            </a:r>
          </a:p>
          <a:p>
            <a:r>
              <a:rPr lang="en-US" baseline="0" dirty="0" smtClean="0"/>
              <a:t>Black men were criminalized as those whom are prone to violence and have historically been a threat to white femininity  </a:t>
            </a:r>
          </a:p>
          <a:p>
            <a:r>
              <a:rPr lang="en-US" baseline="0" dirty="0" smtClean="0"/>
              <a:t>	ultimately criminalizing the black race as a whole </a:t>
            </a:r>
          </a:p>
          <a:p>
            <a:r>
              <a:rPr lang="en-US" baseline="0" dirty="0" smtClean="0"/>
              <a:t>	This stigma is going to be added to by the history of systemic racism. </a:t>
            </a:r>
          </a:p>
          <a:p>
            <a:r>
              <a:rPr lang="en-US" baseline="0" dirty="0" smtClean="0"/>
              <a:t>	there has been a historic gain associated with this. </a:t>
            </a:r>
          </a:p>
          <a:p>
            <a:r>
              <a:rPr lang="en-US" baseline="0" dirty="0" smtClean="0"/>
              <a:t>		this is white privilege</a:t>
            </a:r>
          </a:p>
          <a:p>
            <a:r>
              <a:rPr lang="en-US" baseline="0" dirty="0" smtClean="0"/>
              <a:t>			on the one end, you have political welfare reform using race baiting as political capital from </a:t>
            </a:r>
            <a:r>
              <a:rPr lang="en-US" baseline="0" dirty="0" err="1" smtClean="0"/>
              <a:t>willie</a:t>
            </a:r>
            <a:r>
              <a:rPr lang="en-US" baseline="0" dirty="0" smtClean="0"/>
              <a:t> </a:t>
            </a:r>
            <a:r>
              <a:rPr lang="en-US" baseline="0" dirty="0" err="1" smtClean="0"/>
              <a:t>horton</a:t>
            </a:r>
            <a:r>
              <a:rPr lang="en-US" baseline="0" dirty="0" smtClean="0"/>
              <a:t> to welfare queens…as well as tough on crime and right to work campaigns</a:t>
            </a:r>
          </a:p>
          <a:p>
            <a:r>
              <a:rPr lang="en-US" baseline="0" dirty="0" smtClean="0"/>
              <a:t>			State sponsored violence serves to </a:t>
            </a:r>
          </a:p>
          <a:p>
            <a:endParaRPr lang="en-US" baseline="0" dirty="0" smtClean="0"/>
          </a:p>
          <a:p>
            <a:r>
              <a:rPr lang="en-US" baseline="0" dirty="0" smtClean="0"/>
              <a:t>The proposed fix is to not allow blacks to bleed the system and that results in direct action through willful negligence. </a:t>
            </a:r>
            <a:r>
              <a:rPr lang="en-US" baseline="0" dirty="0" smtClean="0"/>
              <a:t>The reality is that Blacks are not the majority of welfare recipients, nor are they more likely to “cheat” the system. </a:t>
            </a:r>
            <a:endParaRPr lang="en-US" dirty="0"/>
          </a:p>
        </p:txBody>
      </p:sp>
      <p:sp>
        <p:nvSpPr>
          <p:cNvPr id="4" name="Slide Number Placeholder 3"/>
          <p:cNvSpPr>
            <a:spLocks noGrp="1"/>
          </p:cNvSpPr>
          <p:nvPr>
            <p:ph type="sldNum" sz="quarter" idx="10"/>
          </p:nvPr>
        </p:nvSpPr>
        <p:spPr/>
        <p:txBody>
          <a:bodyPr/>
          <a:lstStyle/>
          <a:p>
            <a:fld id="{B0AB78B3-245B-804E-B791-351A526A9107}" type="slidenum">
              <a:rPr lang="en-US" smtClean="0"/>
              <a:t>14</a:t>
            </a:fld>
            <a:endParaRPr lang="en-US"/>
          </a:p>
        </p:txBody>
      </p:sp>
    </p:spTree>
    <p:extLst>
      <p:ext uri="{BB962C8B-B14F-4D97-AF65-F5344CB8AC3E}">
        <p14:creationId xmlns:p14="http://schemas.microsoft.com/office/powerpoint/2010/main" val="3676920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Kids let out of school</a:t>
            </a:r>
          </a:p>
          <a:p>
            <a:r>
              <a:rPr lang="en-US" dirty="0" smtClean="0"/>
              <a:t>Public</a:t>
            </a:r>
            <a:r>
              <a:rPr lang="en-US" baseline="0" dirty="0" smtClean="0"/>
              <a:t> transportation shut down</a:t>
            </a:r>
          </a:p>
          <a:p>
            <a:r>
              <a:rPr lang="en-US" baseline="0" dirty="0" smtClean="0"/>
              <a:t>Confronted by police officers</a:t>
            </a:r>
          </a:p>
          <a:p>
            <a:r>
              <a:rPr lang="en-US" baseline="0" dirty="0" smtClean="0"/>
              <a:t>Projecting these images to give </a:t>
            </a:r>
            <a:r>
              <a:rPr lang="en-US" baseline="0" dirty="0" smtClean="0"/>
              <a:t>license </a:t>
            </a:r>
            <a:r>
              <a:rPr lang="en-US" baseline="0" dirty="0" smtClean="0"/>
              <a:t>to the recreation of Baltimore as a sundown town and as a way to extend some of the same assessments that perpetuate state-sponsored violence, while at the same time, vindicating law enforcement as the cause for violence. </a:t>
            </a:r>
            <a:endParaRPr lang="en-US" dirty="0"/>
          </a:p>
        </p:txBody>
      </p:sp>
      <p:sp>
        <p:nvSpPr>
          <p:cNvPr id="4" name="Slide Number Placeholder 3"/>
          <p:cNvSpPr>
            <a:spLocks noGrp="1"/>
          </p:cNvSpPr>
          <p:nvPr>
            <p:ph type="sldNum" sz="quarter" idx="10"/>
          </p:nvPr>
        </p:nvSpPr>
        <p:spPr/>
        <p:txBody>
          <a:bodyPr/>
          <a:lstStyle/>
          <a:p>
            <a:fld id="{B0AB78B3-245B-804E-B791-351A526A9107}" type="slidenum">
              <a:rPr lang="en-US" smtClean="0"/>
              <a:t>15</a:t>
            </a:fld>
            <a:endParaRPr lang="en-US"/>
          </a:p>
        </p:txBody>
      </p:sp>
    </p:spTree>
    <p:extLst>
      <p:ext uri="{BB962C8B-B14F-4D97-AF65-F5344CB8AC3E}">
        <p14:creationId xmlns:p14="http://schemas.microsoft.com/office/powerpoint/2010/main" val="1315876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writing the declaration of independence in 1776, Thomas Jefferson</a:t>
            </a:r>
            <a:r>
              <a:rPr lang="en-US" baseline="0" dirty="0" smtClean="0"/>
              <a:t> had 150 slaves. </a:t>
            </a:r>
          </a:p>
          <a:p>
            <a:r>
              <a:rPr lang="en-US" baseline="0" dirty="0" smtClean="0"/>
              <a:t>The most famous of which was Sarah (Sally) </a:t>
            </a:r>
            <a:r>
              <a:rPr lang="en-US" baseline="0" dirty="0" err="1" smtClean="0"/>
              <a:t>Hemings</a:t>
            </a:r>
            <a:r>
              <a:rPr lang="en-US" baseline="0" dirty="0" smtClean="0"/>
              <a:t> who was born in 1773.</a:t>
            </a:r>
          </a:p>
          <a:p>
            <a:r>
              <a:rPr lang="en-US" baseline="0" dirty="0" smtClean="0"/>
              <a:t>	She was inherited through his wife  and bore their first child in 1789 while she was 16 years old. </a:t>
            </a:r>
          </a:p>
          <a:p>
            <a:r>
              <a:rPr lang="en-US" baseline="0" dirty="0" smtClean="0"/>
              <a:t>	She bore 4 of his children, freeing two of their sons. </a:t>
            </a:r>
            <a:endParaRPr lang="en-US" baseline="0" dirty="0" smtClean="0"/>
          </a:p>
          <a:p>
            <a:endParaRPr lang="en-US" baseline="0" dirty="0" smtClean="0"/>
          </a:p>
          <a:p>
            <a:r>
              <a:rPr lang="en-US" baseline="0" dirty="0" smtClean="0"/>
              <a:t>Jefferson kept his mistress in bondage for her whole life along with two of their children. While many may say that this is a product of the times, it must be recognized that our moral compass should not excuse the wrongs of the past. This is especially the case in considering how much the past influences the present. The Jefferson family, along with most contemporary whites benefit from past and present racism. It is important that we understand the processes that create racial inequality in order for us to promote equity. </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0AB78B3-245B-804E-B791-351A526A9107}" type="slidenum">
              <a:rPr lang="en-US" smtClean="0"/>
              <a:t>4</a:t>
            </a:fld>
            <a:endParaRPr lang="en-US"/>
          </a:p>
        </p:txBody>
      </p:sp>
    </p:spTree>
    <p:extLst>
      <p:ext uri="{BB962C8B-B14F-4D97-AF65-F5344CB8AC3E}">
        <p14:creationId xmlns:p14="http://schemas.microsoft.com/office/powerpoint/2010/main" val="3368977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Systemic racism encompasses a broad range of racialized dimensions of this society: the racist framing, racist ideology, stereotyped attitudes, racist emotions, discriminatory habits and actions, and extensive racist institutions developed over centuries by whites</a:t>
            </a:r>
          </a:p>
          <a:p>
            <a:endParaRPr lang="en-US" dirty="0"/>
          </a:p>
        </p:txBody>
      </p:sp>
      <p:sp>
        <p:nvSpPr>
          <p:cNvPr id="4" name="Slide Number Placeholder 3"/>
          <p:cNvSpPr>
            <a:spLocks noGrp="1"/>
          </p:cNvSpPr>
          <p:nvPr>
            <p:ph type="sldNum" sz="quarter" idx="10"/>
          </p:nvPr>
        </p:nvSpPr>
        <p:spPr/>
        <p:txBody>
          <a:bodyPr/>
          <a:lstStyle/>
          <a:p>
            <a:fld id="{B0AB78B3-245B-804E-B791-351A526A9107}" type="slidenum">
              <a:rPr lang="en-US" smtClean="0"/>
              <a:t>5</a:t>
            </a:fld>
            <a:endParaRPr lang="en-US"/>
          </a:p>
        </p:txBody>
      </p:sp>
    </p:spTree>
    <p:extLst>
      <p:ext uri="{BB962C8B-B14F-4D97-AF65-F5344CB8AC3E}">
        <p14:creationId xmlns:p14="http://schemas.microsoft.com/office/powerpoint/2010/main" val="2048692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Institution</a:t>
            </a:r>
            <a:r>
              <a:rPr lang="en-US" baseline="0" dirty="0" smtClean="0"/>
              <a:t> of slavery is a </a:t>
            </a:r>
            <a:r>
              <a:rPr lang="en-US" baseline="0" dirty="0" smtClean="0"/>
              <a:t>quintessential </a:t>
            </a:r>
            <a:r>
              <a:rPr lang="en-US" baseline="0" dirty="0" smtClean="0"/>
              <a:t>example of state sanctioned violence</a:t>
            </a:r>
          </a:p>
          <a:p>
            <a:r>
              <a:rPr lang="en-US" baseline="0" dirty="0" smtClean="0"/>
              <a:t>	Laws gave license to people to </a:t>
            </a:r>
            <a:r>
              <a:rPr lang="en-US" baseline="0" dirty="0" smtClean="0"/>
              <a:t>commit </a:t>
            </a:r>
            <a:r>
              <a:rPr lang="en-US" baseline="0" dirty="0" smtClean="0"/>
              <a:t>horrendous acts of injustice </a:t>
            </a:r>
          </a:p>
          <a:p>
            <a:r>
              <a:rPr lang="en-US" baseline="0" dirty="0" smtClean="0"/>
              <a:t>	this was to maintain a white supremacist status quo</a:t>
            </a:r>
          </a:p>
          <a:p>
            <a:r>
              <a:rPr lang="en-US" baseline="0" dirty="0" smtClean="0"/>
              <a:t>	</a:t>
            </a:r>
          </a:p>
          <a:p>
            <a:r>
              <a:rPr lang="en-US" baseline="0" dirty="0" smtClean="0"/>
              <a:t>Reconstruction-was an effort to create equality for recently emancipated Americans</a:t>
            </a:r>
            <a:endParaRPr lang="en-US" baseline="0" dirty="0" smtClean="0"/>
          </a:p>
          <a:p>
            <a:r>
              <a:rPr lang="en-US" baseline="0" dirty="0" smtClean="0"/>
              <a:t>Tilden </a:t>
            </a:r>
            <a:r>
              <a:rPr lang="en-US" baseline="0" dirty="0" smtClean="0"/>
              <a:t>Compromise-removed federal troops from the south and re-started the southern apartheid</a:t>
            </a:r>
            <a:endParaRPr lang="en-US" baseline="0" dirty="0" smtClean="0"/>
          </a:p>
          <a:p>
            <a:r>
              <a:rPr lang="en-US" baseline="0" dirty="0" err="1" smtClean="0"/>
              <a:t>Plessy</a:t>
            </a:r>
            <a:r>
              <a:rPr lang="en-US" baseline="0" dirty="0" smtClean="0"/>
              <a:t> v. </a:t>
            </a:r>
            <a:r>
              <a:rPr lang="en-US" baseline="0" dirty="0" err="1" smtClean="0"/>
              <a:t>ferguson</a:t>
            </a:r>
            <a:r>
              <a:rPr lang="en-US" baseline="0" dirty="0" smtClean="0"/>
              <a:t>-created a law that substantiated the racist practices of the south</a:t>
            </a:r>
            <a:endParaRPr lang="en-US" baseline="0" dirty="0" smtClean="0"/>
          </a:p>
          <a:p>
            <a:r>
              <a:rPr lang="en-US" baseline="0" dirty="0" smtClean="0"/>
              <a:t>Civil Rights </a:t>
            </a:r>
            <a:r>
              <a:rPr lang="en-US" baseline="0" dirty="0" smtClean="0"/>
              <a:t>Movement-sought to end the racial apartheid</a:t>
            </a:r>
            <a:endParaRPr lang="en-US" dirty="0"/>
          </a:p>
        </p:txBody>
      </p:sp>
      <p:sp>
        <p:nvSpPr>
          <p:cNvPr id="4" name="Slide Number Placeholder 3"/>
          <p:cNvSpPr>
            <a:spLocks noGrp="1"/>
          </p:cNvSpPr>
          <p:nvPr>
            <p:ph type="sldNum" sz="quarter" idx="10"/>
          </p:nvPr>
        </p:nvSpPr>
        <p:spPr/>
        <p:txBody>
          <a:bodyPr/>
          <a:lstStyle/>
          <a:p>
            <a:fld id="{B0AB78B3-245B-804E-B791-351A526A9107}" type="slidenum">
              <a:rPr lang="en-US" smtClean="0"/>
              <a:t>6</a:t>
            </a:fld>
            <a:endParaRPr lang="en-US"/>
          </a:p>
        </p:txBody>
      </p:sp>
    </p:spTree>
    <p:extLst>
      <p:ext uri="{BB962C8B-B14F-4D97-AF65-F5344CB8AC3E}">
        <p14:creationId xmlns:p14="http://schemas.microsoft.com/office/powerpoint/2010/main" val="1537155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purpose</a:t>
            </a:r>
            <a:r>
              <a:rPr lang="en-US" baseline="0" dirty="0" smtClean="0"/>
              <a:t> of the </a:t>
            </a:r>
            <a:r>
              <a:rPr lang="en-US" baseline="0" dirty="0" err="1" smtClean="0"/>
              <a:t>klu</a:t>
            </a:r>
            <a:r>
              <a:rPr lang="en-US" baseline="0" dirty="0" smtClean="0"/>
              <a:t> klutz </a:t>
            </a:r>
            <a:r>
              <a:rPr lang="en-US" baseline="0" dirty="0" err="1" smtClean="0"/>
              <a:t>klan</a:t>
            </a:r>
            <a:r>
              <a:rPr lang="en-US" baseline="0" dirty="0" smtClean="0"/>
              <a:t> was to maintain white supremacy. </a:t>
            </a:r>
          </a:p>
          <a:p>
            <a:r>
              <a:rPr lang="en-US" baseline="0" dirty="0" smtClean="0"/>
              <a:t>In a 1915 Film The birth of a nation, the </a:t>
            </a:r>
            <a:r>
              <a:rPr lang="en-US" baseline="0" dirty="0" err="1" smtClean="0"/>
              <a:t>klan</a:t>
            </a:r>
            <a:r>
              <a:rPr lang="en-US" baseline="0" dirty="0" smtClean="0"/>
              <a:t> was glorified as the organization that took down black politicians during reconstruction</a:t>
            </a:r>
          </a:p>
          <a:p>
            <a:r>
              <a:rPr lang="en-US" baseline="0" dirty="0" smtClean="0"/>
              <a:t>	these are also the same people that are demonized today. But our contemporary perception is subtracted from their purpose </a:t>
            </a:r>
          </a:p>
          <a:p>
            <a:r>
              <a:rPr lang="en-US" baseline="0" dirty="0" smtClean="0"/>
              <a:t>		that purpose is maintained in other ways. </a:t>
            </a:r>
            <a:endParaRPr lang="en-US" dirty="0"/>
          </a:p>
        </p:txBody>
      </p:sp>
      <p:sp>
        <p:nvSpPr>
          <p:cNvPr id="4" name="Slide Number Placeholder 3"/>
          <p:cNvSpPr>
            <a:spLocks noGrp="1"/>
          </p:cNvSpPr>
          <p:nvPr>
            <p:ph type="sldNum" sz="quarter" idx="10"/>
          </p:nvPr>
        </p:nvSpPr>
        <p:spPr/>
        <p:txBody>
          <a:bodyPr/>
          <a:lstStyle/>
          <a:p>
            <a:fld id="{B0AB78B3-245B-804E-B791-351A526A9107}" type="slidenum">
              <a:rPr lang="en-US" smtClean="0"/>
              <a:t>7</a:t>
            </a:fld>
            <a:endParaRPr lang="en-US"/>
          </a:p>
        </p:txBody>
      </p:sp>
    </p:spTree>
    <p:extLst>
      <p:ext uri="{BB962C8B-B14F-4D97-AF65-F5344CB8AC3E}">
        <p14:creationId xmlns:p14="http://schemas.microsoft.com/office/powerpoint/2010/main" val="4132593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the civil rights movement,</a:t>
            </a:r>
            <a:r>
              <a:rPr lang="en-US" baseline="0" dirty="0" smtClean="0"/>
              <a:t> we see a spike in legislation that keeps blacks out the streets, and creates more punitive assessments for civil rights types of mobilizations</a:t>
            </a:r>
          </a:p>
          <a:p>
            <a:r>
              <a:rPr lang="en-US" baseline="0" dirty="0" smtClean="0"/>
              <a:t>	integration fell short.</a:t>
            </a:r>
          </a:p>
          <a:p>
            <a:r>
              <a:rPr lang="en-US" baseline="0" dirty="0" smtClean="0"/>
              <a:t>		started in 1955</a:t>
            </a:r>
          </a:p>
          <a:p>
            <a:r>
              <a:rPr lang="en-US" baseline="0" dirty="0" smtClean="0"/>
              <a:t>		and ended in 1988 (no more bussing)</a:t>
            </a:r>
          </a:p>
          <a:p>
            <a:r>
              <a:rPr lang="en-US" baseline="0" dirty="0" smtClean="0"/>
              <a:t>		we are currently just as segregated now as we were in 1971. </a:t>
            </a:r>
            <a:endParaRPr lang="en-US" dirty="0"/>
          </a:p>
        </p:txBody>
      </p:sp>
      <p:sp>
        <p:nvSpPr>
          <p:cNvPr id="4" name="Slide Number Placeholder 3"/>
          <p:cNvSpPr>
            <a:spLocks noGrp="1"/>
          </p:cNvSpPr>
          <p:nvPr>
            <p:ph type="sldNum" sz="quarter" idx="10"/>
          </p:nvPr>
        </p:nvSpPr>
        <p:spPr/>
        <p:txBody>
          <a:bodyPr/>
          <a:lstStyle/>
          <a:p>
            <a:fld id="{B0AB78B3-245B-804E-B791-351A526A9107}" type="slidenum">
              <a:rPr lang="en-US" smtClean="0"/>
              <a:t>8</a:t>
            </a:fld>
            <a:endParaRPr lang="en-US"/>
          </a:p>
        </p:txBody>
      </p:sp>
    </p:spTree>
    <p:extLst>
      <p:ext uri="{BB962C8B-B14F-4D97-AF65-F5344CB8AC3E}">
        <p14:creationId xmlns:p14="http://schemas.microsoft.com/office/powerpoint/2010/main" val="2297674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the civil rights movement, we see a trend</a:t>
            </a:r>
            <a:r>
              <a:rPr lang="en-US" baseline="0" dirty="0" smtClean="0"/>
              <a:t> where state entities worked to physically contain black agency while at the same time maintain a status quo</a:t>
            </a:r>
          </a:p>
          <a:p>
            <a:r>
              <a:rPr lang="en-US" baseline="0" dirty="0" smtClean="0"/>
              <a:t>	Martin Luther King was called an outside agitator</a:t>
            </a:r>
          </a:p>
          <a:p>
            <a:r>
              <a:rPr lang="en-US" baseline="0" dirty="0" smtClean="0"/>
              <a:t>		why was this the case? </a:t>
            </a:r>
          </a:p>
          <a:p>
            <a:r>
              <a:rPr lang="en-US" baseline="0" dirty="0" smtClean="0"/>
              <a:t>	in this case, he was seen as a cause for violence, not as responding to violence</a:t>
            </a:r>
          </a:p>
          <a:p>
            <a:r>
              <a:rPr lang="en-US" baseline="0" dirty="0" smtClean="0"/>
              <a:t>		because violence was not </a:t>
            </a:r>
            <a:r>
              <a:rPr lang="en-US" baseline="0" dirty="0" smtClean="0"/>
              <a:t>see, it was hidden under the veil of white supremacy which made discriminatory practices natural. Subjectively, </a:t>
            </a:r>
            <a:r>
              <a:rPr lang="en-US" baseline="0" dirty="0" smtClean="0"/>
              <a:t>people could only recognize the disruption that was being caused. </a:t>
            </a:r>
          </a:p>
          <a:p>
            <a:endParaRPr lang="en-US" baseline="0" dirty="0" smtClean="0"/>
          </a:p>
          <a:p>
            <a:r>
              <a:rPr lang="en-US" baseline="0" dirty="0" smtClean="0"/>
              <a:t>Objective v. Subjective violence</a:t>
            </a:r>
          </a:p>
          <a:p>
            <a:r>
              <a:rPr lang="en-US" baseline="0" dirty="0" smtClean="0"/>
              <a:t>Objective=what you can prove by lifting the veil of what we typically take for granted</a:t>
            </a:r>
          </a:p>
          <a:p>
            <a:r>
              <a:rPr lang="en-US" baseline="0" dirty="0" smtClean="0"/>
              <a:t>Subjective=what typically causes us pain/physical/emotional response</a:t>
            </a:r>
          </a:p>
          <a:p>
            <a:r>
              <a:rPr lang="en-US" baseline="0" dirty="0" smtClean="0"/>
              <a:t>Objectively, we can easily prove that there is systemic violence against Black people in America. Subjectively, we only respond to interpersonal actions or issues of brutality. If we integrate both, we can see that issues of brutality like the above picture depicts are caused by objective violence that denies Black people human rights relative to the white population. </a:t>
            </a:r>
          </a:p>
          <a:p>
            <a:endParaRPr lang="en-US" baseline="0" dirty="0" smtClean="0"/>
          </a:p>
          <a:p>
            <a:endParaRPr lang="en-US" baseline="0" dirty="0" smtClean="0"/>
          </a:p>
          <a:p>
            <a:r>
              <a:rPr lang="en-US" baseline="0" dirty="0" smtClean="0"/>
              <a:t>Systemic racism is like cyanide </a:t>
            </a:r>
            <a:endParaRPr lang="en-US" dirty="0"/>
          </a:p>
        </p:txBody>
      </p:sp>
      <p:sp>
        <p:nvSpPr>
          <p:cNvPr id="4" name="Slide Number Placeholder 3"/>
          <p:cNvSpPr>
            <a:spLocks noGrp="1"/>
          </p:cNvSpPr>
          <p:nvPr>
            <p:ph type="sldNum" sz="quarter" idx="10"/>
          </p:nvPr>
        </p:nvSpPr>
        <p:spPr/>
        <p:txBody>
          <a:bodyPr/>
          <a:lstStyle/>
          <a:p>
            <a:fld id="{B0AB78B3-245B-804E-B791-351A526A9107}" type="slidenum">
              <a:rPr lang="en-US" smtClean="0"/>
              <a:t>9</a:t>
            </a:fld>
            <a:endParaRPr lang="en-US"/>
          </a:p>
        </p:txBody>
      </p:sp>
    </p:spTree>
    <p:extLst>
      <p:ext uri="{BB962C8B-B14F-4D97-AF65-F5344CB8AC3E}">
        <p14:creationId xmlns:p14="http://schemas.microsoft.com/office/powerpoint/2010/main" val="2417339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1940s</a:t>
            </a:r>
            <a:r>
              <a:rPr lang="en-US" baseline="0" dirty="0" smtClean="0"/>
              <a:t> you have post war mobilizations for freedom (first march on Washington)</a:t>
            </a:r>
          </a:p>
          <a:p>
            <a:r>
              <a:rPr lang="en-US" baseline="0" dirty="0" smtClean="0"/>
              <a:t>In the 50s you have the civil rights movement </a:t>
            </a:r>
            <a:endParaRPr lang="en-US" dirty="0" smtClean="0"/>
          </a:p>
          <a:p>
            <a:r>
              <a:rPr lang="en-US" dirty="0" smtClean="0"/>
              <a:t>In the mid 70s, you have deindustrialization</a:t>
            </a:r>
          </a:p>
          <a:p>
            <a:r>
              <a:rPr lang="en-US" dirty="0" smtClean="0"/>
              <a:t>	this is the third spike </a:t>
            </a:r>
          </a:p>
          <a:p>
            <a:r>
              <a:rPr lang="en-US" dirty="0" smtClean="0"/>
              <a:t>In the late 80s, you have tough on crime laws</a:t>
            </a:r>
          </a:p>
          <a:p>
            <a:r>
              <a:rPr lang="en-US" dirty="0" smtClean="0"/>
              <a:t>In the 90s you have an acceleration of mandatory minimum</a:t>
            </a:r>
            <a:r>
              <a:rPr lang="en-US" baseline="0" dirty="0" smtClean="0"/>
              <a:t> sentencing and three strikes laws. </a:t>
            </a:r>
            <a:endParaRPr lang="en-US" dirty="0"/>
          </a:p>
        </p:txBody>
      </p:sp>
      <p:sp>
        <p:nvSpPr>
          <p:cNvPr id="4" name="Slide Number Placeholder 3"/>
          <p:cNvSpPr>
            <a:spLocks noGrp="1"/>
          </p:cNvSpPr>
          <p:nvPr>
            <p:ph type="sldNum" sz="quarter" idx="10"/>
          </p:nvPr>
        </p:nvSpPr>
        <p:spPr/>
        <p:txBody>
          <a:bodyPr/>
          <a:lstStyle/>
          <a:p>
            <a:fld id="{B0AB78B3-245B-804E-B791-351A526A9107}" type="slidenum">
              <a:rPr lang="en-US" smtClean="0"/>
              <a:t>11</a:t>
            </a:fld>
            <a:endParaRPr lang="en-US"/>
          </a:p>
        </p:txBody>
      </p:sp>
    </p:spTree>
    <p:extLst>
      <p:ext uri="{BB962C8B-B14F-4D97-AF65-F5344CB8AC3E}">
        <p14:creationId xmlns:p14="http://schemas.microsoft.com/office/powerpoint/2010/main" val="987101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racially coded language that rally white support for racist legislation (race baiting voters) has been a long time practice of</a:t>
            </a:r>
            <a:r>
              <a:rPr lang="en-US" baseline="0" dirty="0" smtClean="0"/>
              <a:t> racist politicians. Democrat and republican alike. This is also product of systemic racism that works to benefit whites. This video substantiates white fears and also creates jobs for white people by controlling Black people. It creates a Black boogie man that whites need to be be saved from. </a:t>
            </a:r>
            <a:endParaRPr lang="en-US" dirty="0"/>
          </a:p>
        </p:txBody>
      </p:sp>
      <p:sp>
        <p:nvSpPr>
          <p:cNvPr id="4" name="Slide Number Placeholder 3"/>
          <p:cNvSpPr>
            <a:spLocks noGrp="1"/>
          </p:cNvSpPr>
          <p:nvPr>
            <p:ph type="sldNum" sz="quarter" idx="10"/>
          </p:nvPr>
        </p:nvSpPr>
        <p:spPr/>
        <p:txBody>
          <a:bodyPr/>
          <a:lstStyle/>
          <a:p>
            <a:fld id="{B0AB78B3-245B-804E-B791-351A526A9107}" type="slidenum">
              <a:rPr lang="en-US" smtClean="0"/>
              <a:t>12</a:t>
            </a:fld>
            <a:endParaRPr lang="en-US"/>
          </a:p>
        </p:txBody>
      </p:sp>
    </p:spTree>
    <p:extLst>
      <p:ext uri="{BB962C8B-B14F-4D97-AF65-F5344CB8AC3E}">
        <p14:creationId xmlns:p14="http://schemas.microsoft.com/office/powerpoint/2010/main" val="1320433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Date Placeholder 14"/>
          <p:cNvSpPr>
            <a:spLocks noGrp="1"/>
          </p:cNvSpPr>
          <p:nvPr>
            <p:ph type="dt" sz="half" idx="10"/>
          </p:nvPr>
        </p:nvSpPr>
        <p:spPr/>
        <p:txBody>
          <a:bodyPr/>
          <a:lstStyle/>
          <a:p>
            <a:fld id="{2069C06D-4ED8-42C6-905D-CA84CA1B6CBF}" type="datetime2">
              <a:rPr lang="en-US" smtClean="0"/>
              <a:t>Wednesday, May 18, 16</a:t>
            </a:fld>
            <a:endParaRPr lang="en-US" dirty="0"/>
          </a:p>
        </p:txBody>
      </p:sp>
      <p:sp>
        <p:nvSpPr>
          <p:cNvPr id="16" name="Slide Number Placeholder 15"/>
          <p:cNvSpPr>
            <a:spLocks noGrp="1"/>
          </p:cNvSpPr>
          <p:nvPr>
            <p:ph type="sldNum" sz="quarter" idx="11"/>
          </p:nvPr>
        </p:nvSpPr>
        <p:spPr/>
        <p:txBody>
          <a:bodyPr/>
          <a:lstStyle/>
          <a:p>
            <a:fld id="{1789C0F2-17E0-497A-9BBE-0C73201AAFE3}" type="slidenum">
              <a:rPr lang="en-US" smtClean="0"/>
              <a:pPr/>
              <a:t>‹#›</a:t>
            </a:fld>
            <a:endParaRPr lang="en-US" dirty="0"/>
          </a:p>
        </p:txBody>
      </p:sp>
      <p:sp>
        <p:nvSpPr>
          <p:cNvPr id="17" name="Footer Placeholder 16"/>
          <p:cNvSpPr>
            <a:spLocks noGrp="1"/>
          </p:cNvSpPr>
          <p:nvPr>
            <p:ph type="ftr" sz="quarter" idx="12"/>
          </p:nvPr>
        </p:nvSpPr>
        <p:spPr/>
        <p:txBody>
          <a:body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6EEE0E-EDB0-4D84-86B0-50833DF22902}" type="datetime2">
              <a:rPr lang="en-US" smtClean="0"/>
              <a:t>Wednesday, May 18, 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9C0F2-17E0-497A-9BBE-0C73201AAFE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14372C-B5AB-4C39-B273-B99224EB4DD5}" type="datetime2">
              <a:rPr lang="en-US" smtClean="0"/>
              <a:t>Wednesday, May 18, 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9C0F2-17E0-497A-9BBE-0C73201AAFE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4" name="Date Placeholder 13"/>
          <p:cNvSpPr>
            <a:spLocks noGrp="1"/>
          </p:cNvSpPr>
          <p:nvPr>
            <p:ph type="dt" sz="half" idx="10"/>
          </p:nvPr>
        </p:nvSpPr>
        <p:spPr/>
        <p:txBody>
          <a:bodyPr/>
          <a:lstStyle/>
          <a:p>
            <a:fld id="{14CB1CAA-32CD-4B55-B92A-B8F0843CACF4}" type="datetime2">
              <a:rPr lang="en-US" smtClean="0"/>
              <a:t>Wednesday, May 18, 16</a:t>
            </a:fld>
            <a:endParaRPr lang="en-US" dirty="0"/>
          </a:p>
        </p:txBody>
      </p:sp>
      <p:sp>
        <p:nvSpPr>
          <p:cNvPr id="15" name="Slide Number Placeholder 14"/>
          <p:cNvSpPr>
            <a:spLocks noGrp="1"/>
          </p:cNvSpPr>
          <p:nvPr>
            <p:ph type="sldNum" sz="quarter" idx="11"/>
          </p:nvPr>
        </p:nvSpPr>
        <p:spPr/>
        <p:txBody>
          <a:bodyPr/>
          <a:lstStyle/>
          <a:p>
            <a:fld id="{1789C0F2-17E0-497A-9BBE-0C73201AAFE3}" type="slidenum">
              <a:rPr lang="en-US" smtClean="0"/>
              <a:pPr/>
              <a:t>‹#›</a:t>
            </a:fld>
            <a:endParaRPr lang="en-US" dirty="0"/>
          </a:p>
        </p:txBody>
      </p:sp>
      <p:sp>
        <p:nvSpPr>
          <p:cNvPr id="16" name="Footer Placeholder 15"/>
          <p:cNvSpPr>
            <a:spLocks noGrp="1"/>
          </p:cNvSpPr>
          <p:nvPr>
            <p:ph type="ftr" sz="quarter" idx="12"/>
          </p:nvPr>
        </p:nvSpPr>
        <p:spPr/>
        <p:txBody>
          <a:bodyPr/>
          <a:lstStyle/>
          <a:p>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2" name="Date Placeholder 11"/>
          <p:cNvSpPr>
            <a:spLocks noGrp="1"/>
          </p:cNvSpPr>
          <p:nvPr>
            <p:ph type="dt" sz="half" idx="10"/>
          </p:nvPr>
        </p:nvSpPr>
        <p:spPr/>
        <p:txBody>
          <a:bodyPr/>
          <a:lstStyle/>
          <a:p>
            <a:fld id="{3AD8CDC4-3D19-4983-B478-82F6B8E5AB66}" type="datetime2">
              <a:rPr lang="en-US" smtClean="0"/>
              <a:t>Wednesday, May 18, 16</a:t>
            </a:fld>
            <a:endParaRPr lang="en-US" dirty="0"/>
          </a:p>
        </p:txBody>
      </p:sp>
      <p:sp>
        <p:nvSpPr>
          <p:cNvPr id="13" name="Slide Number Placeholder 12"/>
          <p:cNvSpPr>
            <a:spLocks noGrp="1"/>
          </p:cNvSpPr>
          <p:nvPr>
            <p:ph type="sldNum" sz="quarter" idx="11"/>
          </p:nvPr>
        </p:nvSpPr>
        <p:spPr/>
        <p:txBody>
          <a:bodyPr/>
          <a:lstStyle/>
          <a:p>
            <a:fld id="{1789C0F2-17E0-497A-9BBE-0C73201AAFE3}" type="slidenum">
              <a:rPr lang="en-US" smtClean="0"/>
              <a:pPr/>
              <a:t>‹#›</a:t>
            </a:fld>
            <a:endParaRPr lang="en-US" dirty="0"/>
          </a:p>
        </p:txBody>
      </p:sp>
      <p:sp>
        <p:nvSpPr>
          <p:cNvPr id="14" name="Footer Placeholder 13"/>
          <p:cNvSpPr>
            <a:spLocks noGrp="1"/>
          </p:cNvSpPr>
          <p:nvPr>
            <p:ph type="ftr" sz="quarter" idx="12"/>
          </p:nvPr>
        </p:nvSpPr>
        <p:spPr/>
        <p:txBody>
          <a:bodyPr/>
          <a:lstStyle/>
          <a:p>
            <a:endParaRPr lang="en-US" dirty="0"/>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84B82477-D5D3-4181-8C11-75D0F2433A87}" type="datetime2">
              <a:rPr lang="en-US" smtClean="0"/>
              <a:t>Wednesday, May 18, 16</a:t>
            </a:fld>
            <a:endParaRPr lang="en-US" dirty="0"/>
          </a:p>
        </p:txBody>
      </p:sp>
      <p:sp>
        <p:nvSpPr>
          <p:cNvPr id="9" name="Slide Number Placeholder 8"/>
          <p:cNvSpPr>
            <a:spLocks noGrp="1"/>
          </p:cNvSpPr>
          <p:nvPr>
            <p:ph type="sldNum" sz="quarter" idx="11"/>
          </p:nvPr>
        </p:nvSpPr>
        <p:spPr/>
        <p:txBody>
          <a:bodyPr/>
          <a:lstStyle/>
          <a:p>
            <a:fld id="{1789C0F2-17E0-497A-9BBE-0C73201AAFE3}" type="slidenum">
              <a:rPr lang="en-US" smtClean="0"/>
              <a:pPr/>
              <a:t>‹#›</a:t>
            </a:fld>
            <a:endParaRPr lang="en-US" dirty="0"/>
          </a:p>
        </p:txBody>
      </p:sp>
      <p:sp>
        <p:nvSpPr>
          <p:cNvPr id="10" name="Footer Placeholder 9"/>
          <p:cNvSpPr>
            <a:spLocks noGrp="1"/>
          </p:cNvSpPr>
          <p:nvPr>
            <p:ph type="ftr" sz="quarter" idx="12"/>
          </p:nvPr>
        </p:nvSpPr>
        <p:spPr/>
        <p:txBody>
          <a:bodyPr/>
          <a:lstStyle/>
          <a:p>
            <a:endParaRPr lang="en-US" dirty="0"/>
          </a:p>
        </p:txBody>
      </p:sp>
      <p:sp>
        <p:nvSpPr>
          <p:cNvPr id="11" name="Title 10"/>
          <p:cNvSpPr>
            <a:spLocks noGrp="1"/>
          </p:cNvSpPr>
          <p:nvPr>
            <p:ph type="title"/>
          </p:nvPr>
        </p:nvSpPr>
        <p:spPr/>
        <p:txBody>
          <a:bodyPr/>
          <a:lstStyle/>
          <a:p>
            <a:r>
              <a:rPr lang="en-US" smtClean="0"/>
              <a:t>Click to edit Master title style</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2" name="Title 11"/>
          <p:cNvSpPr>
            <a:spLocks noGrp="1"/>
          </p:cNvSpPr>
          <p:nvPr>
            <p:ph type="title"/>
          </p:nvPr>
        </p:nvSpPr>
        <p:spPr/>
        <p:txBody>
          <a:bodyPr/>
          <a:lstStyle/>
          <a:p>
            <a:r>
              <a:rPr lang="en-US" smtClean="0"/>
              <a:t>Click to edit Master title style</a:t>
            </a:r>
            <a:endParaRPr lang="en-US" dirty="0"/>
          </a:p>
        </p:txBody>
      </p:sp>
      <p:sp>
        <p:nvSpPr>
          <p:cNvPr id="14" name="Date Placeholder 13"/>
          <p:cNvSpPr>
            <a:spLocks noGrp="1"/>
          </p:cNvSpPr>
          <p:nvPr>
            <p:ph type="dt" sz="half" idx="10"/>
          </p:nvPr>
        </p:nvSpPr>
        <p:spPr/>
        <p:txBody>
          <a:bodyPr/>
          <a:lstStyle/>
          <a:p>
            <a:fld id="{213E253B-1893-4367-8BAE-DF4BC10DC578}" type="datetime2">
              <a:rPr lang="en-US" smtClean="0"/>
              <a:t>Wednesday, May 18, 16</a:t>
            </a:fld>
            <a:endParaRPr lang="en-US" dirty="0"/>
          </a:p>
        </p:txBody>
      </p:sp>
      <p:sp>
        <p:nvSpPr>
          <p:cNvPr id="15" name="Slide Number Placeholder 14"/>
          <p:cNvSpPr>
            <a:spLocks noGrp="1"/>
          </p:cNvSpPr>
          <p:nvPr>
            <p:ph type="sldNum" sz="quarter" idx="11"/>
          </p:nvPr>
        </p:nvSpPr>
        <p:spPr/>
        <p:txBody>
          <a:bodyPr/>
          <a:lstStyle/>
          <a:p>
            <a:fld id="{1789C0F2-17E0-497A-9BBE-0C73201AAFE3}" type="slidenum">
              <a:rPr lang="en-US" smtClean="0"/>
              <a:pPr/>
              <a:t>‹#›</a:t>
            </a:fld>
            <a:endParaRPr lang="en-US" dirty="0"/>
          </a:p>
        </p:txBody>
      </p:sp>
      <p:sp>
        <p:nvSpPr>
          <p:cNvPr id="16" name="Footer Placeholder 15"/>
          <p:cNvSpPr>
            <a:spLocks noGrp="1"/>
          </p:cNvSpPr>
          <p:nvPr>
            <p:ph type="ftr" sz="quarter" idx="12"/>
          </p:nvPr>
        </p:nvSpPr>
        <p:spPr/>
        <p:txBody>
          <a:bodyP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Date Placeholder 6"/>
          <p:cNvSpPr>
            <a:spLocks noGrp="1"/>
          </p:cNvSpPr>
          <p:nvPr>
            <p:ph type="dt" sz="half" idx="10"/>
          </p:nvPr>
        </p:nvSpPr>
        <p:spPr/>
        <p:txBody>
          <a:bodyPr/>
          <a:lstStyle/>
          <a:p>
            <a:fld id="{8B62300D-25B3-4603-86C9-4CB776489F00}" type="datetime2">
              <a:rPr lang="en-US" smtClean="0"/>
              <a:t>Wednesday, May 18, 16</a:t>
            </a:fld>
            <a:endParaRPr lang="en-US" dirty="0"/>
          </a:p>
        </p:txBody>
      </p:sp>
      <p:sp>
        <p:nvSpPr>
          <p:cNvPr id="8" name="Slide Number Placeholder 7"/>
          <p:cNvSpPr>
            <a:spLocks noGrp="1"/>
          </p:cNvSpPr>
          <p:nvPr>
            <p:ph type="sldNum" sz="quarter" idx="11"/>
          </p:nvPr>
        </p:nvSpPr>
        <p:spPr/>
        <p:txBody>
          <a:bodyPr/>
          <a:lstStyle/>
          <a:p>
            <a:fld id="{1789C0F2-17E0-497A-9BBE-0C73201AAFE3}" type="slidenum">
              <a:rPr lang="en-US" smtClean="0"/>
              <a:pPr/>
              <a:t>‹#›</a:t>
            </a:fld>
            <a:endParaRPr lang="en-US" dirty="0"/>
          </a:p>
        </p:txBody>
      </p:sp>
      <p:sp>
        <p:nvSpPr>
          <p:cNvPr id="9" name="Footer Placeholder 8"/>
          <p:cNvSpPr>
            <a:spLocks noGrp="1"/>
          </p:cNvSpPr>
          <p:nvPr>
            <p:ph type="ftr" sz="quarter" idx="12"/>
          </p:nvPr>
        </p:nvSpPr>
        <p:spPr/>
        <p:txBody>
          <a:bodyPr/>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6314AD9-FCC8-48B7-B85B-012A91320DFF}" type="datetime2">
              <a:rPr lang="en-US" smtClean="0"/>
              <a:t>Wednesday, May 18, 16</a:t>
            </a:fld>
            <a:endParaRPr lang="en-US" dirty="0"/>
          </a:p>
        </p:txBody>
      </p:sp>
      <p:sp>
        <p:nvSpPr>
          <p:cNvPr id="6" name="Slide Number Placeholder 5"/>
          <p:cNvSpPr>
            <a:spLocks noGrp="1"/>
          </p:cNvSpPr>
          <p:nvPr>
            <p:ph type="sldNum" sz="quarter" idx="11"/>
          </p:nvPr>
        </p:nvSpPr>
        <p:spPr/>
        <p:txBody>
          <a:bodyPr/>
          <a:lstStyle/>
          <a:p>
            <a:fld id="{1789C0F2-17E0-497A-9BBE-0C73201AAFE3}" type="slidenum">
              <a:rPr lang="en-US" smtClean="0"/>
              <a:pPr/>
              <a:t>‹#›</a:t>
            </a:fld>
            <a:endParaRPr lang="en-US" dirty="0"/>
          </a:p>
        </p:txBody>
      </p:sp>
      <p:sp>
        <p:nvSpPr>
          <p:cNvPr id="7" name="Footer Placeholder 6"/>
          <p:cNvSpPr>
            <a:spLocks noGrp="1"/>
          </p:cNvSpPr>
          <p:nvPr>
            <p:ph type="ftr" sz="quarter" idx="12"/>
          </p:nvPr>
        </p:nvSpPr>
        <p:spPr/>
        <p:txBody>
          <a:body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smtClean="0">
                <a:effectLst>
                  <a:outerShdw blurRad="38100" dist="38100" dir="2700000" algn="tl">
                    <a:srgbClr val="000000">
                      <a:alpha val="43137"/>
                    </a:srgbClr>
                  </a:outerShdw>
                </a:effectLst>
                <a:latin typeface="+mn-lt"/>
              </a:rPr>
              <a:t>{</a:t>
            </a:r>
            <a:endParaRPr lang="en-US" sz="8000"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Date Placeholder 14"/>
          <p:cNvSpPr>
            <a:spLocks noGrp="1"/>
          </p:cNvSpPr>
          <p:nvPr>
            <p:ph type="dt" sz="half" idx="10"/>
          </p:nvPr>
        </p:nvSpPr>
        <p:spPr/>
        <p:txBody>
          <a:bodyPr/>
          <a:lstStyle/>
          <a:p>
            <a:fld id="{3182DC50-D5DB-4F94-B367-9876CD2C4012}" type="datetime2">
              <a:rPr lang="en-US" smtClean="0"/>
              <a:t>Wednesday, May 18, 16</a:t>
            </a:fld>
            <a:endParaRPr lang="en-US" dirty="0"/>
          </a:p>
        </p:txBody>
      </p:sp>
      <p:sp>
        <p:nvSpPr>
          <p:cNvPr id="16" name="Slide Number Placeholder 15"/>
          <p:cNvSpPr>
            <a:spLocks noGrp="1"/>
          </p:cNvSpPr>
          <p:nvPr>
            <p:ph type="sldNum" sz="quarter" idx="11"/>
          </p:nvPr>
        </p:nvSpPr>
        <p:spPr/>
        <p:txBody>
          <a:bodyPr/>
          <a:lstStyle/>
          <a:p>
            <a:fld id="{1789C0F2-17E0-497A-9BBE-0C73201AAFE3}" type="slidenum">
              <a:rPr lang="en-US" smtClean="0"/>
              <a:pPr/>
              <a:t>‹#›</a:t>
            </a:fld>
            <a:endParaRPr lang="en-US" dirty="0"/>
          </a:p>
        </p:txBody>
      </p:sp>
      <p:sp>
        <p:nvSpPr>
          <p:cNvPr id="17" name="Footer Placeholder 16"/>
          <p:cNvSpPr>
            <a:spLocks noGrp="1"/>
          </p:cNvSpPr>
          <p:nvPr>
            <p:ph type="ftr" sz="quarter" idx="12"/>
          </p:nvPr>
        </p:nvSpPr>
        <p:spPr/>
        <p:txBody>
          <a:bodyPr/>
          <a:lstStyle/>
          <a:p>
            <a:endParaRPr lang="en-US" dirty="0"/>
          </a:p>
        </p:txBody>
      </p:sp>
      <p:sp>
        <p:nvSpPr>
          <p:cNvPr id="18" name="Title 17"/>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13" name="Date Placeholder 12"/>
          <p:cNvSpPr>
            <a:spLocks noGrp="1"/>
          </p:cNvSpPr>
          <p:nvPr>
            <p:ph type="dt" sz="half" idx="10"/>
          </p:nvPr>
        </p:nvSpPr>
        <p:spPr/>
        <p:txBody>
          <a:bodyPr/>
          <a:lstStyle/>
          <a:p>
            <a:fld id="{292EB412-E790-42EA-81FE-2925D3A43D91}" type="datetime2">
              <a:rPr lang="en-US" smtClean="0"/>
              <a:t>Wednesday, May 18, 16</a:t>
            </a:fld>
            <a:endParaRPr lang="en-US" dirty="0"/>
          </a:p>
        </p:txBody>
      </p:sp>
      <p:sp>
        <p:nvSpPr>
          <p:cNvPr id="14" name="Slide Number Placeholder 13"/>
          <p:cNvSpPr>
            <a:spLocks noGrp="1"/>
          </p:cNvSpPr>
          <p:nvPr>
            <p:ph type="sldNum" sz="quarter" idx="11"/>
          </p:nvPr>
        </p:nvSpPr>
        <p:spPr/>
        <p:txBody>
          <a:bodyPr/>
          <a:lstStyle/>
          <a:p>
            <a:fld id="{1789C0F2-17E0-497A-9BBE-0C73201AAFE3}" type="slidenum">
              <a:rPr lang="en-US" smtClean="0"/>
              <a:pPr/>
              <a:t>‹#›</a:t>
            </a:fld>
            <a:endParaRPr lang="en-US" dirty="0"/>
          </a:p>
        </p:txBody>
      </p:sp>
      <p:sp>
        <p:nvSpPr>
          <p:cNvPr id="15" name="Footer Placeholder 14"/>
          <p:cNvSpPr>
            <a:spLocks noGrp="1"/>
          </p:cNvSpPr>
          <p:nvPr>
            <p:ph type="ftr" sz="quarter" idx="12"/>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0B385921-A91A-409C-921C-0E0EC1E750EC}" type="datetime2">
              <a:rPr lang="en-US" smtClean="0"/>
              <a:t>Wednesday, May 18, 16</a:t>
            </a:fld>
            <a:endParaRPr lang="en-US" dirty="0"/>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en-US" dirty="0"/>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1789C0F2-17E0-497A-9BBE-0C73201AAFE3}"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sldNum="0" hdr="0" ftr="0" dt="0"/>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8.png"/><Relationship Id="rId1" Type="http://schemas.microsoft.com/office/2007/relationships/media" Target="../media/media1.mp4"/><Relationship Id="rId2" Type="http://schemas.openxmlformats.org/officeDocument/2006/relationships/video" Target="../media/media1.mp4"/></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10.png"/><Relationship Id="rId1" Type="http://schemas.microsoft.com/office/2007/relationships/media" Target="../media/media2.mp4"/><Relationship Id="rId2" Type="http://schemas.openxmlformats.org/officeDocument/2006/relationships/video" Target="../media/media2.mp4"/></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2.xml"/><Relationship Id="rId5" Type="http://schemas.openxmlformats.org/officeDocument/2006/relationships/image" Target="../media/image13.png"/><Relationship Id="rId1" Type="http://schemas.microsoft.com/office/2007/relationships/media" Target="../media/media3.mp4"/><Relationship Id="rId2" Type="http://schemas.openxmlformats.org/officeDocument/2006/relationships/video" Target="../media/media3.mp4"/></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State-Sponsored Violence</a:t>
            </a:r>
            <a:endParaRPr lang="en-US" dirty="0"/>
          </a:p>
        </p:txBody>
      </p:sp>
      <p:sp>
        <p:nvSpPr>
          <p:cNvPr id="3" name="Subtitle 2"/>
          <p:cNvSpPr>
            <a:spLocks noGrp="1"/>
          </p:cNvSpPr>
          <p:nvPr>
            <p:ph type="subTitle" idx="1"/>
          </p:nvPr>
        </p:nvSpPr>
        <p:spPr/>
        <p:txBody>
          <a:bodyPr>
            <a:normAutofit lnSpcReduction="10000"/>
          </a:bodyPr>
          <a:lstStyle/>
          <a:p>
            <a:r>
              <a:rPr lang="en-US" dirty="0" smtClean="0"/>
              <a:t>From Willie Horton to Freddie Gray-The criminalization of Black bodies. </a:t>
            </a:r>
            <a:endParaRPr lang="en-US" dirty="0"/>
          </a:p>
        </p:txBody>
      </p:sp>
    </p:spTree>
    <p:extLst>
      <p:ext uri="{BB962C8B-B14F-4D97-AF65-F5344CB8AC3E}">
        <p14:creationId xmlns:p14="http://schemas.microsoft.com/office/powerpoint/2010/main" val="2999919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oy meets world xmkv.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8982364" cy="4229100"/>
          </a:xfrm>
        </p:spPr>
      </p:pic>
      <p:sp>
        <p:nvSpPr>
          <p:cNvPr id="3" name="Title 2"/>
          <p:cNvSpPr>
            <a:spLocks noGrp="1"/>
          </p:cNvSpPr>
          <p:nvPr>
            <p:ph type="title"/>
          </p:nvPr>
        </p:nvSpPr>
        <p:spPr/>
        <p:txBody>
          <a:bodyPr/>
          <a:lstStyle/>
          <a:p>
            <a:r>
              <a:rPr lang="en-US" dirty="0" smtClean="0"/>
              <a:t>Racial Remediation </a:t>
            </a:r>
            <a:endParaRPr lang="en-US" dirty="0"/>
          </a:p>
        </p:txBody>
      </p:sp>
    </p:spTree>
    <p:extLst>
      <p:ext uri="{BB962C8B-B14F-4D97-AF65-F5344CB8AC3E}">
        <p14:creationId xmlns:p14="http://schemas.microsoft.com/office/powerpoint/2010/main" val="183398694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smtClean="0"/>
              <a:t>Mass Incarceration </a:t>
            </a:r>
            <a:endParaRPr lang="en-US" dirty="0"/>
          </a:p>
        </p:txBody>
      </p:sp>
      <p:pic>
        <p:nvPicPr>
          <p:cNvPr id="4" name="Picture 3" descr="imag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182" y="544959"/>
            <a:ext cx="7167418" cy="4331841"/>
          </a:xfrm>
          <a:prstGeom prst="rect">
            <a:avLst/>
          </a:prstGeom>
        </p:spPr>
      </p:pic>
    </p:spTree>
    <p:extLst>
      <p:ext uri="{BB962C8B-B14F-4D97-AF65-F5344CB8AC3E}">
        <p14:creationId xmlns:p14="http://schemas.microsoft.com/office/powerpoint/2010/main" val="1257763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e_Willie_Horton_Ad_and_the_Revolving_Door_Attack_Ad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777241" y="369455"/>
            <a:ext cx="7452360" cy="3859645"/>
          </a:xfrm>
        </p:spPr>
      </p:pic>
      <p:sp>
        <p:nvSpPr>
          <p:cNvPr id="3" name="Title 2"/>
          <p:cNvSpPr>
            <a:spLocks noGrp="1"/>
          </p:cNvSpPr>
          <p:nvPr>
            <p:ph type="title"/>
          </p:nvPr>
        </p:nvSpPr>
        <p:spPr>
          <a:xfrm>
            <a:off x="777240" y="4876799"/>
            <a:ext cx="7543800" cy="1496291"/>
          </a:xfrm>
        </p:spPr>
        <p:txBody>
          <a:bodyPr/>
          <a:lstStyle/>
          <a:p>
            <a:r>
              <a:rPr lang="en-US" dirty="0" smtClean="0"/>
              <a:t>The Rise of the New Jim Crow</a:t>
            </a:r>
            <a:endParaRPr lang="en-US" dirty="0"/>
          </a:p>
        </p:txBody>
      </p:sp>
    </p:spTree>
    <p:extLst>
      <p:ext uri="{BB962C8B-B14F-4D97-AF65-F5344CB8AC3E}">
        <p14:creationId xmlns:p14="http://schemas.microsoft.com/office/powerpoint/2010/main" val="91129910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ore_People_in_Prison.PNG"/>
          <p:cNvPicPr>
            <a:picLocks noGrp="1" noChangeAspect="1"/>
          </p:cNvPicPr>
          <p:nvPr>
            <p:ph idx="1"/>
          </p:nvPr>
        </p:nvPicPr>
        <p:blipFill>
          <a:blip r:embed="rId3">
            <a:extLst>
              <a:ext uri="{28A0092B-C50C-407E-A947-70E740481C1C}">
                <a14:useLocalDpi xmlns:a14="http://schemas.microsoft.com/office/drawing/2010/main" val="0"/>
              </a:ext>
            </a:extLst>
          </a:blip>
          <a:srcRect l="-12646" r="-12646"/>
          <a:stretch>
            <a:fillRect/>
          </a:stretch>
        </p:blipFill>
        <p:spPr>
          <a:xfrm>
            <a:off x="323273" y="161637"/>
            <a:ext cx="8982363" cy="5056908"/>
          </a:xfrm>
        </p:spPr>
      </p:pic>
      <p:sp>
        <p:nvSpPr>
          <p:cNvPr id="3" name="Title 2"/>
          <p:cNvSpPr>
            <a:spLocks noGrp="1"/>
          </p:cNvSpPr>
          <p:nvPr>
            <p:ph type="title"/>
          </p:nvPr>
        </p:nvSpPr>
        <p:spPr/>
        <p:txBody>
          <a:bodyPr/>
          <a:lstStyle/>
          <a:p>
            <a:r>
              <a:rPr lang="en-US" dirty="0" smtClean="0"/>
              <a:t>Mass Incarceration </a:t>
            </a:r>
            <a:endParaRPr lang="en-US" dirty="0"/>
          </a:p>
        </p:txBody>
      </p:sp>
    </p:spTree>
    <p:extLst>
      <p:ext uri="{BB962C8B-B14F-4D97-AF65-F5344CB8AC3E}">
        <p14:creationId xmlns:p14="http://schemas.microsoft.com/office/powerpoint/2010/main" val="1624380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rcRect t="5750" b="5750"/>
          <a:stretch>
            <a:fillRect/>
          </a:stretch>
        </p:blipFill>
        <p:spPr/>
      </p:pic>
      <p:sp>
        <p:nvSpPr>
          <p:cNvPr id="3" name="Title 2"/>
          <p:cNvSpPr>
            <a:spLocks noGrp="1"/>
          </p:cNvSpPr>
          <p:nvPr>
            <p:ph type="title"/>
          </p:nvPr>
        </p:nvSpPr>
        <p:spPr/>
        <p:txBody>
          <a:bodyPr/>
          <a:lstStyle/>
          <a:p>
            <a:r>
              <a:rPr lang="en-US" dirty="0" smtClean="0"/>
              <a:t>Welfare Queens</a:t>
            </a:r>
            <a:endParaRPr lang="en-US" dirty="0"/>
          </a:p>
        </p:txBody>
      </p:sp>
    </p:spTree>
    <p:extLst>
      <p:ext uri="{BB962C8B-B14F-4D97-AF65-F5344CB8AC3E}">
        <p14:creationId xmlns:p14="http://schemas.microsoft.com/office/powerpoint/2010/main" val="5802762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ltimore Uprising  Cops vs High School kid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133600" y="800100"/>
            <a:ext cx="6096000" cy="3429000"/>
          </a:xfrm>
        </p:spPr>
      </p:pic>
      <p:sp>
        <p:nvSpPr>
          <p:cNvPr id="3" name="Title 2"/>
          <p:cNvSpPr>
            <a:spLocks noGrp="1"/>
          </p:cNvSpPr>
          <p:nvPr>
            <p:ph type="title"/>
          </p:nvPr>
        </p:nvSpPr>
        <p:spPr/>
        <p:txBody>
          <a:bodyPr/>
          <a:lstStyle/>
          <a:p>
            <a:r>
              <a:rPr lang="en-US" dirty="0" smtClean="0"/>
              <a:t>Baltimore Uprising</a:t>
            </a:r>
            <a:endParaRPr lang="en-US" dirty="0"/>
          </a:p>
        </p:txBody>
      </p:sp>
    </p:spTree>
    <p:extLst>
      <p:ext uri="{BB962C8B-B14F-4D97-AF65-F5344CB8AC3E}">
        <p14:creationId xmlns:p14="http://schemas.microsoft.com/office/powerpoint/2010/main" val="164770303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20531" y="392153"/>
            <a:ext cx="7109069" cy="3951248"/>
          </a:xfrm>
        </p:spPr>
        <p:txBody>
          <a:bodyPr>
            <a:normAutofit/>
          </a:bodyPr>
          <a:lstStyle/>
          <a:p>
            <a:r>
              <a:rPr lang="en-US" dirty="0" smtClean="0"/>
              <a:t>Systemic Racism creates a veil that blocks whites from seeing a common humanity with Blacks</a:t>
            </a:r>
          </a:p>
          <a:p>
            <a:r>
              <a:rPr lang="en-US" dirty="0" smtClean="0"/>
              <a:t>This veil becomes saturated with images and political practices that demonize Blacks and attempts to control their perceived behaviors</a:t>
            </a:r>
          </a:p>
          <a:p>
            <a:r>
              <a:rPr lang="en-US" dirty="0" smtClean="0"/>
              <a:t>This is used as political capital and social control</a:t>
            </a:r>
          </a:p>
          <a:p>
            <a:r>
              <a:rPr lang="en-US" dirty="0" smtClean="0"/>
              <a:t>Racism works to benefit the needs of white elites by preying of the fears of the white people. </a:t>
            </a:r>
          </a:p>
          <a:p>
            <a:r>
              <a:rPr lang="en-US" dirty="0" smtClean="0"/>
              <a:t>This ultimately sanctions violence through the mythology of white supremacy. </a:t>
            </a:r>
            <a:endParaRPr lang="en-US" dirty="0"/>
          </a:p>
        </p:txBody>
      </p:sp>
      <p:sp>
        <p:nvSpPr>
          <p:cNvPr id="3" name="Title 2"/>
          <p:cNvSpPr>
            <a:spLocks noGrp="1"/>
          </p:cNvSpPr>
          <p:nvPr>
            <p:ph type="title"/>
          </p:nvPr>
        </p:nvSpPr>
        <p:spPr/>
        <p:txBody>
          <a:bodyPr/>
          <a:lstStyle/>
          <a:p>
            <a:r>
              <a:rPr lang="en-US" dirty="0" smtClean="0"/>
              <a:t>Systemic Racism and State Sponsored Violence</a:t>
            </a:r>
            <a:endParaRPr lang="en-US" dirty="0"/>
          </a:p>
        </p:txBody>
      </p:sp>
    </p:spTree>
    <p:extLst>
      <p:ext uri="{BB962C8B-B14F-4D97-AF65-F5344CB8AC3E}">
        <p14:creationId xmlns:p14="http://schemas.microsoft.com/office/powerpoint/2010/main" val="2144951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Problematize violence in terms of how it is interpreted and how it is enacted</a:t>
            </a:r>
          </a:p>
          <a:p>
            <a:r>
              <a:rPr lang="en-US" dirty="0" smtClean="0"/>
              <a:t>Detail examples of state-sponsored violence</a:t>
            </a:r>
          </a:p>
          <a:p>
            <a:r>
              <a:rPr lang="en-US" dirty="0" smtClean="0"/>
              <a:t>Understand the way in which women encounter violence, different than men. </a:t>
            </a:r>
          </a:p>
          <a:p>
            <a:r>
              <a:rPr lang="en-US" dirty="0" smtClean="0"/>
              <a:t>Use a gendered lens to understand the marginalization of violence against women</a:t>
            </a:r>
          </a:p>
          <a:p>
            <a:r>
              <a:rPr lang="en-US" dirty="0" smtClean="0"/>
              <a:t>Understand what Baltimore and #</a:t>
            </a:r>
            <a:r>
              <a:rPr lang="en-US" dirty="0" err="1" smtClean="0"/>
              <a:t>BlackLivesMatter</a:t>
            </a:r>
            <a:r>
              <a:rPr lang="en-US" dirty="0" smtClean="0"/>
              <a:t> has to do with state-sponsored violence</a:t>
            </a:r>
          </a:p>
          <a:p>
            <a:endParaRPr lang="en-US" dirty="0"/>
          </a:p>
        </p:txBody>
      </p:sp>
      <p:sp>
        <p:nvSpPr>
          <p:cNvPr id="3" name="Title 2"/>
          <p:cNvSpPr>
            <a:spLocks noGrp="1"/>
          </p:cNvSpPr>
          <p:nvPr>
            <p:ph type="title"/>
          </p:nvPr>
        </p:nvSpPr>
        <p:spPr/>
        <p:txBody>
          <a:bodyPr/>
          <a:lstStyle/>
          <a:p>
            <a:r>
              <a:rPr lang="en-US" dirty="0" smtClean="0"/>
              <a:t>Objectives</a:t>
            </a:r>
            <a:endParaRPr lang="en-US" dirty="0"/>
          </a:p>
        </p:txBody>
      </p:sp>
    </p:spTree>
    <p:extLst>
      <p:ext uri="{BB962C8B-B14F-4D97-AF65-F5344CB8AC3E}">
        <p14:creationId xmlns:p14="http://schemas.microsoft.com/office/powerpoint/2010/main" val="2690158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l="-1254" r="-701"/>
          <a:stretch/>
        </p:blipFill>
        <p:spPr>
          <a:xfrm>
            <a:off x="1477818" y="254000"/>
            <a:ext cx="6419273" cy="4622800"/>
          </a:xfrm>
        </p:spPr>
      </p:pic>
      <p:sp>
        <p:nvSpPr>
          <p:cNvPr id="3" name="Title 2"/>
          <p:cNvSpPr>
            <a:spLocks noGrp="1"/>
          </p:cNvSpPr>
          <p:nvPr>
            <p:ph type="title"/>
          </p:nvPr>
        </p:nvSpPr>
        <p:spPr/>
        <p:txBody>
          <a:bodyPr/>
          <a:lstStyle/>
          <a:p>
            <a:r>
              <a:rPr lang="en-US" dirty="0" smtClean="0"/>
              <a:t>Pain and perseverance </a:t>
            </a:r>
            <a:endParaRPr lang="en-US" dirty="0"/>
          </a:p>
        </p:txBody>
      </p:sp>
    </p:spTree>
    <p:extLst>
      <p:ext uri="{BB962C8B-B14F-4D97-AF65-F5344CB8AC3E}">
        <p14:creationId xmlns:p14="http://schemas.microsoft.com/office/powerpoint/2010/main" val="3397729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rcRect l="7143" r="7143"/>
          <a:stretch>
            <a:fillRect/>
          </a:stretch>
        </p:blipFill>
        <p:spPr/>
      </p:pic>
      <p:sp>
        <p:nvSpPr>
          <p:cNvPr id="3" name="Title 2"/>
          <p:cNvSpPr>
            <a:spLocks noGrp="1"/>
          </p:cNvSpPr>
          <p:nvPr>
            <p:ph type="title"/>
          </p:nvPr>
        </p:nvSpPr>
        <p:spPr>
          <a:xfrm>
            <a:off x="777240" y="4876799"/>
            <a:ext cx="7543800" cy="1611745"/>
          </a:xfrm>
        </p:spPr>
        <p:txBody>
          <a:bodyPr/>
          <a:lstStyle/>
          <a:p>
            <a:r>
              <a:rPr lang="en-US" dirty="0" smtClean="0"/>
              <a:t>Thomas Jefferson’s Forbidden Fruit</a:t>
            </a:r>
            <a:endParaRPr lang="en-US" dirty="0"/>
          </a:p>
        </p:txBody>
      </p:sp>
    </p:spTree>
    <p:extLst>
      <p:ext uri="{BB962C8B-B14F-4D97-AF65-F5344CB8AC3E}">
        <p14:creationId xmlns:p14="http://schemas.microsoft.com/office/powerpoint/2010/main" val="1996777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a:effectLst/>
              </a:rPr>
              <a:t>Systemic racism encompasses a broad range of racialized dimensions of this society: the racist framing, racist ideology, stereotyped attitudes, racist emotions, discriminatory habits and actions, and extensive racist institutions developed over centuries by </a:t>
            </a:r>
            <a:r>
              <a:rPr lang="en-US" sz="2400" dirty="0" smtClean="0">
                <a:effectLst/>
              </a:rPr>
              <a:t>whites</a:t>
            </a:r>
            <a:endParaRPr lang="en-US" sz="2400" dirty="0">
              <a:effectLst/>
            </a:endParaRPr>
          </a:p>
        </p:txBody>
      </p:sp>
      <p:sp>
        <p:nvSpPr>
          <p:cNvPr id="3" name="Title 2"/>
          <p:cNvSpPr>
            <a:spLocks noGrp="1"/>
          </p:cNvSpPr>
          <p:nvPr>
            <p:ph type="title"/>
          </p:nvPr>
        </p:nvSpPr>
        <p:spPr/>
        <p:txBody>
          <a:bodyPr/>
          <a:lstStyle/>
          <a:p>
            <a:r>
              <a:rPr lang="en-US" dirty="0" smtClean="0"/>
              <a:t>Systemic Racism</a:t>
            </a:r>
            <a:endParaRPr lang="en-US" dirty="0"/>
          </a:p>
        </p:txBody>
      </p:sp>
    </p:spTree>
    <p:extLst>
      <p:ext uri="{BB962C8B-B14F-4D97-AF65-F5344CB8AC3E}">
        <p14:creationId xmlns:p14="http://schemas.microsoft.com/office/powerpoint/2010/main" val="1601990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rcRect t="3960" b="3960"/>
          <a:stretch>
            <a:fillRect/>
          </a:stretch>
        </p:blipFill>
        <p:spPr/>
      </p:pic>
      <p:sp>
        <p:nvSpPr>
          <p:cNvPr id="3" name="Title 2"/>
          <p:cNvSpPr>
            <a:spLocks noGrp="1"/>
          </p:cNvSpPr>
          <p:nvPr>
            <p:ph type="title"/>
          </p:nvPr>
        </p:nvSpPr>
        <p:spPr/>
        <p:txBody>
          <a:bodyPr/>
          <a:lstStyle/>
          <a:p>
            <a:r>
              <a:rPr lang="en-US" dirty="0" smtClean="0"/>
              <a:t>State Sanctioned Violence</a:t>
            </a:r>
            <a:endParaRPr lang="en-US" dirty="0"/>
          </a:p>
        </p:txBody>
      </p:sp>
    </p:spTree>
    <p:extLst>
      <p:ext uri="{BB962C8B-B14F-4D97-AF65-F5344CB8AC3E}">
        <p14:creationId xmlns:p14="http://schemas.microsoft.com/office/powerpoint/2010/main" val="778471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res.jpg"/>
          <p:cNvPicPr>
            <a:picLocks noGrp="1" noChangeAspect="1"/>
          </p:cNvPicPr>
          <p:nvPr>
            <p:ph idx="1"/>
          </p:nvPr>
        </p:nvPicPr>
        <p:blipFill>
          <a:blip r:embed="rId3">
            <a:extLst>
              <a:ext uri="{28A0092B-C50C-407E-A947-70E740481C1C}">
                <a14:useLocalDpi xmlns:a14="http://schemas.microsoft.com/office/drawing/2010/main" val="0"/>
              </a:ext>
            </a:extLst>
          </a:blip>
          <a:srcRect t="11859" b="11859"/>
          <a:stretch>
            <a:fillRect/>
          </a:stretch>
        </p:blipFill>
        <p:spPr/>
      </p:pic>
      <p:sp>
        <p:nvSpPr>
          <p:cNvPr id="3" name="Title 2"/>
          <p:cNvSpPr>
            <a:spLocks noGrp="1"/>
          </p:cNvSpPr>
          <p:nvPr>
            <p:ph type="title"/>
          </p:nvPr>
        </p:nvSpPr>
        <p:spPr>
          <a:xfrm>
            <a:off x="777240" y="4876799"/>
            <a:ext cx="7543800" cy="1542473"/>
          </a:xfrm>
        </p:spPr>
        <p:txBody>
          <a:bodyPr/>
          <a:lstStyle/>
          <a:p>
            <a:r>
              <a:rPr lang="en-US" dirty="0" smtClean="0"/>
              <a:t>Violence and The Status Quo</a:t>
            </a:r>
            <a:endParaRPr lang="en-US" dirty="0"/>
          </a:p>
        </p:txBody>
      </p:sp>
    </p:spTree>
    <p:extLst>
      <p:ext uri="{BB962C8B-B14F-4D97-AF65-F5344CB8AC3E}">
        <p14:creationId xmlns:p14="http://schemas.microsoft.com/office/powerpoint/2010/main" val="1865318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5399.preview.jpg"/>
          <p:cNvPicPr>
            <a:picLocks noGrp="1" noChangeAspect="1"/>
          </p:cNvPicPr>
          <p:nvPr>
            <p:ph idx="1"/>
          </p:nvPr>
        </p:nvPicPr>
        <p:blipFill>
          <a:blip r:embed="rId3">
            <a:extLst>
              <a:ext uri="{28A0092B-C50C-407E-A947-70E740481C1C}">
                <a14:useLocalDpi xmlns:a14="http://schemas.microsoft.com/office/drawing/2010/main" val="0"/>
              </a:ext>
            </a:extLst>
          </a:blip>
          <a:srcRect t="4961" b="4961"/>
          <a:stretch>
            <a:fillRect/>
          </a:stretch>
        </p:blipFill>
        <p:spPr>
          <a:xfrm>
            <a:off x="777239" y="685801"/>
            <a:ext cx="7720215" cy="4190999"/>
          </a:xfrm>
        </p:spPr>
      </p:pic>
      <p:sp>
        <p:nvSpPr>
          <p:cNvPr id="3" name="Title 2"/>
          <p:cNvSpPr>
            <a:spLocks noGrp="1"/>
          </p:cNvSpPr>
          <p:nvPr>
            <p:ph type="title"/>
          </p:nvPr>
        </p:nvSpPr>
        <p:spPr/>
        <p:txBody>
          <a:bodyPr/>
          <a:lstStyle/>
          <a:p>
            <a:r>
              <a:rPr lang="en-US" dirty="0" smtClean="0"/>
              <a:t>Civil Rights</a:t>
            </a:r>
            <a:endParaRPr lang="en-US" dirty="0"/>
          </a:p>
        </p:txBody>
      </p:sp>
    </p:spTree>
    <p:extLst>
      <p:ext uri="{BB962C8B-B14F-4D97-AF65-F5344CB8AC3E}">
        <p14:creationId xmlns:p14="http://schemas.microsoft.com/office/powerpoint/2010/main" val="18743337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res.jpg"/>
          <p:cNvPicPr>
            <a:picLocks noGrp="1" noChangeAspect="1"/>
          </p:cNvPicPr>
          <p:nvPr>
            <p:ph idx="1"/>
          </p:nvPr>
        </p:nvPicPr>
        <p:blipFill>
          <a:blip r:embed="rId3">
            <a:extLst>
              <a:ext uri="{28A0092B-C50C-407E-A947-70E740481C1C}">
                <a14:useLocalDpi xmlns:a14="http://schemas.microsoft.com/office/drawing/2010/main" val="0"/>
              </a:ext>
            </a:extLst>
          </a:blip>
          <a:srcRect t="9948" b="9948"/>
          <a:stretch>
            <a:fillRect/>
          </a:stretch>
        </p:blipFill>
        <p:spPr/>
      </p:pic>
      <p:sp>
        <p:nvSpPr>
          <p:cNvPr id="3" name="Title 2"/>
          <p:cNvSpPr>
            <a:spLocks noGrp="1"/>
          </p:cNvSpPr>
          <p:nvPr>
            <p:ph type="title"/>
          </p:nvPr>
        </p:nvSpPr>
        <p:spPr>
          <a:xfrm>
            <a:off x="777240" y="4876799"/>
            <a:ext cx="7543800" cy="1542473"/>
          </a:xfrm>
        </p:spPr>
        <p:txBody>
          <a:bodyPr/>
          <a:lstStyle/>
          <a:p>
            <a:r>
              <a:rPr lang="en-US" dirty="0" smtClean="0"/>
              <a:t>From sanctioned to sponsored</a:t>
            </a:r>
            <a:endParaRPr lang="en-US" dirty="0"/>
          </a:p>
        </p:txBody>
      </p:sp>
    </p:spTree>
    <p:extLst>
      <p:ext uri="{BB962C8B-B14F-4D97-AF65-F5344CB8AC3E}">
        <p14:creationId xmlns:p14="http://schemas.microsoft.com/office/powerpoint/2010/main" val="239168997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lemental">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Elemental.thmx</Template>
  <TotalTime>253</TotalTime>
  <Words>658</Words>
  <Application>Microsoft Macintosh PowerPoint</Application>
  <PresentationFormat>On-screen Show (4:3)</PresentationFormat>
  <Paragraphs>124</Paragraphs>
  <Slides>16</Slides>
  <Notes>12</Notes>
  <HiddenSlides>0</HiddenSlides>
  <MMClips>3</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Elemental</vt:lpstr>
      <vt:lpstr>State-Sponsored Violence</vt:lpstr>
      <vt:lpstr>Objectives</vt:lpstr>
      <vt:lpstr>Pain and perseverance </vt:lpstr>
      <vt:lpstr>Thomas Jefferson’s Forbidden Fruit</vt:lpstr>
      <vt:lpstr>Systemic Racism</vt:lpstr>
      <vt:lpstr>State Sanctioned Violence</vt:lpstr>
      <vt:lpstr>Violence and The Status Quo</vt:lpstr>
      <vt:lpstr>Civil Rights</vt:lpstr>
      <vt:lpstr>From sanctioned to sponsored</vt:lpstr>
      <vt:lpstr>Racial Remediation </vt:lpstr>
      <vt:lpstr>Mass Incarceration </vt:lpstr>
      <vt:lpstr>The Rise of the New Jim Crow</vt:lpstr>
      <vt:lpstr>Mass Incarceration </vt:lpstr>
      <vt:lpstr>Welfare Queens</vt:lpstr>
      <vt:lpstr>Baltimore Uprising</vt:lpstr>
      <vt:lpstr>Systemic Racism and State Sponsored Violence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State-Sponsored Violence</dc:title>
  <dc:creator>Devon Lee</dc:creator>
  <cp:lastModifiedBy>Devon Lee</cp:lastModifiedBy>
  <cp:revision>19</cp:revision>
  <dcterms:created xsi:type="dcterms:W3CDTF">2015-04-28T01:48:19Z</dcterms:created>
  <dcterms:modified xsi:type="dcterms:W3CDTF">2016-05-18T15:25:51Z</dcterms:modified>
</cp:coreProperties>
</file>