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120" y="-8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DC9602-40B9-4F92-96A6-CEC92199EAC6}"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A099C98C-6E16-4412-AC96-275876FFCCB2}">
      <dgm:prSet phldrT="[Text]"/>
      <dgm:spPr/>
      <dgm:t>
        <a:bodyPr/>
        <a:lstStyle/>
        <a:p>
          <a:r>
            <a:rPr lang="en-US" dirty="0" smtClean="0"/>
            <a:t>Human difference</a:t>
          </a:r>
          <a:endParaRPr lang="en-US" dirty="0"/>
        </a:p>
      </dgm:t>
    </dgm:pt>
    <dgm:pt modelId="{DD1CA0E8-C9B7-48BD-9FE2-812D2DCDB089}" type="parTrans" cxnId="{9AFB6E52-3BDC-47A4-B59B-DE29B8E81973}">
      <dgm:prSet/>
      <dgm:spPr/>
      <dgm:t>
        <a:bodyPr/>
        <a:lstStyle/>
        <a:p>
          <a:endParaRPr lang="en-US"/>
        </a:p>
      </dgm:t>
    </dgm:pt>
    <dgm:pt modelId="{37D9C87E-F55C-41C0-922C-DFC53E32560E}" type="sibTrans" cxnId="{9AFB6E52-3BDC-47A4-B59B-DE29B8E81973}">
      <dgm:prSet/>
      <dgm:spPr/>
      <dgm:t>
        <a:bodyPr/>
        <a:lstStyle/>
        <a:p>
          <a:endParaRPr lang="en-US"/>
        </a:p>
      </dgm:t>
    </dgm:pt>
    <dgm:pt modelId="{BB7EEBDF-7A78-4F4E-9A48-C1DAC3990DD6}">
      <dgm:prSet phldrT="[Text]"/>
      <dgm:spPr/>
      <dgm:t>
        <a:bodyPr/>
        <a:lstStyle/>
        <a:p>
          <a:r>
            <a:rPr lang="en-US" dirty="0" smtClean="0"/>
            <a:t>Racialization</a:t>
          </a:r>
          <a:endParaRPr lang="en-US" dirty="0"/>
        </a:p>
      </dgm:t>
    </dgm:pt>
    <dgm:pt modelId="{C240D889-0E37-49CA-8180-56225F6757B5}" type="parTrans" cxnId="{81DED9C8-3C48-4963-AE31-C311F5091D38}">
      <dgm:prSet/>
      <dgm:spPr/>
      <dgm:t>
        <a:bodyPr/>
        <a:lstStyle/>
        <a:p>
          <a:endParaRPr lang="en-US"/>
        </a:p>
      </dgm:t>
    </dgm:pt>
    <dgm:pt modelId="{0E8136B1-BF49-4E52-8192-3BBD7ECD1B4F}" type="sibTrans" cxnId="{81DED9C8-3C48-4963-AE31-C311F5091D38}">
      <dgm:prSet/>
      <dgm:spPr/>
      <dgm:t>
        <a:bodyPr/>
        <a:lstStyle/>
        <a:p>
          <a:endParaRPr lang="en-US"/>
        </a:p>
      </dgm:t>
    </dgm:pt>
    <dgm:pt modelId="{B29937D7-9580-4ECD-904C-814088260FE3}">
      <dgm:prSet phldrT="[Text]"/>
      <dgm:spPr/>
      <dgm:t>
        <a:bodyPr/>
        <a:lstStyle/>
        <a:p>
          <a:r>
            <a:rPr lang="en-US" dirty="0" smtClean="0"/>
            <a:t>Racial categories</a:t>
          </a:r>
          <a:endParaRPr lang="en-US" dirty="0"/>
        </a:p>
      </dgm:t>
    </dgm:pt>
    <dgm:pt modelId="{089CABDC-B0BE-4056-8072-62D76BC55C7C}" type="parTrans" cxnId="{5C44CBA4-FED9-4C8B-AF01-F24ADD17E306}">
      <dgm:prSet/>
      <dgm:spPr/>
      <dgm:t>
        <a:bodyPr/>
        <a:lstStyle/>
        <a:p>
          <a:endParaRPr lang="en-US"/>
        </a:p>
      </dgm:t>
    </dgm:pt>
    <dgm:pt modelId="{326EE731-37BA-47CD-A425-68AD33A96DF6}" type="sibTrans" cxnId="{5C44CBA4-FED9-4C8B-AF01-F24ADD17E306}">
      <dgm:prSet/>
      <dgm:spPr/>
      <dgm:t>
        <a:bodyPr/>
        <a:lstStyle/>
        <a:p>
          <a:endParaRPr lang="en-US"/>
        </a:p>
      </dgm:t>
    </dgm:pt>
    <dgm:pt modelId="{7E2CAEB5-27E8-4E61-959F-D7D8315B102B}">
      <dgm:prSet phldrT="[Text]"/>
      <dgm:spPr/>
      <dgm:t>
        <a:bodyPr/>
        <a:lstStyle/>
        <a:p>
          <a:r>
            <a:rPr lang="en-US" dirty="0" smtClean="0"/>
            <a:t>Racism</a:t>
          </a:r>
          <a:endParaRPr lang="en-US" dirty="0"/>
        </a:p>
      </dgm:t>
    </dgm:pt>
    <dgm:pt modelId="{AD38BF5F-8230-4A72-83A7-8183A01C8CE8}" type="parTrans" cxnId="{7B2D9F63-7EDD-4212-BC15-43F308B4C8D1}">
      <dgm:prSet/>
      <dgm:spPr/>
      <dgm:t>
        <a:bodyPr/>
        <a:lstStyle/>
        <a:p>
          <a:endParaRPr lang="en-US"/>
        </a:p>
      </dgm:t>
    </dgm:pt>
    <dgm:pt modelId="{9FA2D8C6-CE9D-427C-AB8C-D91125294902}" type="sibTrans" cxnId="{7B2D9F63-7EDD-4212-BC15-43F308B4C8D1}">
      <dgm:prSet/>
      <dgm:spPr/>
      <dgm:t>
        <a:bodyPr/>
        <a:lstStyle/>
        <a:p>
          <a:endParaRPr lang="en-US"/>
        </a:p>
      </dgm:t>
    </dgm:pt>
    <dgm:pt modelId="{8A0E27AA-2041-4EEB-93AC-80408FCD53EC}">
      <dgm:prSet phldrT="[Text]"/>
      <dgm:spPr/>
      <dgm:t>
        <a:bodyPr/>
        <a:lstStyle/>
        <a:p>
          <a:r>
            <a:rPr lang="en-US" dirty="0" smtClean="0"/>
            <a:t>Racialized social system</a:t>
          </a:r>
          <a:endParaRPr lang="en-US" dirty="0"/>
        </a:p>
      </dgm:t>
    </dgm:pt>
    <dgm:pt modelId="{3EC09258-CCF1-4194-8FA0-0D8550229F37}" type="parTrans" cxnId="{AE0DD0B6-C9EF-4F7E-BC48-E6A655931F38}">
      <dgm:prSet/>
      <dgm:spPr/>
      <dgm:t>
        <a:bodyPr/>
        <a:lstStyle/>
        <a:p>
          <a:endParaRPr lang="en-US"/>
        </a:p>
      </dgm:t>
    </dgm:pt>
    <dgm:pt modelId="{1D36EC5E-9F62-4214-B848-AE8407CF81CF}" type="sibTrans" cxnId="{AE0DD0B6-C9EF-4F7E-BC48-E6A655931F38}">
      <dgm:prSet/>
      <dgm:spPr/>
      <dgm:t>
        <a:bodyPr/>
        <a:lstStyle/>
        <a:p>
          <a:endParaRPr lang="en-US"/>
        </a:p>
      </dgm:t>
    </dgm:pt>
    <dgm:pt modelId="{17A5DE36-6BE4-4717-8A57-52109793B6A9}" type="pres">
      <dgm:prSet presAssocID="{7DDC9602-40B9-4F92-96A6-CEC92199EAC6}" presName="theList" presStyleCnt="0">
        <dgm:presLayoutVars>
          <dgm:dir/>
          <dgm:animLvl val="lvl"/>
          <dgm:resizeHandles val="exact"/>
        </dgm:presLayoutVars>
      </dgm:prSet>
      <dgm:spPr/>
      <dgm:t>
        <a:bodyPr/>
        <a:lstStyle/>
        <a:p>
          <a:endParaRPr lang="en-US"/>
        </a:p>
      </dgm:t>
    </dgm:pt>
    <dgm:pt modelId="{81814EFB-7008-44C1-A4BA-A36E37BC060C}" type="pres">
      <dgm:prSet presAssocID="{A099C98C-6E16-4412-AC96-275876FFCCB2}" presName="compNode" presStyleCnt="0"/>
      <dgm:spPr/>
    </dgm:pt>
    <dgm:pt modelId="{F68CE244-318E-47C1-9EC1-072094E896B7}" type="pres">
      <dgm:prSet presAssocID="{A099C98C-6E16-4412-AC96-275876FFCCB2}" presName="noGeometry" presStyleCnt="0"/>
      <dgm:spPr/>
    </dgm:pt>
    <dgm:pt modelId="{ABAEB2A1-08C4-4A17-8A2C-58FFCD41AB98}" type="pres">
      <dgm:prSet presAssocID="{A099C98C-6E16-4412-AC96-275876FFCCB2}" presName="childTextVisible" presStyleLbl="bgAccFollowNode1" presStyleIdx="0" presStyleCnt="3" custLinFactNeighborX="-590" custLinFactNeighborY="337">
        <dgm:presLayoutVars>
          <dgm:bulletEnabled val="1"/>
        </dgm:presLayoutVars>
      </dgm:prSet>
      <dgm:spPr/>
      <dgm:t>
        <a:bodyPr/>
        <a:lstStyle/>
        <a:p>
          <a:endParaRPr lang="en-US"/>
        </a:p>
      </dgm:t>
    </dgm:pt>
    <dgm:pt modelId="{26B76E22-27F7-4D15-85F5-C18CB6752D43}" type="pres">
      <dgm:prSet presAssocID="{A099C98C-6E16-4412-AC96-275876FFCCB2}" presName="childTextHidden" presStyleLbl="bgAccFollowNode1" presStyleIdx="0" presStyleCnt="3"/>
      <dgm:spPr/>
      <dgm:t>
        <a:bodyPr/>
        <a:lstStyle/>
        <a:p>
          <a:endParaRPr lang="en-US"/>
        </a:p>
      </dgm:t>
    </dgm:pt>
    <dgm:pt modelId="{2FD89921-416B-460F-982E-D5D216191D59}" type="pres">
      <dgm:prSet presAssocID="{A099C98C-6E16-4412-AC96-275876FFCCB2}" presName="parentText" presStyleLbl="node1" presStyleIdx="0" presStyleCnt="3">
        <dgm:presLayoutVars>
          <dgm:chMax val="1"/>
          <dgm:bulletEnabled val="1"/>
        </dgm:presLayoutVars>
      </dgm:prSet>
      <dgm:spPr/>
      <dgm:t>
        <a:bodyPr/>
        <a:lstStyle/>
        <a:p>
          <a:endParaRPr lang="en-US"/>
        </a:p>
      </dgm:t>
    </dgm:pt>
    <dgm:pt modelId="{8B66CC38-3682-4A19-A268-91405CB2498E}" type="pres">
      <dgm:prSet presAssocID="{A099C98C-6E16-4412-AC96-275876FFCCB2}" presName="aSpace" presStyleCnt="0"/>
      <dgm:spPr/>
    </dgm:pt>
    <dgm:pt modelId="{85559015-6F4E-433A-BAE4-DD59E23B2B1E}" type="pres">
      <dgm:prSet presAssocID="{B29937D7-9580-4ECD-904C-814088260FE3}" presName="compNode" presStyleCnt="0"/>
      <dgm:spPr/>
    </dgm:pt>
    <dgm:pt modelId="{9FCEEC6D-C510-490C-9ACA-7577114467FE}" type="pres">
      <dgm:prSet presAssocID="{B29937D7-9580-4ECD-904C-814088260FE3}" presName="noGeometry" presStyleCnt="0"/>
      <dgm:spPr/>
    </dgm:pt>
    <dgm:pt modelId="{49326AA2-9E45-4D97-9634-A9D88F3677E9}" type="pres">
      <dgm:prSet presAssocID="{B29937D7-9580-4ECD-904C-814088260FE3}" presName="childTextVisible" presStyleLbl="bgAccFollowNode1" presStyleIdx="1" presStyleCnt="3">
        <dgm:presLayoutVars>
          <dgm:bulletEnabled val="1"/>
        </dgm:presLayoutVars>
      </dgm:prSet>
      <dgm:spPr/>
      <dgm:t>
        <a:bodyPr/>
        <a:lstStyle/>
        <a:p>
          <a:endParaRPr lang="en-US"/>
        </a:p>
      </dgm:t>
    </dgm:pt>
    <dgm:pt modelId="{EA0AE2E4-A8A9-4CCB-8531-8217D055B572}" type="pres">
      <dgm:prSet presAssocID="{B29937D7-9580-4ECD-904C-814088260FE3}" presName="childTextHidden" presStyleLbl="bgAccFollowNode1" presStyleIdx="1" presStyleCnt="3"/>
      <dgm:spPr/>
      <dgm:t>
        <a:bodyPr/>
        <a:lstStyle/>
        <a:p>
          <a:endParaRPr lang="en-US"/>
        </a:p>
      </dgm:t>
    </dgm:pt>
    <dgm:pt modelId="{CEA3D4CD-692E-479B-A15E-BDA805A912A1}" type="pres">
      <dgm:prSet presAssocID="{B29937D7-9580-4ECD-904C-814088260FE3}" presName="parentText" presStyleLbl="node1" presStyleIdx="1" presStyleCnt="3">
        <dgm:presLayoutVars>
          <dgm:chMax val="1"/>
          <dgm:bulletEnabled val="1"/>
        </dgm:presLayoutVars>
      </dgm:prSet>
      <dgm:spPr/>
      <dgm:t>
        <a:bodyPr/>
        <a:lstStyle/>
        <a:p>
          <a:endParaRPr lang="en-US"/>
        </a:p>
      </dgm:t>
    </dgm:pt>
    <dgm:pt modelId="{1380FA98-55C1-4E19-A72A-B61ED9C64C24}" type="pres">
      <dgm:prSet presAssocID="{B29937D7-9580-4ECD-904C-814088260FE3}" presName="aSpace" presStyleCnt="0"/>
      <dgm:spPr/>
    </dgm:pt>
    <dgm:pt modelId="{D207C79F-1BEC-48B3-A4C4-69E8DEFD59FC}" type="pres">
      <dgm:prSet presAssocID="{8A0E27AA-2041-4EEB-93AC-80408FCD53EC}" presName="compNode" presStyleCnt="0"/>
      <dgm:spPr/>
    </dgm:pt>
    <dgm:pt modelId="{5E3CFD14-FB22-4357-B26B-CA732EF371E3}" type="pres">
      <dgm:prSet presAssocID="{8A0E27AA-2041-4EEB-93AC-80408FCD53EC}" presName="noGeometry" presStyleCnt="0"/>
      <dgm:spPr/>
    </dgm:pt>
    <dgm:pt modelId="{AE6137FA-6B18-4006-B388-687A1A4DEBFA}" type="pres">
      <dgm:prSet presAssocID="{8A0E27AA-2041-4EEB-93AC-80408FCD53EC}" presName="childTextVisible" presStyleLbl="bgAccFollowNode1" presStyleIdx="2" presStyleCnt="3">
        <dgm:presLayoutVars>
          <dgm:bulletEnabled val="1"/>
        </dgm:presLayoutVars>
      </dgm:prSet>
      <dgm:spPr>
        <a:noFill/>
        <a:ln>
          <a:noFill/>
        </a:ln>
      </dgm:spPr>
      <dgm:t>
        <a:bodyPr/>
        <a:lstStyle/>
        <a:p>
          <a:endParaRPr lang="en-US"/>
        </a:p>
      </dgm:t>
    </dgm:pt>
    <dgm:pt modelId="{0636007D-5287-4441-8338-15FC9FC82C67}" type="pres">
      <dgm:prSet presAssocID="{8A0E27AA-2041-4EEB-93AC-80408FCD53EC}" presName="childTextHidden" presStyleLbl="bgAccFollowNode1" presStyleIdx="2" presStyleCnt="3"/>
      <dgm:spPr/>
      <dgm:t>
        <a:bodyPr/>
        <a:lstStyle/>
        <a:p>
          <a:endParaRPr lang="en-US"/>
        </a:p>
      </dgm:t>
    </dgm:pt>
    <dgm:pt modelId="{F87E5D5A-68BD-4B21-885D-33606842A3E8}" type="pres">
      <dgm:prSet presAssocID="{8A0E27AA-2041-4EEB-93AC-80408FCD53EC}" presName="parentText" presStyleLbl="node1" presStyleIdx="2" presStyleCnt="3">
        <dgm:presLayoutVars>
          <dgm:chMax val="1"/>
          <dgm:bulletEnabled val="1"/>
        </dgm:presLayoutVars>
      </dgm:prSet>
      <dgm:spPr/>
      <dgm:t>
        <a:bodyPr/>
        <a:lstStyle/>
        <a:p>
          <a:endParaRPr lang="en-US"/>
        </a:p>
      </dgm:t>
    </dgm:pt>
  </dgm:ptLst>
  <dgm:cxnLst>
    <dgm:cxn modelId="{B251E38C-509C-7341-AFF1-1E4F101E6ECC}" type="presOf" srcId="{BB7EEBDF-7A78-4F4E-9A48-C1DAC3990DD6}" destId="{26B76E22-27F7-4D15-85F5-C18CB6752D43}" srcOrd="1" destOrd="0" presId="urn:microsoft.com/office/officeart/2005/8/layout/hProcess6"/>
    <dgm:cxn modelId="{A6C5809D-D949-414E-8D92-4207F75CBB04}" type="presOf" srcId="{8A0E27AA-2041-4EEB-93AC-80408FCD53EC}" destId="{F87E5D5A-68BD-4B21-885D-33606842A3E8}" srcOrd="0" destOrd="0" presId="urn:microsoft.com/office/officeart/2005/8/layout/hProcess6"/>
    <dgm:cxn modelId="{7B2D9F63-7EDD-4212-BC15-43F308B4C8D1}" srcId="{B29937D7-9580-4ECD-904C-814088260FE3}" destId="{7E2CAEB5-27E8-4E61-959F-D7D8315B102B}" srcOrd="0" destOrd="0" parTransId="{AD38BF5F-8230-4A72-83A7-8183A01C8CE8}" sibTransId="{9FA2D8C6-CE9D-427C-AB8C-D91125294902}"/>
    <dgm:cxn modelId="{A7EF3ED4-781D-454A-BFEA-5002C3847FA6}" type="presOf" srcId="{7E2CAEB5-27E8-4E61-959F-D7D8315B102B}" destId="{EA0AE2E4-A8A9-4CCB-8531-8217D055B572}" srcOrd="1" destOrd="0" presId="urn:microsoft.com/office/officeart/2005/8/layout/hProcess6"/>
    <dgm:cxn modelId="{81DED9C8-3C48-4963-AE31-C311F5091D38}" srcId="{A099C98C-6E16-4412-AC96-275876FFCCB2}" destId="{BB7EEBDF-7A78-4F4E-9A48-C1DAC3990DD6}" srcOrd="0" destOrd="0" parTransId="{C240D889-0E37-49CA-8180-56225F6757B5}" sibTransId="{0E8136B1-BF49-4E52-8192-3BBD7ECD1B4F}"/>
    <dgm:cxn modelId="{16AFDFC1-9991-774C-B764-110DFF2CB0AD}" type="presOf" srcId="{B29937D7-9580-4ECD-904C-814088260FE3}" destId="{CEA3D4CD-692E-479B-A15E-BDA805A912A1}" srcOrd="0" destOrd="0" presId="urn:microsoft.com/office/officeart/2005/8/layout/hProcess6"/>
    <dgm:cxn modelId="{797D9F71-F908-E746-875E-8E26E4B57726}" type="presOf" srcId="{BB7EEBDF-7A78-4F4E-9A48-C1DAC3990DD6}" destId="{ABAEB2A1-08C4-4A17-8A2C-58FFCD41AB98}" srcOrd="0" destOrd="0" presId="urn:microsoft.com/office/officeart/2005/8/layout/hProcess6"/>
    <dgm:cxn modelId="{E0FC732A-314C-B140-9148-1A312424CC6A}" type="presOf" srcId="{A099C98C-6E16-4412-AC96-275876FFCCB2}" destId="{2FD89921-416B-460F-982E-D5D216191D59}" srcOrd="0" destOrd="0" presId="urn:microsoft.com/office/officeart/2005/8/layout/hProcess6"/>
    <dgm:cxn modelId="{AE0DD0B6-C9EF-4F7E-BC48-E6A655931F38}" srcId="{7DDC9602-40B9-4F92-96A6-CEC92199EAC6}" destId="{8A0E27AA-2041-4EEB-93AC-80408FCD53EC}" srcOrd="2" destOrd="0" parTransId="{3EC09258-CCF1-4194-8FA0-0D8550229F37}" sibTransId="{1D36EC5E-9F62-4214-B848-AE8407CF81CF}"/>
    <dgm:cxn modelId="{9AFB6E52-3BDC-47A4-B59B-DE29B8E81973}" srcId="{7DDC9602-40B9-4F92-96A6-CEC92199EAC6}" destId="{A099C98C-6E16-4412-AC96-275876FFCCB2}" srcOrd="0" destOrd="0" parTransId="{DD1CA0E8-C9B7-48BD-9FE2-812D2DCDB089}" sibTransId="{37D9C87E-F55C-41C0-922C-DFC53E32560E}"/>
    <dgm:cxn modelId="{436623DB-582D-D344-A383-D8625D0B7C2D}" type="presOf" srcId="{7DDC9602-40B9-4F92-96A6-CEC92199EAC6}" destId="{17A5DE36-6BE4-4717-8A57-52109793B6A9}" srcOrd="0" destOrd="0" presId="urn:microsoft.com/office/officeart/2005/8/layout/hProcess6"/>
    <dgm:cxn modelId="{440F93F3-50ED-0249-B2BB-66E3A0F1A78A}" type="presOf" srcId="{7E2CAEB5-27E8-4E61-959F-D7D8315B102B}" destId="{49326AA2-9E45-4D97-9634-A9D88F3677E9}" srcOrd="0" destOrd="0" presId="urn:microsoft.com/office/officeart/2005/8/layout/hProcess6"/>
    <dgm:cxn modelId="{5C44CBA4-FED9-4C8B-AF01-F24ADD17E306}" srcId="{7DDC9602-40B9-4F92-96A6-CEC92199EAC6}" destId="{B29937D7-9580-4ECD-904C-814088260FE3}" srcOrd="1" destOrd="0" parTransId="{089CABDC-B0BE-4056-8072-62D76BC55C7C}" sibTransId="{326EE731-37BA-47CD-A425-68AD33A96DF6}"/>
    <dgm:cxn modelId="{D37DE282-2E6B-8C48-B2C8-ECC5A54A64DA}" type="presParOf" srcId="{17A5DE36-6BE4-4717-8A57-52109793B6A9}" destId="{81814EFB-7008-44C1-A4BA-A36E37BC060C}" srcOrd="0" destOrd="0" presId="urn:microsoft.com/office/officeart/2005/8/layout/hProcess6"/>
    <dgm:cxn modelId="{DA76684B-319B-CC42-AEDD-F76F9C450F85}" type="presParOf" srcId="{81814EFB-7008-44C1-A4BA-A36E37BC060C}" destId="{F68CE244-318E-47C1-9EC1-072094E896B7}" srcOrd="0" destOrd="0" presId="urn:microsoft.com/office/officeart/2005/8/layout/hProcess6"/>
    <dgm:cxn modelId="{279B8BE4-A0D4-A143-B11A-8EF7EF551F12}" type="presParOf" srcId="{81814EFB-7008-44C1-A4BA-A36E37BC060C}" destId="{ABAEB2A1-08C4-4A17-8A2C-58FFCD41AB98}" srcOrd="1" destOrd="0" presId="urn:microsoft.com/office/officeart/2005/8/layout/hProcess6"/>
    <dgm:cxn modelId="{1F0C0C4A-727D-DF41-B6EA-937F6CA79810}" type="presParOf" srcId="{81814EFB-7008-44C1-A4BA-A36E37BC060C}" destId="{26B76E22-27F7-4D15-85F5-C18CB6752D43}" srcOrd="2" destOrd="0" presId="urn:microsoft.com/office/officeart/2005/8/layout/hProcess6"/>
    <dgm:cxn modelId="{0C8587D6-E5C1-B441-85FA-52D2818648AC}" type="presParOf" srcId="{81814EFB-7008-44C1-A4BA-A36E37BC060C}" destId="{2FD89921-416B-460F-982E-D5D216191D59}" srcOrd="3" destOrd="0" presId="urn:microsoft.com/office/officeart/2005/8/layout/hProcess6"/>
    <dgm:cxn modelId="{BE609FA6-61DC-7E4B-8861-BADB1867D1C3}" type="presParOf" srcId="{17A5DE36-6BE4-4717-8A57-52109793B6A9}" destId="{8B66CC38-3682-4A19-A268-91405CB2498E}" srcOrd="1" destOrd="0" presId="urn:microsoft.com/office/officeart/2005/8/layout/hProcess6"/>
    <dgm:cxn modelId="{1EF3F61F-1892-D443-80E3-87F689189355}" type="presParOf" srcId="{17A5DE36-6BE4-4717-8A57-52109793B6A9}" destId="{85559015-6F4E-433A-BAE4-DD59E23B2B1E}" srcOrd="2" destOrd="0" presId="urn:microsoft.com/office/officeart/2005/8/layout/hProcess6"/>
    <dgm:cxn modelId="{2F1C0D1D-7D23-7645-A16B-A4DE2A677B6D}" type="presParOf" srcId="{85559015-6F4E-433A-BAE4-DD59E23B2B1E}" destId="{9FCEEC6D-C510-490C-9ACA-7577114467FE}" srcOrd="0" destOrd="0" presId="urn:microsoft.com/office/officeart/2005/8/layout/hProcess6"/>
    <dgm:cxn modelId="{628FEB5F-AD5C-6A42-8E81-A40B19E57D92}" type="presParOf" srcId="{85559015-6F4E-433A-BAE4-DD59E23B2B1E}" destId="{49326AA2-9E45-4D97-9634-A9D88F3677E9}" srcOrd="1" destOrd="0" presId="urn:microsoft.com/office/officeart/2005/8/layout/hProcess6"/>
    <dgm:cxn modelId="{86AB4D08-93B3-114C-A47A-9045F4A01975}" type="presParOf" srcId="{85559015-6F4E-433A-BAE4-DD59E23B2B1E}" destId="{EA0AE2E4-A8A9-4CCB-8531-8217D055B572}" srcOrd="2" destOrd="0" presId="urn:microsoft.com/office/officeart/2005/8/layout/hProcess6"/>
    <dgm:cxn modelId="{24F2B131-2538-3B4F-ADDC-B1CC0254C2E9}" type="presParOf" srcId="{85559015-6F4E-433A-BAE4-DD59E23B2B1E}" destId="{CEA3D4CD-692E-479B-A15E-BDA805A912A1}" srcOrd="3" destOrd="0" presId="urn:microsoft.com/office/officeart/2005/8/layout/hProcess6"/>
    <dgm:cxn modelId="{2F18CD2A-20E2-6847-B0B0-39A5ABC6EE31}" type="presParOf" srcId="{17A5DE36-6BE4-4717-8A57-52109793B6A9}" destId="{1380FA98-55C1-4E19-A72A-B61ED9C64C24}" srcOrd="3" destOrd="0" presId="urn:microsoft.com/office/officeart/2005/8/layout/hProcess6"/>
    <dgm:cxn modelId="{E33C1266-493C-1A45-B63D-795A039DC4EA}" type="presParOf" srcId="{17A5DE36-6BE4-4717-8A57-52109793B6A9}" destId="{D207C79F-1BEC-48B3-A4C4-69E8DEFD59FC}" srcOrd="4" destOrd="0" presId="urn:microsoft.com/office/officeart/2005/8/layout/hProcess6"/>
    <dgm:cxn modelId="{EB0F5CF2-80EE-4047-8192-8CA0BC649752}" type="presParOf" srcId="{D207C79F-1BEC-48B3-A4C4-69E8DEFD59FC}" destId="{5E3CFD14-FB22-4357-B26B-CA732EF371E3}" srcOrd="0" destOrd="0" presId="urn:microsoft.com/office/officeart/2005/8/layout/hProcess6"/>
    <dgm:cxn modelId="{AF1F60CE-8174-534F-A428-98EC1269A5FB}" type="presParOf" srcId="{D207C79F-1BEC-48B3-A4C4-69E8DEFD59FC}" destId="{AE6137FA-6B18-4006-B388-687A1A4DEBFA}" srcOrd="1" destOrd="0" presId="urn:microsoft.com/office/officeart/2005/8/layout/hProcess6"/>
    <dgm:cxn modelId="{7B3BE3F3-C99B-E44B-9B76-8F4746A289D4}" type="presParOf" srcId="{D207C79F-1BEC-48B3-A4C4-69E8DEFD59FC}" destId="{0636007D-5287-4441-8338-15FC9FC82C67}" srcOrd="2" destOrd="0" presId="urn:microsoft.com/office/officeart/2005/8/layout/hProcess6"/>
    <dgm:cxn modelId="{6158A7A8-E317-6642-B6BF-1A51E72EAF40}" type="presParOf" srcId="{D207C79F-1BEC-48B3-A4C4-69E8DEFD59FC}" destId="{F87E5D5A-68BD-4B21-885D-33606842A3E8}"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EB2A1-08C4-4A17-8A2C-58FFCD41AB98}">
      <dsp:nvSpPr>
        <dsp:cNvPr id="0" name=""/>
        <dsp:cNvSpPr/>
      </dsp:nvSpPr>
      <dsp:spPr>
        <a:xfrm>
          <a:off x="515480" y="1799641"/>
          <a:ext cx="2095500" cy="1831730"/>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lvl="0" algn="ctr" defTabSz="622300">
            <a:lnSpc>
              <a:spcPct val="90000"/>
            </a:lnSpc>
            <a:spcBef>
              <a:spcPct val="0"/>
            </a:spcBef>
            <a:spcAft>
              <a:spcPct val="35000"/>
            </a:spcAft>
          </a:pPr>
          <a:r>
            <a:rPr lang="en-US" sz="1400" kern="1200" dirty="0" smtClean="0"/>
            <a:t>Racialization</a:t>
          </a:r>
          <a:endParaRPr lang="en-US" sz="1400" kern="1200" dirty="0"/>
        </a:p>
      </dsp:txBody>
      <dsp:txXfrm>
        <a:off x="1039355" y="2074401"/>
        <a:ext cx="1021556" cy="1282211"/>
      </dsp:txXfrm>
    </dsp:sp>
    <dsp:sp modelId="{2FD89921-416B-460F-982E-D5D216191D59}">
      <dsp:nvSpPr>
        <dsp:cNvPr id="0" name=""/>
        <dsp:cNvSpPr/>
      </dsp:nvSpPr>
      <dsp:spPr>
        <a:xfrm>
          <a:off x="3968" y="2185458"/>
          <a:ext cx="1047750" cy="104775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Human difference</a:t>
          </a:r>
          <a:endParaRPr lang="en-US" sz="1300" kern="1200" dirty="0"/>
        </a:p>
      </dsp:txBody>
      <dsp:txXfrm>
        <a:off x="157407" y="2338897"/>
        <a:ext cx="740872" cy="740872"/>
      </dsp:txXfrm>
    </dsp:sp>
    <dsp:sp modelId="{49326AA2-9E45-4D97-9634-A9D88F3677E9}">
      <dsp:nvSpPr>
        <dsp:cNvPr id="0" name=""/>
        <dsp:cNvSpPr/>
      </dsp:nvSpPr>
      <dsp:spPr>
        <a:xfrm>
          <a:off x="3278187" y="1793468"/>
          <a:ext cx="2095500" cy="1831730"/>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lvl="0" algn="ctr" defTabSz="622300">
            <a:lnSpc>
              <a:spcPct val="90000"/>
            </a:lnSpc>
            <a:spcBef>
              <a:spcPct val="0"/>
            </a:spcBef>
            <a:spcAft>
              <a:spcPct val="35000"/>
            </a:spcAft>
          </a:pPr>
          <a:r>
            <a:rPr lang="en-US" sz="1400" kern="1200" dirty="0" smtClean="0"/>
            <a:t>Racism</a:t>
          </a:r>
          <a:endParaRPr lang="en-US" sz="1400" kern="1200" dirty="0"/>
        </a:p>
      </dsp:txBody>
      <dsp:txXfrm>
        <a:off x="3802062" y="2068228"/>
        <a:ext cx="1021556" cy="1282211"/>
      </dsp:txXfrm>
    </dsp:sp>
    <dsp:sp modelId="{CEA3D4CD-692E-479B-A15E-BDA805A912A1}">
      <dsp:nvSpPr>
        <dsp:cNvPr id="0" name=""/>
        <dsp:cNvSpPr/>
      </dsp:nvSpPr>
      <dsp:spPr>
        <a:xfrm>
          <a:off x="2754312" y="2185458"/>
          <a:ext cx="1047750" cy="104775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Racial categories</a:t>
          </a:r>
          <a:endParaRPr lang="en-US" sz="1300" kern="1200" dirty="0"/>
        </a:p>
      </dsp:txBody>
      <dsp:txXfrm>
        <a:off x="2907751" y="2338897"/>
        <a:ext cx="740872" cy="740872"/>
      </dsp:txXfrm>
    </dsp:sp>
    <dsp:sp modelId="{AE6137FA-6B18-4006-B388-687A1A4DEBFA}">
      <dsp:nvSpPr>
        <dsp:cNvPr id="0" name=""/>
        <dsp:cNvSpPr/>
      </dsp:nvSpPr>
      <dsp:spPr>
        <a:xfrm>
          <a:off x="6028531" y="1793468"/>
          <a:ext cx="2095500" cy="1831730"/>
        </a:xfrm>
        <a:prstGeom prst="rightArrow">
          <a:avLst>
            <a:gd name="adj1" fmla="val 70000"/>
            <a:gd name="adj2" fmla="val 5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87E5D5A-68BD-4B21-885D-33606842A3E8}">
      <dsp:nvSpPr>
        <dsp:cNvPr id="0" name=""/>
        <dsp:cNvSpPr/>
      </dsp:nvSpPr>
      <dsp:spPr>
        <a:xfrm>
          <a:off x="5504656" y="2185458"/>
          <a:ext cx="1047750" cy="104775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Racialized social system</a:t>
          </a:r>
          <a:endParaRPr lang="en-US" sz="1300" kern="1200" dirty="0"/>
        </a:p>
      </dsp:txBody>
      <dsp:txXfrm>
        <a:off x="5658095" y="2338897"/>
        <a:ext cx="740872" cy="74087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B08019-DFCC-4F8D-9338-F7957F796F7A}" type="datetimeFigureOut">
              <a:rPr lang="en-US" smtClean="0"/>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E51DD-441D-4BEA-B11B-14B6B924B776}" type="slidenum">
              <a:rPr lang="en-US" smtClean="0"/>
              <a:t>‹#›</a:t>
            </a:fld>
            <a:endParaRPr lang="en-US"/>
          </a:p>
        </p:txBody>
      </p:sp>
    </p:spTree>
    <p:extLst>
      <p:ext uri="{BB962C8B-B14F-4D97-AF65-F5344CB8AC3E}">
        <p14:creationId xmlns:p14="http://schemas.microsoft.com/office/powerpoint/2010/main" val="71013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B08019-DFCC-4F8D-9338-F7957F796F7A}" type="datetimeFigureOut">
              <a:rPr lang="en-US" smtClean="0"/>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E51DD-441D-4BEA-B11B-14B6B924B776}" type="slidenum">
              <a:rPr lang="en-US" smtClean="0"/>
              <a:t>‹#›</a:t>
            </a:fld>
            <a:endParaRPr lang="en-US"/>
          </a:p>
        </p:txBody>
      </p:sp>
    </p:spTree>
    <p:extLst>
      <p:ext uri="{BB962C8B-B14F-4D97-AF65-F5344CB8AC3E}">
        <p14:creationId xmlns:p14="http://schemas.microsoft.com/office/powerpoint/2010/main" val="358454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B08019-DFCC-4F8D-9338-F7957F796F7A}" type="datetimeFigureOut">
              <a:rPr lang="en-US" smtClean="0"/>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E51DD-441D-4BEA-B11B-14B6B924B776}" type="slidenum">
              <a:rPr lang="en-US" smtClean="0"/>
              <a:t>‹#›</a:t>
            </a:fld>
            <a:endParaRPr lang="en-US"/>
          </a:p>
        </p:txBody>
      </p:sp>
    </p:spTree>
    <p:extLst>
      <p:ext uri="{BB962C8B-B14F-4D97-AF65-F5344CB8AC3E}">
        <p14:creationId xmlns:p14="http://schemas.microsoft.com/office/powerpoint/2010/main" val="2967375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B08019-DFCC-4F8D-9338-F7957F796F7A}" type="datetimeFigureOut">
              <a:rPr lang="en-US" smtClean="0"/>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E51DD-441D-4BEA-B11B-14B6B924B776}" type="slidenum">
              <a:rPr lang="en-US" smtClean="0"/>
              <a:t>‹#›</a:t>
            </a:fld>
            <a:endParaRPr lang="en-US"/>
          </a:p>
        </p:txBody>
      </p:sp>
    </p:spTree>
    <p:extLst>
      <p:ext uri="{BB962C8B-B14F-4D97-AF65-F5344CB8AC3E}">
        <p14:creationId xmlns:p14="http://schemas.microsoft.com/office/powerpoint/2010/main" val="623518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B08019-DFCC-4F8D-9338-F7957F796F7A}" type="datetimeFigureOut">
              <a:rPr lang="en-US" smtClean="0"/>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E51DD-441D-4BEA-B11B-14B6B924B776}" type="slidenum">
              <a:rPr lang="en-US" smtClean="0"/>
              <a:t>‹#›</a:t>
            </a:fld>
            <a:endParaRPr lang="en-US"/>
          </a:p>
        </p:txBody>
      </p:sp>
    </p:spTree>
    <p:extLst>
      <p:ext uri="{BB962C8B-B14F-4D97-AF65-F5344CB8AC3E}">
        <p14:creationId xmlns:p14="http://schemas.microsoft.com/office/powerpoint/2010/main" val="1084134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B08019-DFCC-4F8D-9338-F7957F796F7A}" type="datetimeFigureOut">
              <a:rPr lang="en-US" smtClean="0"/>
              <a:t>2/23/16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E51DD-441D-4BEA-B11B-14B6B924B776}" type="slidenum">
              <a:rPr lang="en-US" smtClean="0"/>
              <a:t>‹#›</a:t>
            </a:fld>
            <a:endParaRPr lang="en-US"/>
          </a:p>
        </p:txBody>
      </p:sp>
    </p:spTree>
    <p:extLst>
      <p:ext uri="{BB962C8B-B14F-4D97-AF65-F5344CB8AC3E}">
        <p14:creationId xmlns:p14="http://schemas.microsoft.com/office/powerpoint/2010/main" val="3735097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B08019-DFCC-4F8D-9338-F7957F796F7A}" type="datetimeFigureOut">
              <a:rPr lang="en-US" smtClean="0"/>
              <a:t>2/23/16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9E51DD-441D-4BEA-B11B-14B6B924B776}" type="slidenum">
              <a:rPr lang="en-US" smtClean="0"/>
              <a:t>‹#›</a:t>
            </a:fld>
            <a:endParaRPr lang="en-US"/>
          </a:p>
        </p:txBody>
      </p:sp>
    </p:spTree>
    <p:extLst>
      <p:ext uri="{BB962C8B-B14F-4D97-AF65-F5344CB8AC3E}">
        <p14:creationId xmlns:p14="http://schemas.microsoft.com/office/powerpoint/2010/main" val="345370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B08019-DFCC-4F8D-9338-F7957F796F7A}" type="datetimeFigureOut">
              <a:rPr lang="en-US" smtClean="0"/>
              <a:t>2/23/16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9E51DD-441D-4BEA-B11B-14B6B924B776}" type="slidenum">
              <a:rPr lang="en-US" smtClean="0"/>
              <a:t>‹#›</a:t>
            </a:fld>
            <a:endParaRPr lang="en-US"/>
          </a:p>
        </p:txBody>
      </p:sp>
    </p:spTree>
    <p:extLst>
      <p:ext uri="{BB962C8B-B14F-4D97-AF65-F5344CB8AC3E}">
        <p14:creationId xmlns:p14="http://schemas.microsoft.com/office/powerpoint/2010/main" val="1078388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08019-DFCC-4F8D-9338-F7957F796F7A}" type="datetimeFigureOut">
              <a:rPr lang="en-US" smtClean="0"/>
              <a:t>2/23/16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9E51DD-441D-4BEA-B11B-14B6B924B776}" type="slidenum">
              <a:rPr lang="en-US" smtClean="0"/>
              <a:t>‹#›</a:t>
            </a:fld>
            <a:endParaRPr lang="en-US"/>
          </a:p>
        </p:txBody>
      </p:sp>
    </p:spTree>
    <p:extLst>
      <p:ext uri="{BB962C8B-B14F-4D97-AF65-F5344CB8AC3E}">
        <p14:creationId xmlns:p14="http://schemas.microsoft.com/office/powerpoint/2010/main" val="192247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B08019-DFCC-4F8D-9338-F7957F796F7A}" type="datetimeFigureOut">
              <a:rPr lang="en-US" smtClean="0"/>
              <a:t>2/23/16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E51DD-441D-4BEA-B11B-14B6B924B776}" type="slidenum">
              <a:rPr lang="en-US" smtClean="0"/>
              <a:t>‹#›</a:t>
            </a:fld>
            <a:endParaRPr lang="en-US"/>
          </a:p>
        </p:txBody>
      </p:sp>
    </p:spTree>
    <p:extLst>
      <p:ext uri="{BB962C8B-B14F-4D97-AF65-F5344CB8AC3E}">
        <p14:creationId xmlns:p14="http://schemas.microsoft.com/office/powerpoint/2010/main" val="3354406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B08019-DFCC-4F8D-9338-F7957F796F7A}" type="datetimeFigureOut">
              <a:rPr lang="en-US" smtClean="0"/>
              <a:t>2/23/16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E51DD-441D-4BEA-B11B-14B6B924B776}" type="slidenum">
              <a:rPr lang="en-US" smtClean="0"/>
              <a:t>‹#›</a:t>
            </a:fld>
            <a:endParaRPr lang="en-US"/>
          </a:p>
        </p:txBody>
      </p:sp>
    </p:spTree>
    <p:extLst>
      <p:ext uri="{BB962C8B-B14F-4D97-AF65-F5344CB8AC3E}">
        <p14:creationId xmlns:p14="http://schemas.microsoft.com/office/powerpoint/2010/main" val="41888959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08019-DFCC-4F8D-9338-F7957F796F7A}" type="datetimeFigureOut">
              <a:rPr lang="en-US" smtClean="0"/>
              <a:t>2/23/16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E51DD-441D-4BEA-B11B-14B6B924B776}" type="slidenum">
              <a:rPr lang="en-US" smtClean="0"/>
              <a:t>‹#›</a:t>
            </a:fld>
            <a:endParaRPr lang="en-US"/>
          </a:p>
        </p:txBody>
      </p:sp>
    </p:spTree>
    <p:extLst>
      <p:ext uri="{BB962C8B-B14F-4D97-AF65-F5344CB8AC3E}">
        <p14:creationId xmlns:p14="http://schemas.microsoft.com/office/powerpoint/2010/main" val="379458231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8494" y="521728"/>
            <a:ext cx="9144000" cy="1369825"/>
          </a:xfrm>
        </p:spPr>
        <p:txBody>
          <a:bodyPr>
            <a:normAutofit fontScale="90000"/>
          </a:bodyPr>
          <a:lstStyle/>
          <a:p>
            <a:r>
              <a:rPr lang="en-US" dirty="0" smtClean="0"/>
              <a:t>From anti-racist self-deception to liberatory commitments</a:t>
            </a:r>
            <a:endParaRPr lang="en-US" dirty="0"/>
          </a:p>
        </p:txBody>
      </p:sp>
      <p:sp>
        <p:nvSpPr>
          <p:cNvPr id="3" name="Subtitle 2"/>
          <p:cNvSpPr>
            <a:spLocks noGrp="1"/>
          </p:cNvSpPr>
          <p:nvPr>
            <p:ph type="subTitle" idx="1"/>
          </p:nvPr>
        </p:nvSpPr>
        <p:spPr>
          <a:xfrm>
            <a:off x="1524000" y="4937779"/>
            <a:ext cx="9144000" cy="1696103"/>
          </a:xfrm>
        </p:spPr>
        <p:txBody>
          <a:bodyPr>
            <a:normAutofit lnSpcReduction="10000"/>
          </a:bodyPr>
          <a:lstStyle/>
          <a:p>
            <a:r>
              <a:rPr lang="en-US" dirty="0" smtClean="0"/>
              <a:t>Christian Matheis, Ph.D.</a:t>
            </a:r>
          </a:p>
          <a:p>
            <a:r>
              <a:rPr lang="en-US" dirty="0" smtClean="0"/>
              <a:t>Departments of Philosophy and Political Science</a:t>
            </a:r>
          </a:p>
          <a:p>
            <a:r>
              <a:rPr lang="en-US" dirty="0" smtClean="0"/>
              <a:t>The Alliance for Social, Political, Ethical, and Cultural Thought</a:t>
            </a:r>
          </a:p>
          <a:p>
            <a:r>
              <a:rPr lang="en-US" dirty="0" smtClean="0"/>
              <a:t>VTAction: Community/Grassroots Organizing</a:t>
            </a:r>
            <a:endParaRPr lang="en-US" dirty="0"/>
          </a:p>
        </p:txBody>
      </p:sp>
      <p:sp>
        <p:nvSpPr>
          <p:cNvPr id="4" name="Subtitle 2"/>
          <p:cNvSpPr txBox="1">
            <a:spLocks/>
          </p:cNvSpPr>
          <p:nvPr/>
        </p:nvSpPr>
        <p:spPr>
          <a:xfrm>
            <a:off x="1524000" y="2481450"/>
            <a:ext cx="9144000" cy="169610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u="sng" dirty="0" smtClean="0"/>
              <a:t>Race: the power of an illusion</a:t>
            </a:r>
          </a:p>
          <a:p>
            <a:r>
              <a:rPr lang="en-US" dirty="0" smtClean="0"/>
              <a:t>NAACP</a:t>
            </a:r>
          </a:p>
          <a:p>
            <a:r>
              <a:rPr lang="en-US" dirty="0" smtClean="0"/>
              <a:t>Blacksburg, VA</a:t>
            </a:r>
          </a:p>
          <a:p>
            <a:r>
              <a:rPr lang="en-US" dirty="0" smtClean="0"/>
              <a:t>Tuesday, April 7</a:t>
            </a:r>
            <a:r>
              <a:rPr lang="en-US" baseline="30000" dirty="0" smtClean="0"/>
              <a:t>th</a:t>
            </a:r>
            <a:r>
              <a:rPr lang="en-US" dirty="0" smtClean="0"/>
              <a:t>, </a:t>
            </a:r>
          </a:p>
          <a:p>
            <a:endParaRPr lang="en-US" dirty="0"/>
          </a:p>
        </p:txBody>
      </p:sp>
    </p:spTree>
    <p:extLst>
      <p:ext uri="{BB962C8B-B14F-4D97-AF65-F5344CB8AC3E}">
        <p14:creationId xmlns:p14="http://schemas.microsoft.com/office/powerpoint/2010/main" val="22888544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Oppression/Institutionalized </a:t>
            </a:r>
            <a:r>
              <a:rPr lang="en-US" b="1" dirty="0" smtClean="0"/>
              <a:t>Cruelty (Hallie)</a:t>
            </a:r>
            <a:r>
              <a:rPr lang="en-US" b="1" dirty="0"/>
              <a:t/>
            </a:r>
            <a:br>
              <a:rPr lang="en-US" b="1" dirty="0"/>
            </a:br>
            <a:endParaRPr lang="en-US" dirty="0"/>
          </a:p>
        </p:txBody>
      </p:sp>
      <p:sp>
        <p:nvSpPr>
          <p:cNvPr id="3" name="Content Placeholder 2"/>
          <p:cNvSpPr>
            <a:spLocks noGrp="1"/>
          </p:cNvSpPr>
          <p:nvPr>
            <p:ph idx="1"/>
          </p:nvPr>
        </p:nvSpPr>
        <p:spPr>
          <a:xfrm>
            <a:off x="838200" y="1192306"/>
            <a:ext cx="11353800" cy="5665693"/>
          </a:xfrm>
        </p:spPr>
        <p:txBody>
          <a:bodyPr>
            <a:normAutofit fontScale="92500" lnSpcReduction="10000"/>
          </a:bodyPr>
          <a:lstStyle/>
          <a:p>
            <a:pPr marL="514350" lvl="0" indent="-514350">
              <a:buFont typeface="+mj-lt"/>
              <a:buAutoNum type="arabicPeriod"/>
            </a:pPr>
            <a:r>
              <a:rPr lang="en-US" b="1" u="sng" dirty="0" smtClean="0"/>
              <a:t>It </a:t>
            </a:r>
            <a:r>
              <a:rPr lang="en-US" b="1" u="sng" dirty="0"/>
              <a:t>is substantial</a:t>
            </a:r>
            <a:r>
              <a:rPr lang="en-US" u="sng" dirty="0"/>
              <a:t> </a:t>
            </a:r>
            <a:r>
              <a:rPr lang="en-US" dirty="0"/>
              <a:t>– it crushes or mains dignity.</a:t>
            </a:r>
          </a:p>
          <a:p>
            <a:pPr marL="514350" lvl="0" indent="-514350">
              <a:buFont typeface="+mj-lt"/>
              <a:buAutoNum type="arabicPeriod"/>
            </a:pPr>
            <a:r>
              <a:rPr lang="en-US" b="1" u="sng" dirty="0"/>
              <a:t>It is pervasive, or </a:t>
            </a:r>
            <a:r>
              <a:rPr lang="en-US" b="1" u="sng" dirty="0" smtClean="0"/>
              <a:t>total</a:t>
            </a:r>
            <a:r>
              <a:rPr lang="en-US" u="sng" dirty="0" smtClean="0"/>
              <a:t> </a:t>
            </a:r>
            <a:r>
              <a:rPr lang="en-US" dirty="0"/>
              <a:t>– a person living under oppression typically cannot find any respite or relief from assaults on their dignity. And the few times they do count as rare, fleeting, and unreliable outlier events that merely prove the general rule. </a:t>
            </a:r>
          </a:p>
          <a:p>
            <a:pPr marL="514350" lvl="0" indent="-514350">
              <a:buFont typeface="+mj-lt"/>
              <a:buAutoNum type="arabicPeriod"/>
            </a:pPr>
            <a:r>
              <a:rPr lang="en-US" b="1" u="sng" dirty="0"/>
              <a:t>It involves a differential of </a:t>
            </a:r>
            <a:r>
              <a:rPr lang="en-US" b="1" u="sng" dirty="0" smtClean="0"/>
              <a:t>power </a:t>
            </a:r>
            <a:r>
              <a:rPr lang="en-US" dirty="0"/>
              <a:t>– persons living under oppression have only partial power, perhaps power to endure or survive or even share a little scrap of political and cultural power – but only to an extent. Under the unequal, partial power of oppression, members of marginalized groups can only have as much power as permitted by those with the ultimate power to give and take partial </a:t>
            </a:r>
            <a:r>
              <a:rPr lang="en-US" dirty="0" smtClean="0"/>
              <a:t>power.</a:t>
            </a:r>
          </a:p>
          <a:p>
            <a:pPr marL="514350" lvl="0" indent="-514350">
              <a:buFont typeface="+mj-lt"/>
              <a:buAutoNum type="arabicPeriod"/>
            </a:pPr>
            <a:r>
              <a:rPr lang="en-US" b="1" u="sng" dirty="0" smtClean="0"/>
              <a:t>It </a:t>
            </a:r>
            <a:r>
              <a:rPr lang="en-US" b="1" u="sng" dirty="0"/>
              <a:t>operates just outside of awareness</a:t>
            </a:r>
            <a:r>
              <a:rPr lang="en-US" u="sng" dirty="0"/>
              <a:t> </a:t>
            </a:r>
            <a:r>
              <a:rPr lang="en-US" dirty="0"/>
              <a:t>of those with unearned advantage – people who reap the unearned power of oppression can do so while remaining persistently ignorant of their society’s functions as oppressive. They can enjoy blissful ignorance of the very thing that makes them believe they have earned what they simply have not earned.</a:t>
            </a:r>
          </a:p>
          <a:p>
            <a:endParaRPr lang="en-US" dirty="0"/>
          </a:p>
        </p:txBody>
      </p:sp>
    </p:spTree>
    <p:extLst>
      <p:ext uri="{BB962C8B-B14F-4D97-AF65-F5344CB8AC3E}">
        <p14:creationId xmlns:p14="http://schemas.microsoft.com/office/powerpoint/2010/main" val="12939821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privilege</a:t>
            </a:r>
            <a:endParaRPr lang="en-US" dirty="0"/>
          </a:p>
        </p:txBody>
      </p:sp>
      <p:sp>
        <p:nvSpPr>
          <p:cNvPr id="3" name="Content Placeholder 2"/>
          <p:cNvSpPr>
            <a:spLocks noGrp="1"/>
          </p:cNvSpPr>
          <p:nvPr>
            <p:ph idx="1"/>
          </p:nvPr>
        </p:nvSpPr>
        <p:spPr/>
        <p:txBody>
          <a:bodyPr/>
          <a:lstStyle/>
          <a:p>
            <a:r>
              <a:rPr lang="en-US" dirty="0"/>
              <a:t>T</a:t>
            </a:r>
            <a:r>
              <a:rPr lang="en-US" dirty="0" smtClean="0"/>
              <a:t>he </a:t>
            </a:r>
            <a:r>
              <a:rPr lang="en-US" dirty="0"/>
              <a:t>result of a maldistribution of benefits to whites, burdens to everyone </a:t>
            </a:r>
            <a:r>
              <a:rPr lang="en-US" dirty="0" smtClean="0"/>
              <a:t>else</a:t>
            </a:r>
          </a:p>
          <a:p>
            <a:r>
              <a:rPr lang="en-US" dirty="0" smtClean="0"/>
              <a:t>All </a:t>
            </a:r>
            <a:r>
              <a:rPr lang="en-US" dirty="0"/>
              <a:t>of the unearned moral regard and political influence a person from a dominant group can access when cultural norms and political institutions systematically distribute the benefits to their group specifically by displacing the burdens onto subordinated groups.</a:t>
            </a:r>
          </a:p>
          <a:p>
            <a:r>
              <a:rPr lang="en-US" dirty="0"/>
              <a:t>The daily, patterned, unquestioned access to goods, resources, opportunities, credibility, in the present and, perhaps most importantly, seemingly in perpetuity</a:t>
            </a:r>
            <a:r>
              <a:rPr lang="en-US" i="1" dirty="0"/>
              <a:t> forever</a:t>
            </a:r>
            <a:r>
              <a:rPr lang="en-US" dirty="0"/>
              <a:t>.</a:t>
            </a:r>
          </a:p>
          <a:p>
            <a:endParaRPr lang="en-US" dirty="0"/>
          </a:p>
        </p:txBody>
      </p:sp>
    </p:spTree>
    <p:extLst>
      <p:ext uri="{BB962C8B-B14F-4D97-AF65-F5344CB8AC3E}">
        <p14:creationId xmlns:p14="http://schemas.microsoft.com/office/powerpoint/2010/main" val="2222054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keeps white privilege entrenched?</a:t>
            </a:r>
            <a:endParaRPr lang="en-US" dirty="0"/>
          </a:p>
        </p:txBody>
      </p:sp>
      <p:sp>
        <p:nvSpPr>
          <p:cNvPr id="3" name="Content Placeholder 2"/>
          <p:cNvSpPr>
            <a:spLocks noGrp="1"/>
          </p:cNvSpPr>
          <p:nvPr>
            <p:ph idx="1"/>
          </p:nvPr>
        </p:nvSpPr>
        <p:spPr/>
        <p:txBody>
          <a:bodyPr/>
          <a:lstStyle/>
          <a:p>
            <a:r>
              <a:rPr lang="en-US" dirty="0"/>
              <a:t>How can people who want an end to racist oppression, and who yet also receive systematic rewards for enjoying unearned white privilege dismantle the tension – how can someone come to change their habits from a surface belief about racism as immoral or unjust to a liberatory commitment practiced in daily life?</a:t>
            </a:r>
          </a:p>
          <a:p>
            <a:r>
              <a:rPr lang="en-US" dirty="0" smtClean="0"/>
              <a:t>Not merely bigotry or bias… also </a:t>
            </a:r>
            <a:r>
              <a:rPr lang="en-US" i="1" dirty="0" smtClean="0"/>
              <a:t>self-deception</a:t>
            </a:r>
            <a:endParaRPr lang="en-US" i="1" dirty="0"/>
          </a:p>
        </p:txBody>
      </p:sp>
    </p:spTree>
    <p:extLst>
      <p:ext uri="{BB962C8B-B14F-4D97-AF65-F5344CB8AC3E}">
        <p14:creationId xmlns:p14="http://schemas.microsoft.com/office/powerpoint/2010/main" val="316177661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Self-deception / anti-racist self-deception</a:t>
            </a:r>
            <a:endParaRPr lang="en-US" dirty="0"/>
          </a:p>
        </p:txBody>
      </p:sp>
      <p:sp>
        <p:nvSpPr>
          <p:cNvPr id="3" name="Content Placeholder 2"/>
          <p:cNvSpPr>
            <a:spLocks noGrp="1"/>
          </p:cNvSpPr>
          <p:nvPr>
            <p:ph idx="1"/>
          </p:nvPr>
        </p:nvSpPr>
        <p:spPr/>
        <p:txBody>
          <a:bodyPr/>
          <a:lstStyle/>
          <a:p>
            <a:r>
              <a:rPr lang="en-US" dirty="0" smtClean="0"/>
              <a:t>The false belief that I have commitments against racist oppression when in reality I do not.</a:t>
            </a:r>
          </a:p>
          <a:p>
            <a:r>
              <a:rPr lang="en-US" dirty="0" smtClean="0"/>
              <a:t>Beliefs about the moral problems and political circumstances, but without anti-racist habits.</a:t>
            </a:r>
            <a:endParaRPr lang="en-US" dirty="0"/>
          </a:p>
        </p:txBody>
      </p:sp>
    </p:spTree>
    <p:extLst>
      <p:ext uri="{BB962C8B-B14F-4D97-AF65-F5344CB8AC3E}">
        <p14:creationId xmlns:p14="http://schemas.microsoft.com/office/powerpoint/2010/main" val="19987554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strategies of self-deception</a:t>
            </a:r>
            <a:endParaRPr lang="en-US" dirty="0"/>
          </a:p>
        </p:txBody>
      </p:sp>
      <p:sp>
        <p:nvSpPr>
          <p:cNvPr id="3" name="Content Placeholder 2"/>
          <p:cNvSpPr>
            <a:spLocks noGrp="1"/>
          </p:cNvSpPr>
          <p:nvPr>
            <p:ph idx="1"/>
          </p:nvPr>
        </p:nvSpPr>
        <p:spPr>
          <a:xfrm>
            <a:off x="838200" y="1825624"/>
            <a:ext cx="11353800" cy="5032375"/>
          </a:xfrm>
        </p:spPr>
        <p:txBody>
          <a:bodyPr>
            <a:normAutofit fontScale="92500" lnSpcReduction="10000"/>
          </a:bodyPr>
          <a:lstStyle/>
          <a:p>
            <a:r>
              <a:rPr lang="en-US" b="1" dirty="0"/>
              <a:t>The first:</a:t>
            </a:r>
            <a:r>
              <a:rPr lang="en-US" dirty="0"/>
              <a:t> conflating single acts (instances) with habits (trends, patterns) that is, doing something good once in a while and telling oneself, “There, I am a good person!” </a:t>
            </a:r>
            <a:endParaRPr lang="en-US" dirty="0" smtClean="0"/>
          </a:p>
          <a:p>
            <a:r>
              <a:rPr lang="en-US" b="1" dirty="0"/>
              <a:t>Second: Choosing faulty examples to justify one’s own faults.</a:t>
            </a:r>
            <a:r>
              <a:rPr lang="en-US" dirty="0"/>
              <a:t> That is, comparing oneself to other people who seem to live with their faults, who have made themselves comfortable with their white privilege, versus comparing oneself to people who are ardently, consistently committed to refusing and resisting white privilege.</a:t>
            </a:r>
          </a:p>
          <a:p>
            <a:r>
              <a:rPr lang="en-US" b="1" dirty="0"/>
              <a:t>Third: confusing one’s conceptual or theoretical knowledge and talents at conversation with habits of practice</a:t>
            </a:r>
            <a:r>
              <a:rPr lang="en-US" dirty="0"/>
              <a:t> – confusing knowledge of white privilege and one’s ability to converse about anti-racism with one’s practices of anti-racism. </a:t>
            </a:r>
            <a:endParaRPr lang="en-US" dirty="0" smtClean="0"/>
          </a:p>
          <a:p>
            <a:r>
              <a:rPr lang="en-US" b="1" dirty="0"/>
              <a:t>Fourth, and finally: comparing oneself to those who have done worse harms rather than living by principles.</a:t>
            </a:r>
            <a:endParaRPr lang="en-US" dirty="0" smtClean="0"/>
          </a:p>
          <a:p>
            <a:endParaRPr lang="en-US" dirty="0"/>
          </a:p>
        </p:txBody>
      </p:sp>
    </p:spTree>
    <p:extLst>
      <p:ext uri="{BB962C8B-B14F-4D97-AF65-F5344CB8AC3E}">
        <p14:creationId xmlns:p14="http://schemas.microsoft.com/office/powerpoint/2010/main" val="33781710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Liberation</a:t>
            </a:r>
            <a:endParaRPr lang="en-US" dirty="0"/>
          </a:p>
        </p:txBody>
      </p:sp>
      <p:sp>
        <p:nvSpPr>
          <p:cNvPr id="3" name="Content Placeholder 2"/>
          <p:cNvSpPr>
            <a:spLocks noGrp="1"/>
          </p:cNvSpPr>
          <p:nvPr>
            <p:ph idx="1"/>
          </p:nvPr>
        </p:nvSpPr>
        <p:spPr/>
        <p:txBody>
          <a:bodyPr>
            <a:normAutofit/>
          </a:bodyPr>
          <a:lstStyle/>
          <a:p>
            <a:r>
              <a:rPr lang="en-US" b="1" dirty="0"/>
              <a:t>Liberation sets the priority </a:t>
            </a:r>
            <a:r>
              <a:rPr lang="en-US" dirty="0"/>
              <a:t>on </a:t>
            </a:r>
            <a:r>
              <a:rPr lang="en-US" b="1" i="1" dirty="0"/>
              <a:t>respect for </a:t>
            </a:r>
            <a:r>
              <a:rPr lang="en-US" b="1" i="1" dirty="0" smtClean="0"/>
              <a:t>unique </a:t>
            </a:r>
            <a:r>
              <a:rPr lang="en-US" b="1" i="1" dirty="0"/>
              <a:t>alterity</a:t>
            </a:r>
            <a:r>
              <a:rPr lang="en-US" b="1" dirty="0"/>
              <a:t> </a:t>
            </a:r>
            <a:r>
              <a:rPr lang="en-US" dirty="0"/>
              <a:t>(undeniable distinct features) of another person/group – whether or not I fully understand </a:t>
            </a:r>
            <a:r>
              <a:rPr lang="en-US" dirty="0" smtClean="0"/>
              <a:t>them.</a:t>
            </a:r>
          </a:p>
          <a:p>
            <a:r>
              <a:rPr lang="en-US" b="1" dirty="0" smtClean="0"/>
              <a:t>Liberation </a:t>
            </a:r>
            <a:r>
              <a:rPr lang="en-US" b="1" dirty="0"/>
              <a:t>has two </a:t>
            </a:r>
            <a:r>
              <a:rPr lang="en-US" b="1" dirty="0" smtClean="0"/>
              <a:t>objectives: </a:t>
            </a:r>
          </a:p>
          <a:p>
            <a:pPr lvl="1"/>
            <a:r>
              <a:rPr lang="en-US" dirty="0" smtClean="0"/>
              <a:t>One</a:t>
            </a:r>
            <a:r>
              <a:rPr lang="en-US" dirty="0"/>
              <a:t>, </a:t>
            </a:r>
            <a:r>
              <a:rPr lang="en-US" b="1" dirty="0"/>
              <a:t>to challenge or call into question the legitimacy of a </a:t>
            </a:r>
            <a:r>
              <a:rPr lang="en-US" b="1" dirty="0" smtClean="0"/>
              <a:t>dominant regime </a:t>
            </a:r>
            <a:r>
              <a:rPr lang="en-US" dirty="0" smtClean="0"/>
              <a:t>– a society’s </a:t>
            </a:r>
            <a:r>
              <a:rPr lang="en-US" dirty="0"/>
              <a:t>moral, cultural, and political </a:t>
            </a:r>
            <a:r>
              <a:rPr lang="en-US" dirty="0" smtClean="0"/>
              <a:t>systems of power, and…</a:t>
            </a:r>
          </a:p>
          <a:p>
            <a:pPr lvl="1"/>
            <a:r>
              <a:rPr lang="en-US" dirty="0" smtClean="0"/>
              <a:t>Two</a:t>
            </a:r>
            <a:r>
              <a:rPr lang="en-US" dirty="0"/>
              <a:t>, liberation </a:t>
            </a:r>
            <a:r>
              <a:rPr lang="en-US" b="1" dirty="0"/>
              <a:t>seeks to put any dominant social system of institutions, norms, patterns, etc. in the obediential service of ending suffering</a:t>
            </a:r>
            <a:r>
              <a:rPr lang="en-US" dirty="0"/>
              <a:t>.</a:t>
            </a:r>
          </a:p>
          <a:p>
            <a:endParaRPr lang="en-US" dirty="0"/>
          </a:p>
        </p:txBody>
      </p:sp>
    </p:spTree>
    <p:extLst>
      <p:ext uri="{BB962C8B-B14F-4D97-AF65-F5344CB8AC3E}">
        <p14:creationId xmlns:p14="http://schemas.microsoft.com/office/powerpoint/2010/main" val="28052353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Liberatory anti-racist commitments, habits</a:t>
            </a:r>
            <a:endParaRPr lang="en-US" dirty="0"/>
          </a:p>
        </p:txBody>
      </p:sp>
      <p:sp>
        <p:nvSpPr>
          <p:cNvPr id="3" name="Content Placeholder 2"/>
          <p:cNvSpPr>
            <a:spLocks noGrp="1"/>
          </p:cNvSpPr>
          <p:nvPr>
            <p:ph idx="1"/>
          </p:nvPr>
        </p:nvSpPr>
        <p:spPr>
          <a:xfrm>
            <a:off x="838200" y="1825624"/>
            <a:ext cx="11353800" cy="5032375"/>
          </a:xfrm>
        </p:spPr>
        <p:txBody>
          <a:bodyPr/>
          <a:lstStyle/>
          <a:p>
            <a:r>
              <a:rPr lang="en-US" dirty="0" smtClean="0"/>
              <a:t>Commit to rejecting habits of self-deception.</a:t>
            </a:r>
          </a:p>
          <a:p>
            <a:r>
              <a:rPr lang="en-US" dirty="0" smtClean="0"/>
              <a:t>Guided by commitments to liberatory change.</a:t>
            </a:r>
          </a:p>
          <a:p>
            <a:r>
              <a:rPr lang="en-US" dirty="0" smtClean="0"/>
              <a:t>Assume that you can demonstrate better and better and better forms of respect even when you do not fully understand another person’s circumstances.</a:t>
            </a:r>
          </a:p>
          <a:p>
            <a:r>
              <a:rPr lang="en-US" dirty="0" smtClean="0"/>
              <a:t>Commit to questioning and challenging dominant systems of power that may appear good and decent, but that </a:t>
            </a:r>
            <a:r>
              <a:rPr lang="en-US" dirty="0" err="1" smtClean="0"/>
              <a:t>maldistribute</a:t>
            </a:r>
            <a:r>
              <a:rPr lang="en-US" dirty="0" smtClean="0"/>
              <a:t> our society’s benefits and burdens (resources, opportunities).</a:t>
            </a:r>
          </a:p>
          <a:p>
            <a:r>
              <a:rPr lang="en-US" dirty="0" smtClean="0"/>
              <a:t>Commit to finding and acting on opportunities in which you can invite, demand, or propose that persons in authority, policies, laws, and traditions serve the end of patterns of cruelty and suffering.</a:t>
            </a:r>
            <a:endParaRPr lang="en-US" dirty="0"/>
          </a:p>
        </p:txBody>
      </p:sp>
    </p:spTree>
    <p:extLst>
      <p:ext uri="{BB962C8B-B14F-4D97-AF65-F5344CB8AC3E}">
        <p14:creationId xmlns:p14="http://schemas.microsoft.com/office/powerpoint/2010/main" val="32671292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Sense of Racism</a:t>
            </a:r>
            <a:endParaRPr lang="en-US" dirty="0"/>
          </a:p>
        </p:txBody>
      </p:sp>
      <p:sp>
        <p:nvSpPr>
          <p:cNvPr id="3" name="Subtitle 2"/>
          <p:cNvSpPr>
            <a:spLocks noGrp="1"/>
          </p:cNvSpPr>
          <p:nvPr>
            <p:ph type="subTitle" idx="1"/>
          </p:nvPr>
        </p:nvSpPr>
        <p:spPr/>
        <p:txBody>
          <a:bodyPr>
            <a:normAutofit lnSpcReduction="10000"/>
          </a:bodyPr>
          <a:lstStyle/>
          <a:p>
            <a:r>
              <a:rPr lang="en-US" dirty="0" smtClean="0"/>
              <a:t>Colorblindness and Racialized Social </a:t>
            </a:r>
            <a:r>
              <a:rPr lang="en-US" dirty="0" smtClean="0"/>
              <a:t>Systems</a:t>
            </a:r>
          </a:p>
          <a:p>
            <a:r>
              <a:rPr lang="en-US" dirty="0" smtClean="0"/>
              <a:t>Ellington Graves, PhD</a:t>
            </a:r>
          </a:p>
          <a:p>
            <a:r>
              <a:rPr lang="en-US" dirty="0" smtClean="0"/>
              <a:t>Director of Africana Studies</a:t>
            </a:r>
          </a:p>
          <a:p>
            <a:r>
              <a:rPr lang="en-US" dirty="0" smtClean="0"/>
              <a:t>Virginia Tech</a:t>
            </a:r>
            <a:endParaRPr lang="en-US" dirty="0"/>
          </a:p>
        </p:txBody>
      </p:sp>
    </p:spTree>
    <p:extLst>
      <p:ext uri="{BB962C8B-B14F-4D97-AF65-F5344CB8AC3E}">
        <p14:creationId xmlns:p14="http://schemas.microsoft.com/office/powerpoint/2010/main" val="12278209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Individual bigotry versus racism</a:t>
            </a:r>
          </a:p>
          <a:p>
            <a:r>
              <a:rPr lang="en-US" dirty="0" smtClean="0"/>
              <a:t>Historical fluidity and racial domination</a:t>
            </a:r>
          </a:p>
          <a:p>
            <a:r>
              <a:rPr lang="en-US" dirty="0" smtClean="0"/>
              <a:t>Racism as translational mechanism</a:t>
            </a:r>
          </a:p>
          <a:p>
            <a:r>
              <a:rPr lang="en-US" dirty="0" smtClean="0"/>
              <a:t>The emergence of the colorblind narrative</a:t>
            </a:r>
          </a:p>
          <a:p>
            <a:r>
              <a:rPr lang="en-US" dirty="0" smtClean="0"/>
              <a:t>Colorblindness, liberalism and denial</a:t>
            </a:r>
          </a:p>
          <a:p>
            <a:r>
              <a:rPr lang="en-US" dirty="0" smtClean="0"/>
              <a:t>Conclusion</a:t>
            </a:r>
            <a:endParaRPr lang="en-US" dirty="0"/>
          </a:p>
        </p:txBody>
      </p:sp>
    </p:spTree>
    <p:extLst>
      <p:ext uri="{BB962C8B-B14F-4D97-AF65-F5344CB8AC3E}">
        <p14:creationId xmlns:p14="http://schemas.microsoft.com/office/powerpoint/2010/main" val="341355250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racism?</a:t>
            </a:r>
            <a:endParaRPr lang="en-US" dirty="0"/>
          </a:p>
        </p:txBody>
      </p:sp>
      <p:sp>
        <p:nvSpPr>
          <p:cNvPr id="3" name="Content Placeholder 2"/>
          <p:cNvSpPr>
            <a:spLocks noGrp="1"/>
          </p:cNvSpPr>
          <p:nvPr>
            <p:ph idx="1"/>
          </p:nvPr>
        </p:nvSpPr>
        <p:spPr/>
        <p:txBody>
          <a:bodyPr/>
          <a:lstStyle/>
          <a:p>
            <a:r>
              <a:rPr lang="en-US" dirty="0" smtClean="0"/>
              <a:t>Frequent emphasis on individual attitudes and beliefs - bigotry</a:t>
            </a:r>
          </a:p>
          <a:p>
            <a:r>
              <a:rPr lang="en-US" dirty="0" smtClean="0"/>
              <a:t>Bigotry + power</a:t>
            </a:r>
          </a:p>
          <a:p>
            <a:r>
              <a:rPr lang="en-US" dirty="0" smtClean="0"/>
              <a:t>Ideology and justification</a:t>
            </a:r>
          </a:p>
          <a:p>
            <a:r>
              <a:rPr lang="en-US" dirty="0" smtClean="0"/>
              <a:t>Institutional practices</a:t>
            </a:r>
          </a:p>
          <a:p>
            <a:r>
              <a:rPr lang="en-US" dirty="0" smtClean="0"/>
              <a:t>How do these account for variations in racial domination over time?</a:t>
            </a:r>
            <a:endParaRPr lang="en-US" dirty="0"/>
          </a:p>
        </p:txBody>
      </p:sp>
    </p:spTree>
    <p:extLst>
      <p:ext uri="{BB962C8B-B14F-4D97-AF65-F5344CB8AC3E}">
        <p14:creationId xmlns:p14="http://schemas.microsoft.com/office/powerpoint/2010/main" val="2946344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does it take to prepare oneself for liberatory anti-racist thought? </a:t>
            </a:r>
          </a:p>
          <a:p>
            <a:r>
              <a:rPr lang="en-US" dirty="0" smtClean="0"/>
              <a:t>What does it take to cultivate the habits of liberatory anti-racism in response to white supremacist racism on a broad social scale, and white privilege on a more local level?</a:t>
            </a:r>
            <a:endParaRPr lang="en-US" dirty="0"/>
          </a:p>
        </p:txBody>
      </p:sp>
    </p:spTree>
    <p:extLst>
      <p:ext uri="{BB962C8B-B14F-4D97-AF65-F5344CB8AC3E}">
        <p14:creationId xmlns:p14="http://schemas.microsoft.com/office/powerpoint/2010/main" val="41289389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we understand historical variations in racial domination through the lens of racism?</a:t>
            </a:r>
            <a:endParaRPr lang="en-US" dirty="0"/>
          </a:p>
        </p:txBody>
      </p:sp>
      <p:sp>
        <p:nvSpPr>
          <p:cNvPr id="3" name="Content Placeholder 2"/>
          <p:cNvSpPr>
            <a:spLocks noGrp="1"/>
          </p:cNvSpPr>
          <p:nvPr>
            <p:ph idx="1"/>
          </p:nvPr>
        </p:nvSpPr>
        <p:spPr/>
        <p:txBody>
          <a:bodyPr/>
          <a:lstStyle/>
          <a:p>
            <a:r>
              <a:rPr lang="en-US" dirty="0" smtClean="0"/>
              <a:t>Slavery – justified by ideology, but motivated by economic interest</a:t>
            </a:r>
          </a:p>
          <a:p>
            <a:r>
              <a:rPr lang="en-US" dirty="0" smtClean="0"/>
              <a:t>Manifest Destiny and indigenous genocide – motivated by economic interest, facilitated by ideology and bigotry</a:t>
            </a:r>
          </a:p>
          <a:p>
            <a:r>
              <a:rPr lang="en-US" dirty="0" smtClean="0"/>
              <a:t>Jim Crow – grounded in law, married to racial </a:t>
            </a:r>
            <a:r>
              <a:rPr lang="en-US" smtClean="0"/>
              <a:t>terror driven by </a:t>
            </a:r>
            <a:r>
              <a:rPr lang="en-US" dirty="0" smtClean="0"/>
              <a:t>bigotry</a:t>
            </a:r>
          </a:p>
          <a:p>
            <a:r>
              <a:rPr lang="en-US" dirty="0" smtClean="0"/>
              <a:t>Post-Civil Rights era – the “end of racism” and the failure of traditional accounts of racial inequality</a:t>
            </a:r>
          </a:p>
          <a:p>
            <a:endParaRPr lang="en-US" dirty="0"/>
          </a:p>
        </p:txBody>
      </p:sp>
    </p:spTree>
    <p:extLst>
      <p:ext uri="{BB962C8B-B14F-4D97-AF65-F5344CB8AC3E}">
        <p14:creationId xmlns:p14="http://schemas.microsoft.com/office/powerpoint/2010/main" val="4850457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get beyond individual motive and interest to make sense of racial inequality across historical contexts?</a:t>
            </a:r>
            <a:endParaRPr lang="en-US" dirty="0"/>
          </a:p>
        </p:txBody>
      </p:sp>
      <p:sp>
        <p:nvSpPr>
          <p:cNvPr id="3" name="Content Placeholder 2"/>
          <p:cNvSpPr>
            <a:spLocks noGrp="1"/>
          </p:cNvSpPr>
          <p:nvPr>
            <p:ph idx="1"/>
          </p:nvPr>
        </p:nvSpPr>
        <p:spPr/>
        <p:txBody>
          <a:bodyPr/>
          <a:lstStyle/>
          <a:p>
            <a:r>
              <a:rPr lang="en-US" dirty="0" smtClean="0"/>
              <a:t>Racism as a translational mechanism </a:t>
            </a:r>
          </a:p>
          <a:p>
            <a:pPr lvl="1"/>
            <a:r>
              <a:rPr lang="en-US" dirty="0"/>
              <a:t>C</a:t>
            </a:r>
            <a:r>
              <a:rPr lang="en-US" dirty="0" smtClean="0"/>
              <a:t>onsidering race as a social field that impacts the distribution of capital in other social fields</a:t>
            </a:r>
          </a:p>
          <a:p>
            <a:pPr lvl="1"/>
            <a:r>
              <a:rPr lang="en-US" dirty="0" smtClean="0"/>
              <a:t>Racism can be understood as the mechanism that allows racial categories to become the basis for durable patterns of inequality across social systems</a:t>
            </a:r>
            <a:endParaRPr lang="en-US" dirty="0"/>
          </a:p>
        </p:txBody>
      </p:sp>
      <p:graphicFrame>
        <p:nvGraphicFramePr>
          <p:cNvPr id="6" name="Diagram 5"/>
          <p:cNvGraphicFramePr/>
          <p:nvPr>
            <p:extLst>
              <p:ext uri="{D42A27DB-BD31-4B8C-83A1-F6EECF244321}">
                <p14:modId xmlns:p14="http://schemas.microsoft.com/office/powerpoint/2010/main" val="3207165988"/>
              </p:ext>
            </p:extLst>
          </p:nvPr>
        </p:nvGraphicFramePr>
        <p:xfrm>
          <a:off x="2001108" y="2505217"/>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7236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get to colorblindness as racism?</a:t>
            </a:r>
            <a:endParaRPr lang="en-US" dirty="0"/>
          </a:p>
        </p:txBody>
      </p:sp>
      <p:sp>
        <p:nvSpPr>
          <p:cNvPr id="3" name="Content Placeholder 2"/>
          <p:cNvSpPr>
            <a:spLocks noGrp="1"/>
          </p:cNvSpPr>
          <p:nvPr>
            <p:ph idx="1"/>
          </p:nvPr>
        </p:nvSpPr>
        <p:spPr/>
        <p:txBody>
          <a:bodyPr>
            <a:normAutofit lnSpcReduction="10000"/>
          </a:bodyPr>
          <a:lstStyle/>
          <a:p>
            <a:r>
              <a:rPr lang="en-US" dirty="0" smtClean="0"/>
              <a:t>Justice John Marshall Harlan </a:t>
            </a:r>
          </a:p>
          <a:p>
            <a:r>
              <a:rPr lang="en-US" dirty="0" smtClean="0"/>
              <a:t>“…in view of the constitution… there is in this country no superior, dominant, ruling class of citizens. There is no caste here. Our constitution is color-blind…. The law regards man as man, and takes no account of his surroundings or of his color when his civil rights as guaranteed by the supreme law of the land are involved.”</a:t>
            </a:r>
          </a:p>
          <a:p>
            <a:r>
              <a:rPr lang="en-US" dirty="0" smtClean="0"/>
              <a:t>“The white race deems itself to be the dominant race in this country. And so it is, in prestige, in achievements, in education, in wealth, and in power. So, I doubt not, it will continue to be for all time, if it remains true to its great heritage, and </a:t>
            </a:r>
            <a:r>
              <a:rPr lang="en-US" b="1" i="1" dirty="0" smtClean="0"/>
              <a:t>holds fast to the principles of constitutional liberty</a:t>
            </a:r>
            <a:r>
              <a:rPr lang="en-US" i="1" dirty="0" smtClean="0"/>
              <a:t>.</a:t>
            </a:r>
            <a:r>
              <a:rPr lang="en-US" dirty="0" smtClean="0"/>
              <a:t>”</a:t>
            </a:r>
            <a:endParaRPr lang="en-US" dirty="0"/>
          </a:p>
        </p:txBody>
      </p:sp>
    </p:spTree>
    <p:extLst>
      <p:ext uri="{BB962C8B-B14F-4D97-AF65-F5344CB8AC3E}">
        <p14:creationId xmlns:p14="http://schemas.microsoft.com/office/powerpoint/2010/main" val="28104779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colorblindness work as a manifestation of “racism without racists?”</a:t>
            </a:r>
            <a:endParaRPr lang="en-US" dirty="0"/>
          </a:p>
        </p:txBody>
      </p:sp>
      <p:sp>
        <p:nvSpPr>
          <p:cNvPr id="3" name="Content Placeholder 2"/>
          <p:cNvSpPr>
            <a:spLocks noGrp="1"/>
          </p:cNvSpPr>
          <p:nvPr>
            <p:ph idx="1"/>
          </p:nvPr>
        </p:nvSpPr>
        <p:spPr/>
        <p:txBody>
          <a:bodyPr/>
          <a:lstStyle/>
          <a:p>
            <a:r>
              <a:rPr lang="en-US" dirty="0" smtClean="0"/>
              <a:t>Colorblindness as fact rather than aspiration</a:t>
            </a:r>
          </a:p>
          <a:p>
            <a:r>
              <a:rPr lang="en-US" dirty="0" smtClean="0"/>
              <a:t>The continued need to explain racial inequality</a:t>
            </a:r>
          </a:p>
          <a:p>
            <a:r>
              <a:rPr lang="en-US" dirty="0" smtClean="0"/>
              <a:t>Racial inferiority as a logical conclusion</a:t>
            </a:r>
          </a:p>
        </p:txBody>
      </p:sp>
    </p:spTree>
    <p:extLst>
      <p:ext uri="{BB962C8B-B14F-4D97-AF65-F5344CB8AC3E}">
        <p14:creationId xmlns:p14="http://schemas.microsoft.com/office/powerpoint/2010/main" val="17223148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“I’m not racist….”</a:t>
            </a:r>
          </a:p>
          <a:p>
            <a:r>
              <a:rPr lang="en-US" dirty="0" smtClean="0"/>
              <a:t>SAE at Oklahoma</a:t>
            </a:r>
          </a:p>
          <a:p>
            <a:r>
              <a:rPr lang="en-US" dirty="0" smtClean="0"/>
              <a:t>The new genomics – eugenicists in not-so-good disguise</a:t>
            </a:r>
          </a:p>
          <a:p>
            <a:r>
              <a:rPr lang="en-US" dirty="0" smtClean="0"/>
              <a:t>Appropriating black culture while deriding black people</a:t>
            </a:r>
          </a:p>
          <a:p>
            <a:r>
              <a:rPr lang="en-US" dirty="0" smtClean="0"/>
              <a:t>Statistical discrimination and “market behavior”</a:t>
            </a:r>
            <a:endParaRPr lang="en-US" dirty="0"/>
          </a:p>
        </p:txBody>
      </p:sp>
    </p:spTree>
    <p:extLst>
      <p:ext uri="{BB962C8B-B14F-4D97-AF65-F5344CB8AC3E}">
        <p14:creationId xmlns:p14="http://schemas.microsoft.com/office/powerpoint/2010/main" val="37334305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equip us for the work</a:t>
            </a:r>
            <a:endParaRPr lang="en-US" dirty="0"/>
          </a:p>
        </p:txBody>
      </p:sp>
      <p:sp>
        <p:nvSpPr>
          <p:cNvPr id="3" name="Content Placeholder 2"/>
          <p:cNvSpPr>
            <a:spLocks noGrp="1"/>
          </p:cNvSpPr>
          <p:nvPr>
            <p:ph idx="1"/>
          </p:nvPr>
        </p:nvSpPr>
        <p:spPr/>
        <p:txBody>
          <a:bodyPr/>
          <a:lstStyle/>
          <a:p>
            <a:r>
              <a:rPr lang="en-US" dirty="0" smtClean="0"/>
              <a:t>First, the necessity of making oneself persistently aware of fundamental errors in reasoning I will call “anti-racist self-deception” and…</a:t>
            </a:r>
          </a:p>
          <a:p>
            <a:r>
              <a:rPr lang="en-US" dirty="0" smtClean="0"/>
              <a:t>Second, adding liberatory insight into the daily routines, the habits, of one’s life.</a:t>
            </a:r>
            <a:endParaRPr lang="en-US" dirty="0"/>
          </a:p>
        </p:txBody>
      </p:sp>
    </p:spTree>
    <p:extLst>
      <p:ext uri="{BB962C8B-B14F-4D97-AF65-F5344CB8AC3E}">
        <p14:creationId xmlns:p14="http://schemas.microsoft.com/office/powerpoint/2010/main" val="1660839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Systems </a:t>
            </a:r>
            <a:r>
              <a:rPr lang="en-US" dirty="0"/>
              <a:t>of white-supremacist institutional discrimination and cultural hegemony depend in part on deeply held beliefs – cognitive states of mind so deeply entrenched that whites and those with other forms of unearned advantages resist hypotheses, supporting evidence, and arguments that contradict their imagined and felt reality</a:t>
            </a:r>
            <a:r>
              <a:rPr lang="en-US" dirty="0" smtClean="0"/>
              <a:t>.</a:t>
            </a:r>
          </a:p>
          <a:p>
            <a:r>
              <a:rPr lang="en-US" dirty="0"/>
              <a:t>What equips those with white-supremacist racist white privilege, or “the dominant paradigm,” with the capabilities needed to, one, learn to notice and critique broad institutional systems and cultural norms and, two, to change their habits of daily life?</a:t>
            </a:r>
          </a:p>
        </p:txBody>
      </p:sp>
    </p:spTree>
    <p:extLst>
      <p:ext uri="{BB962C8B-B14F-4D97-AF65-F5344CB8AC3E}">
        <p14:creationId xmlns:p14="http://schemas.microsoft.com/office/powerpoint/2010/main" val="21386643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Greek conceptions of morality and justice</a:t>
            </a:r>
            <a:endParaRPr lang="en-US" dirty="0"/>
          </a:p>
        </p:txBody>
      </p:sp>
      <p:sp>
        <p:nvSpPr>
          <p:cNvPr id="3" name="Content Placeholder 2"/>
          <p:cNvSpPr>
            <a:spLocks noGrp="1"/>
          </p:cNvSpPr>
          <p:nvPr>
            <p:ph idx="1"/>
          </p:nvPr>
        </p:nvSpPr>
        <p:spPr>
          <a:xfrm>
            <a:off x="838200" y="1825624"/>
            <a:ext cx="11353800" cy="5104093"/>
          </a:xfrm>
        </p:spPr>
        <p:txBody>
          <a:bodyPr>
            <a:normAutofit/>
          </a:bodyPr>
          <a:lstStyle/>
          <a:p>
            <a:r>
              <a:rPr lang="en-US" dirty="0"/>
              <a:t>Plato and Socrates seem to suggest that we cannot ask questions about individual morality and individual character without also questioning the systems of justice (and injustice) in which a person must try to make moral </a:t>
            </a:r>
            <a:r>
              <a:rPr lang="en-US" dirty="0" smtClean="0"/>
              <a:t>decisions</a:t>
            </a:r>
          </a:p>
          <a:p>
            <a:r>
              <a:rPr lang="en-US" dirty="0" smtClean="0"/>
              <a:t>Anyone </a:t>
            </a:r>
            <a:r>
              <a:rPr lang="en-US" dirty="0"/>
              <a:t>who tries to live up to moral standards in an unjust society will find limits and constraints on what their society permits them to do.</a:t>
            </a:r>
          </a:p>
          <a:p>
            <a:r>
              <a:rPr lang="en-US" dirty="0"/>
              <a:t>If so, how can any of us try to determine when we at least do our best to </a:t>
            </a:r>
            <a:r>
              <a:rPr lang="en-US" dirty="0" smtClean="0"/>
              <a:t>challenge (political) </a:t>
            </a:r>
            <a:r>
              <a:rPr lang="en-US" dirty="0"/>
              <a:t>injustices by acting morally? </a:t>
            </a:r>
          </a:p>
        </p:txBody>
      </p:sp>
    </p:spTree>
    <p:extLst>
      <p:ext uri="{BB962C8B-B14F-4D97-AF65-F5344CB8AC3E}">
        <p14:creationId xmlns:p14="http://schemas.microsoft.com/office/powerpoint/2010/main" val="34872189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353800" cy="5032375"/>
          </a:xfrm>
        </p:spPr>
        <p:txBody>
          <a:bodyPr/>
          <a:lstStyle/>
          <a:p>
            <a:r>
              <a:rPr lang="en-US" dirty="0"/>
              <a:t>In terms of white-supremacist, racist oppression, how might an individual evaluate her whether her reasoning, actions, and habits tend to resist colluding in white privilege versus attempting to reject and replace racialized cognitive biases</a:t>
            </a:r>
            <a:r>
              <a:rPr lang="en-US" dirty="0" smtClean="0"/>
              <a:t>?</a:t>
            </a:r>
            <a:endParaRPr lang="en-US" dirty="0"/>
          </a:p>
        </p:txBody>
      </p:sp>
    </p:spTree>
    <p:extLst>
      <p:ext uri="{BB962C8B-B14F-4D97-AF65-F5344CB8AC3E}">
        <p14:creationId xmlns:p14="http://schemas.microsoft.com/office/powerpoint/2010/main" val="15641743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Challenging white privilege</a:t>
            </a:r>
            <a:endParaRPr lang="en-US" dirty="0"/>
          </a:p>
        </p:txBody>
      </p:sp>
      <p:sp>
        <p:nvSpPr>
          <p:cNvPr id="3" name="Content Placeholder 2"/>
          <p:cNvSpPr>
            <a:spLocks noGrp="1"/>
          </p:cNvSpPr>
          <p:nvPr>
            <p:ph idx="1"/>
          </p:nvPr>
        </p:nvSpPr>
        <p:spPr>
          <a:xfrm>
            <a:off x="838200" y="1825624"/>
            <a:ext cx="11353800" cy="5032375"/>
          </a:xfrm>
        </p:spPr>
        <p:txBody>
          <a:bodyPr/>
          <a:lstStyle/>
          <a:p>
            <a:r>
              <a:rPr lang="en-US" dirty="0" smtClean="0"/>
              <a:t>First, dismantle self-deception </a:t>
            </a:r>
            <a:r>
              <a:rPr lang="en-US" dirty="0" smtClean="0">
                <a:sym typeface="Wingdings" panose="05000000000000000000" pitchFamily="2" charset="2"/>
              </a:rPr>
              <a:t> false beliefs that we have better anti-racist habits than we actually have.</a:t>
            </a:r>
          </a:p>
          <a:p>
            <a:r>
              <a:rPr lang="en-US" dirty="0" smtClean="0">
                <a:sym typeface="Wingdings" panose="05000000000000000000" pitchFamily="2" charset="2"/>
              </a:rPr>
              <a:t>Second, adopt </a:t>
            </a:r>
            <a:r>
              <a:rPr lang="en-US" b="1" dirty="0" smtClean="0">
                <a:sym typeface="Wingdings" panose="05000000000000000000" pitchFamily="2" charset="2"/>
              </a:rPr>
              <a:t>liberatory</a:t>
            </a:r>
            <a:r>
              <a:rPr lang="en-US" dirty="0" smtClean="0">
                <a:sym typeface="Wingdings" panose="05000000000000000000" pitchFamily="2" charset="2"/>
              </a:rPr>
              <a:t> anti-racist commitments in ways that complement conventional </a:t>
            </a:r>
            <a:r>
              <a:rPr lang="en-US" b="1" dirty="0" smtClean="0">
                <a:sym typeface="Wingdings" panose="05000000000000000000" pitchFamily="2" charset="2"/>
              </a:rPr>
              <a:t>moral (racism as immoral) </a:t>
            </a:r>
            <a:r>
              <a:rPr lang="en-US" dirty="0" smtClean="0">
                <a:sym typeface="Wingdings" panose="05000000000000000000" pitchFamily="2" charset="2"/>
              </a:rPr>
              <a:t>and </a:t>
            </a:r>
            <a:r>
              <a:rPr lang="en-US" b="1" dirty="0" smtClean="0">
                <a:sym typeface="Wingdings" panose="05000000000000000000" pitchFamily="2" charset="2"/>
              </a:rPr>
              <a:t>political (racism as unjust) </a:t>
            </a:r>
            <a:r>
              <a:rPr lang="en-US" dirty="0" smtClean="0">
                <a:sym typeface="Wingdings" panose="05000000000000000000" pitchFamily="2" charset="2"/>
              </a:rPr>
              <a:t>commitments.</a:t>
            </a:r>
            <a:endParaRPr lang="en-US" dirty="0"/>
          </a:p>
        </p:txBody>
      </p:sp>
    </p:spTree>
    <p:extLst>
      <p:ext uri="{BB962C8B-B14F-4D97-AF65-F5344CB8AC3E}">
        <p14:creationId xmlns:p14="http://schemas.microsoft.com/office/powerpoint/2010/main" val="5765718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Anti-racist liberation?</a:t>
            </a:r>
            <a:endParaRPr lang="en-US" dirty="0"/>
          </a:p>
        </p:txBody>
      </p:sp>
      <p:sp>
        <p:nvSpPr>
          <p:cNvPr id="5" name="Content Placeholder 4"/>
          <p:cNvSpPr>
            <a:spLocks noGrp="1"/>
          </p:cNvSpPr>
          <p:nvPr>
            <p:ph sz="half" idx="1"/>
          </p:nvPr>
        </p:nvSpPr>
        <p:spPr/>
        <p:txBody>
          <a:bodyPr/>
          <a:lstStyle/>
          <a:p>
            <a:r>
              <a:rPr lang="en-US" dirty="0" smtClean="0"/>
              <a:t>Morality, Ethics </a:t>
            </a:r>
            <a:r>
              <a:rPr lang="en-US" dirty="0" smtClean="0">
                <a:sym typeface="Wingdings" panose="05000000000000000000" pitchFamily="2" charset="2"/>
              </a:rPr>
              <a:t> Cultural Norms</a:t>
            </a:r>
          </a:p>
          <a:p>
            <a:r>
              <a:rPr lang="en-US" dirty="0" smtClean="0">
                <a:sym typeface="Wingdings" panose="05000000000000000000" pitchFamily="2" charset="2"/>
              </a:rPr>
              <a:t>Political Justice  Institutional Systems</a:t>
            </a:r>
          </a:p>
          <a:p>
            <a:r>
              <a:rPr lang="en-US" dirty="0" smtClean="0">
                <a:sym typeface="Wingdings" panose="05000000000000000000" pitchFamily="2" charset="2"/>
              </a:rPr>
              <a:t>Liberation  …?</a:t>
            </a:r>
            <a:endParaRPr lang="en-US" dirty="0" smtClean="0"/>
          </a:p>
          <a:p>
            <a:endParaRPr lang="en-US" dirty="0"/>
          </a:p>
        </p:txBody>
      </p:sp>
      <p:sp>
        <p:nvSpPr>
          <p:cNvPr id="6" name="Content Placeholder 5"/>
          <p:cNvSpPr>
            <a:spLocks noGrp="1"/>
          </p:cNvSpPr>
          <p:nvPr>
            <p:ph sz="half" idx="2"/>
          </p:nvPr>
        </p:nvSpPr>
        <p:spPr/>
        <p:txBody>
          <a:bodyPr/>
          <a:lstStyle/>
          <a:p>
            <a:r>
              <a:rPr lang="en-US" dirty="0" smtClean="0"/>
              <a:t>Immorality of racism (moral)</a:t>
            </a:r>
          </a:p>
          <a:p>
            <a:r>
              <a:rPr lang="en-US" dirty="0" smtClean="0"/>
              <a:t>Injustice of racism (political)</a:t>
            </a:r>
          </a:p>
          <a:p>
            <a:r>
              <a:rPr lang="en-US" dirty="0" smtClean="0"/>
              <a:t>Emancipation from racism (liberatory)</a:t>
            </a:r>
            <a:endParaRPr lang="en-US" dirty="0"/>
          </a:p>
        </p:txBody>
      </p:sp>
    </p:spTree>
    <p:extLst>
      <p:ext uri="{BB962C8B-B14F-4D97-AF65-F5344CB8AC3E}">
        <p14:creationId xmlns:p14="http://schemas.microsoft.com/office/powerpoint/2010/main" val="28940720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idx="1"/>
          </p:nvPr>
        </p:nvSpPr>
        <p:spPr>
          <a:xfrm>
            <a:off x="838200" y="1825624"/>
            <a:ext cx="11353800" cy="5032375"/>
          </a:xfrm>
        </p:spPr>
        <p:txBody>
          <a:bodyPr>
            <a:normAutofit fontScale="92500"/>
          </a:bodyPr>
          <a:lstStyle/>
          <a:p>
            <a:r>
              <a:rPr lang="en-US" b="1" u="sng" dirty="0"/>
              <a:t>Race</a:t>
            </a:r>
            <a:r>
              <a:rPr lang="en-US" b="1" dirty="0"/>
              <a:t> </a:t>
            </a:r>
            <a:r>
              <a:rPr lang="en-US" dirty="0" smtClean="0">
                <a:sym typeface="Wingdings" panose="05000000000000000000" pitchFamily="2" charset="2"/>
              </a:rPr>
              <a:t> a false hypothesis that resists rejection, remains socially “real” (has influence) and simultaneously false (no evidence).</a:t>
            </a:r>
            <a:endParaRPr lang="en-US" dirty="0"/>
          </a:p>
          <a:p>
            <a:r>
              <a:rPr lang="en-US" b="1" u="sng" dirty="0" smtClean="0"/>
              <a:t>Racism</a:t>
            </a:r>
            <a:r>
              <a:rPr lang="en-US" b="1" dirty="0" smtClean="0"/>
              <a:t> </a:t>
            </a:r>
            <a:r>
              <a:rPr lang="en-US" dirty="0" smtClean="0">
                <a:sym typeface="Wingdings" panose="05000000000000000000" pitchFamily="2" charset="2"/>
              </a:rPr>
              <a:t> 1) </a:t>
            </a:r>
            <a:r>
              <a:rPr lang="en-US" dirty="0"/>
              <a:t>institutional distributions of the benefits and burdens of political authority and </a:t>
            </a:r>
            <a:r>
              <a:rPr lang="en-US" dirty="0" smtClean="0"/>
              <a:t>opportunity, and 2) moral </a:t>
            </a:r>
            <a:r>
              <a:rPr lang="en-US" dirty="0"/>
              <a:t>norms and habits that advantage one racially classified group specifically by disadvantaging another. </a:t>
            </a:r>
          </a:p>
          <a:p>
            <a:r>
              <a:rPr lang="en-US" b="1" u="sng" dirty="0" smtClean="0"/>
              <a:t>Bigotry, prejudice </a:t>
            </a:r>
            <a:r>
              <a:rPr lang="en-US" dirty="0" smtClean="0">
                <a:sym typeface="Wingdings" panose="05000000000000000000" pitchFamily="2" charset="2"/>
              </a:rPr>
              <a:t> </a:t>
            </a:r>
            <a:r>
              <a:rPr lang="en-US" dirty="0"/>
              <a:t>tend to refer to individual psychology – to beliefs that persons use in order to render condescending judgments about an individual based on a stereotype about a group</a:t>
            </a:r>
            <a:r>
              <a:rPr lang="en-US" dirty="0" smtClean="0"/>
              <a:t>.</a:t>
            </a:r>
          </a:p>
          <a:p>
            <a:pPr lvl="1"/>
            <a:r>
              <a:rPr lang="en-US" b="1" dirty="0" smtClean="0"/>
              <a:t>Fallacy of confirming instances </a:t>
            </a:r>
            <a:r>
              <a:rPr lang="en-US" dirty="0" smtClean="0"/>
              <a:t>(noticing what confirms a belief, remaining oblivious to evidence that contradicts a belief)</a:t>
            </a:r>
          </a:p>
          <a:p>
            <a:pPr lvl="1"/>
            <a:r>
              <a:rPr lang="en-US" b="1" dirty="0" smtClean="0"/>
              <a:t>Appeals to the myth of scarcity </a:t>
            </a:r>
            <a:r>
              <a:rPr lang="en-US" dirty="0" smtClean="0"/>
              <a:t>(we have a distribution problem, not a lack of resources)</a:t>
            </a:r>
          </a:p>
          <a:p>
            <a:r>
              <a:rPr lang="en-US" b="1" dirty="0" smtClean="0"/>
              <a:t>Oppression/Institutionalized Cruelty…?</a:t>
            </a:r>
            <a:endParaRPr lang="en-US" b="1" dirty="0"/>
          </a:p>
        </p:txBody>
      </p:sp>
    </p:spTree>
    <p:extLst>
      <p:ext uri="{BB962C8B-B14F-4D97-AF65-F5344CB8AC3E}">
        <p14:creationId xmlns:p14="http://schemas.microsoft.com/office/powerpoint/2010/main" val="13017762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124</TotalTime>
  <Words>1838</Words>
  <Application>Microsoft Macintosh PowerPoint</Application>
  <PresentationFormat>Custom</PresentationFormat>
  <Paragraphs>115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From anti-racist self-deception to liberatory commitments</vt:lpstr>
      <vt:lpstr>PowerPoint Presentation</vt:lpstr>
      <vt:lpstr>To equip us for the work</vt:lpstr>
      <vt:lpstr>PowerPoint Presentation</vt:lpstr>
      <vt:lpstr>Ancient Greek conceptions of morality and justice</vt:lpstr>
      <vt:lpstr>PowerPoint Presentation</vt:lpstr>
      <vt:lpstr>Challenging white privilege</vt:lpstr>
      <vt:lpstr>Anti-racist liberation?</vt:lpstr>
      <vt:lpstr>Key concepts</vt:lpstr>
      <vt:lpstr>Oppression/Institutionalized Cruelty (Hallie) </vt:lpstr>
      <vt:lpstr>White privilege</vt:lpstr>
      <vt:lpstr>What keeps white privilege entrenched?</vt:lpstr>
      <vt:lpstr>Self-deception / anti-racist self-deception</vt:lpstr>
      <vt:lpstr>Four strategies of self-deception</vt:lpstr>
      <vt:lpstr>Liberation</vt:lpstr>
      <vt:lpstr>Liberatory anti-racist commitments, habits</vt:lpstr>
      <vt:lpstr>Making Sense of Racism</vt:lpstr>
      <vt:lpstr>Overview</vt:lpstr>
      <vt:lpstr>What is racism?</vt:lpstr>
      <vt:lpstr>How can we understand historical variations in racial domination through the lens of racism?</vt:lpstr>
      <vt:lpstr>How do we get beyond individual motive and interest to make sense of racial inequality across historical contexts?</vt:lpstr>
      <vt:lpstr>How do we get to colorblindness as racism?</vt:lpstr>
      <vt:lpstr>How does colorblindness work as a manifestation of “racism without racists?”</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Matheis</dc:creator>
  <cp:lastModifiedBy>Devon Lee</cp:lastModifiedBy>
  <cp:revision>15</cp:revision>
  <dcterms:created xsi:type="dcterms:W3CDTF">2015-04-07T17:56:38Z</dcterms:created>
  <dcterms:modified xsi:type="dcterms:W3CDTF">2016-02-23T16:28:19Z</dcterms:modified>
</cp:coreProperties>
</file>