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9.xml" ContentType="application/vnd.openxmlformats-officedocument.drawingml.chart+xml"/>
  <Override PartName="/ppt/notesSlides/notesSlide21.xml" ContentType="application/vnd.openxmlformats-officedocument.presentationml.notesSlide+xml"/>
  <Override PartName="/ppt/charts/chart10.xml" ContentType="application/vnd.openxmlformats-officedocument.drawingml.chart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3" r:id="rId1"/>
  </p:sldMasterIdLst>
  <p:notesMasterIdLst>
    <p:notesMasterId r:id="rId24"/>
  </p:notesMasterIdLst>
  <p:handoutMasterIdLst>
    <p:handoutMasterId r:id="rId25"/>
  </p:handoutMasterIdLst>
  <p:sldIdLst>
    <p:sldId id="331" r:id="rId2"/>
    <p:sldId id="326" r:id="rId3"/>
    <p:sldId id="257" r:id="rId4"/>
    <p:sldId id="313" r:id="rId5"/>
    <p:sldId id="268" r:id="rId6"/>
    <p:sldId id="273" r:id="rId7"/>
    <p:sldId id="329" r:id="rId8"/>
    <p:sldId id="333" r:id="rId9"/>
    <p:sldId id="277" r:id="rId10"/>
    <p:sldId id="332" r:id="rId11"/>
    <p:sldId id="344" r:id="rId12"/>
    <p:sldId id="345" r:id="rId13"/>
    <p:sldId id="347" r:id="rId14"/>
    <p:sldId id="348" r:id="rId15"/>
    <p:sldId id="350" r:id="rId16"/>
    <p:sldId id="286" r:id="rId17"/>
    <p:sldId id="321" r:id="rId18"/>
    <p:sldId id="287" r:id="rId19"/>
    <p:sldId id="288" r:id="rId20"/>
    <p:sldId id="293" r:id="rId21"/>
    <p:sldId id="335" r:id="rId22"/>
    <p:sldId id="349" r:id="rId23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588" y="78"/>
      </p:cViewPr>
      <p:guideLst>
        <p:guide orient="horz" pos="220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03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Black &amp; White Prison Admits per 100,000</a:t>
            </a:r>
          </a:p>
        </c:rich>
      </c:tx>
      <c:layout>
        <c:manualLayout>
          <c:xMode val="edge"/>
          <c:yMode val="edge"/>
          <c:x val="0.35765265662172879"/>
          <c:y val="2.0143884892086333E-2"/>
        </c:manualLayout>
      </c:layout>
      <c:overlay val="0"/>
      <c:spPr>
        <a:noFill/>
        <a:ln w="2389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7918046071427585E-2"/>
          <c:y val="5.3386755311246537E-2"/>
          <c:w val="0.87628865979381465"/>
          <c:h val="0.7496402877697870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Combined!$B$3</c:f>
              <c:strCache>
                <c:ptCount val="1"/>
                <c:pt idx="0">
                  <c:v>Black</c:v>
                </c:pt>
              </c:strCache>
            </c:strRef>
          </c:tx>
          <c:spPr>
            <a:ln w="23897">
              <a:solidFill>
                <a:srgbClr val="000080"/>
              </a:solidFill>
              <a:prstDash val="solid"/>
            </a:ln>
          </c:spPr>
          <c:marker>
            <c:symbol val="diamond"/>
            <c:size val="4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xVal>
            <c:numRef>
              <c:f>Combined!$A$4:$A$46</c:f>
              <c:numCache>
                <c:formatCode>General</c:formatCode>
                <c:ptCount val="43"/>
                <c:pt idx="0">
                  <c:v>1926</c:v>
                </c:pt>
                <c:pt idx="1">
                  <c:v>1927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1942</c:v>
                </c:pt>
                <c:pt idx="11">
                  <c:v>1943</c:v>
                </c:pt>
                <c:pt idx="12">
                  <c:v>1944</c:v>
                </c:pt>
                <c:pt idx="13">
                  <c:v>1945</c:v>
                </c:pt>
                <c:pt idx="14">
                  <c:v>1946</c:v>
                </c:pt>
                <c:pt idx="15">
                  <c:v>1950</c:v>
                </c:pt>
                <c:pt idx="16">
                  <c:v>1960</c:v>
                </c:pt>
                <c:pt idx="17">
                  <c:v>1964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</c:numCache>
            </c:numRef>
          </c:xVal>
          <c:yVal>
            <c:numRef>
              <c:f>Combined!$B$4:$B$46</c:f>
              <c:numCache>
                <c:formatCode>General</c:formatCode>
                <c:ptCount val="43"/>
                <c:pt idx="0">
                  <c:v>108.96169048342962</c:v>
                </c:pt>
                <c:pt idx="1">
                  <c:v>140.54575794261041</c:v>
                </c:pt>
                <c:pt idx="2">
                  <c:v>130.0862482592369</c:v>
                </c:pt>
                <c:pt idx="3">
                  <c:v>139.46988448844843</c:v>
                </c:pt>
                <c:pt idx="4">
                  <c:v>158.75740250292733</c:v>
                </c:pt>
                <c:pt idx="5">
                  <c:v>162.94068132303426</c:v>
                </c:pt>
                <c:pt idx="6">
                  <c:v>146.66263223955488</c:v>
                </c:pt>
                <c:pt idx="7">
                  <c:v>147.76248229461714</c:v>
                </c:pt>
                <c:pt idx="8">
                  <c:v>154.90593977952065</c:v>
                </c:pt>
                <c:pt idx="9">
                  <c:v>141.29749244253102</c:v>
                </c:pt>
                <c:pt idx="10">
                  <c:v>107.1254681647936</c:v>
                </c:pt>
                <c:pt idx="11">
                  <c:v>88.183908045977006</c:v>
                </c:pt>
                <c:pt idx="12">
                  <c:v>83.27009936766035</c:v>
                </c:pt>
                <c:pt idx="13">
                  <c:v>88.379937860629852</c:v>
                </c:pt>
                <c:pt idx="14">
                  <c:v>116.29477803139703</c:v>
                </c:pt>
                <c:pt idx="15">
                  <c:v>101.92772905957062</c:v>
                </c:pt>
                <c:pt idx="16">
                  <c:v>138.84849906191411</c:v>
                </c:pt>
                <c:pt idx="17">
                  <c:v>132.49379598589402</c:v>
                </c:pt>
                <c:pt idx="18">
                  <c:v>141.25243066699437</c:v>
                </c:pt>
                <c:pt idx="19">
                  <c:v>139.07003947945606</c:v>
                </c:pt>
                <c:pt idx="20">
                  <c:v>163.18680366641792</c:v>
                </c:pt>
                <c:pt idx="21">
                  <c:v>183.6654670930522</c:v>
                </c:pt>
                <c:pt idx="22">
                  <c:v>188.14412307551171</c:v>
                </c:pt>
                <c:pt idx="23">
                  <c:v>181.12264945270886</c:v>
                </c:pt>
                <c:pt idx="24">
                  <c:v>246.5512866061006</c:v>
                </c:pt>
                <c:pt idx="25">
                  <c:v>314.78603061816119</c:v>
                </c:pt>
                <c:pt idx="26">
                  <c:v>389.89392580023394</c:v>
                </c:pt>
                <c:pt idx="27">
                  <c:v>417.63187218570908</c:v>
                </c:pt>
                <c:pt idx="28">
                  <c:v>437.73836672158058</c:v>
                </c:pt>
                <c:pt idx="29">
                  <c:v>460.30448541298267</c:v>
                </c:pt>
                <c:pt idx="30">
                  <c:v>542.96696892610714</c:v>
                </c:pt>
                <c:pt idx="31">
                  <c:v>759.3366199791426</c:v>
                </c:pt>
                <c:pt idx="32">
                  <c:v>798.77461643863853</c:v>
                </c:pt>
                <c:pt idx="33">
                  <c:v>930.1076746093097</c:v>
                </c:pt>
                <c:pt idx="34">
                  <c:v>883.67501722366239</c:v>
                </c:pt>
                <c:pt idx="35">
                  <c:v>958.50788569426288</c:v>
                </c:pt>
                <c:pt idx="36">
                  <c:v>943.23473747935088</c:v>
                </c:pt>
                <c:pt idx="37">
                  <c:v>907.24464633279115</c:v>
                </c:pt>
                <c:pt idx="38">
                  <c:v>927.01153365678852</c:v>
                </c:pt>
                <c:pt idx="39">
                  <c:v>844.64066497376848</c:v>
                </c:pt>
                <c:pt idx="40">
                  <c:v>781.97690215131161</c:v>
                </c:pt>
                <c:pt idx="41">
                  <c:v>837.3229940075264</c:v>
                </c:pt>
                <c:pt idx="42">
                  <c:v>827.88988466563239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03BF-47A8-A53A-C7CC56506460}"/>
            </c:ext>
          </c:extLst>
        </c:ser>
        <c:ser>
          <c:idx val="1"/>
          <c:order val="1"/>
          <c:tx>
            <c:strRef>
              <c:f>Combined!$C$3</c:f>
              <c:strCache>
                <c:ptCount val="1"/>
                <c:pt idx="0">
                  <c:v>White</c:v>
                </c:pt>
              </c:strCache>
            </c:strRef>
          </c:tx>
          <c:spPr>
            <a:ln w="23897">
              <a:solidFill>
                <a:srgbClr val="FF00FF"/>
              </a:solidFill>
              <a:prstDash val="solid"/>
            </a:ln>
          </c:spPr>
          <c:marker>
            <c:symbol val="square"/>
            <c:size val="4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xVal>
            <c:numRef>
              <c:f>Combined!$A$4:$A$46</c:f>
              <c:numCache>
                <c:formatCode>General</c:formatCode>
                <c:ptCount val="43"/>
                <c:pt idx="0">
                  <c:v>1926</c:v>
                </c:pt>
                <c:pt idx="1">
                  <c:v>1927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1942</c:v>
                </c:pt>
                <c:pt idx="11">
                  <c:v>1943</c:v>
                </c:pt>
                <c:pt idx="12">
                  <c:v>1944</c:v>
                </c:pt>
                <c:pt idx="13">
                  <c:v>1945</c:v>
                </c:pt>
                <c:pt idx="14">
                  <c:v>1946</c:v>
                </c:pt>
                <c:pt idx="15">
                  <c:v>1950</c:v>
                </c:pt>
                <c:pt idx="16">
                  <c:v>1960</c:v>
                </c:pt>
                <c:pt idx="17">
                  <c:v>1964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</c:numCache>
            </c:numRef>
          </c:xVal>
          <c:yVal>
            <c:numRef>
              <c:f>Combined!$C$4:$C$46</c:f>
              <c:numCache>
                <c:formatCode>General</c:formatCode>
                <c:ptCount val="43"/>
                <c:pt idx="0">
                  <c:v>30.547213373722908</c:v>
                </c:pt>
                <c:pt idx="1">
                  <c:v>32.681514476614524</c:v>
                </c:pt>
                <c:pt idx="2">
                  <c:v>36.093924696509681</c:v>
                </c:pt>
                <c:pt idx="3">
                  <c:v>39.951276573118804</c:v>
                </c:pt>
                <c:pt idx="4">
                  <c:v>47.675897274094574</c:v>
                </c:pt>
                <c:pt idx="5">
                  <c:v>41.158945703864887</c:v>
                </c:pt>
                <c:pt idx="6">
                  <c:v>37.174841711801044</c:v>
                </c:pt>
                <c:pt idx="7">
                  <c:v>35.532875197651208</c:v>
                </c:pt>
                <c:pt idx="8">
                  <c:v>35.192492467280474</c:v>
                </c:pt>
                <c:pt idx="9">
                  <c:v>31.921162548504316</c:v>
                </c:pt>
                <c:pt idx="10">
                  <c:v>20.332100920514794</c:v>
                </c:pt>
                <c:pt idx="11">
                  <c:v>16.579268961201837</c:v>
                </c:pt>
                <c:pt idx="12">
                  <c:v>15.995686872578103</c:v>
                </c:pt>
                <c:pt idx="13">
                  <c:v>17.433306860051786</c:v>
                </c:pt>
                <c:pt idx="14">
                  <c:v>21.644201258790901</c:v>
                </c:pt>
                <c:pt idx="15">
                  <c:v>24.942922834899676</c:v>
                </c:pt>
                <c:pt idx="16">
                  <c:v>29.008616949559734</c:v>
                </c:pt>
                <c:pt idx="17">
                  <c:v>26.507323553297027</c:v>
                </c:pt>
                <c:pt idx="18">
                  <c:v>22.967284543238996</c:v>
                </c:pt>
                <c:pt idx="19">
                  <c:v>27.668938508189086</c:v>
                </c:pt>
                <c:pt idx="20">
                  <c:v>28.311547015247758</c:v>
                </c:pt>
                <c:pt idx="21">
                  <c:v>32.448101540418165</c:v>
                </c:pt>
                <c:pt idx="22">
                  <c:v>31.910298377114987</c:v>
                </c:pt>
                <c:pt idx="23">
                  <c:v>33.302678393095832</c:v>
                </c:pt>
                <c:pt idx="24">
                  <c:v>48.322890908263425</c:v>
                </c:pt>
                <c:pt idx="25">
                  <c:v>57.067947811801545</c:v>
                </c:pt>
                <c:pt idx="26">
                  <c:v>59.806781211661793</c:v>
                </c:pt>
                <c:pt idx="27">
                  <c:v>65.681235125740685</c:v>
                </c:pt>
                <c:pt idx="28">
                  <c:v>66.854359753389048</c:v>
                </c:pt>
                <c:pt idx="29">
                  <c:v>66.952063076349262</c:v>
                </c:pt>
                <c:pt idx="30">
                  <c:v>75.203401661123806</c:v>
                </c:pt>
                <c:pt idx="31">
                  <c:v>93.259724149327496</c:v>
                </c:pt>
                <c:pt idx="32">
                  <c:v>90.061962015786179</c:v>
                </c:pt>
                <c:pt idx="33">
                  <c:v>102.74451758153704</c:v>
                </c:pt>
                <c:pt idx="34">
                  <c:v>97.353154076126586</c:v>
                </c:pt>
                <c:pt idx="35">
                  <c:v>106.59199841758245</c:v>
                </c:pt>
                <c:pt idx="36">
                  <c:v>103.44120291698073</c:v>
                </c:pt>
                <c:pt idx="37">
                  <c:v>103.20616657902316</c:v>
                </c:pt>
                <c:pt idx="38">
                  <c:v>111.64351354654832</c:v>
                </c:pt>
                <c:pt idx="39">
                  <c:v>108.31455631038797</c:v>
                </c:pt>
                <c:pt idx="40">
                  <c:v>107.6800529301856</c:v>
                </c:pt>
                <c:pt idx="41">
                  <c:v>112.72473115371295</c:v>
                </c:pt>
                <c:pt idx="42">
                  <c:v>112.64984620110702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03BF-47A8-A53A-C7CC56506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993664"/>
        <c:axId val="251434112"/>
      </c:scatterChart>
      <c:scatterChart>
        <c:scatterStyle val="lineMarker"/>
        <c:varyColors val="0"/>
        <c:ser>
          <c:idx val="2"/>
          <c:order val="2"/>
          <c:tx>
            <c:strRef>
              <c:f>Combined!$D$3</c:f>
              <c:strCache>
                <c:ptCount val="1"/>
              </c:strCache>
            </c:strRef>
          </c:tx>
          <c:spPr>
            <a:ln w="23897">
              <a:solidFill>
                <a:srgbClr val="FF6600"/>
              </a:solidFill>
              <a:prstDash val="sysDash"/>
            </a:ln>
          </c:spPr>
          <c:marker>
            <c:symbol val="triangle"/>
            <c:size val="4"/>
            <c:spPr>
              <a:solidFill>
                <a:srgbClr val="FF66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xVal>
            <c:numRef>
              <c:f>Combined!$A$4:$A$46</c:f>
              <c:numCache>
                <c:formatCode>General</c:formatCode>
                <c:ptCount val="43"/>
                <c:pt idx="0">
                  <c:v>1926</c:v>
                </c:pt>
                <c:pt idx="1">
                  <c:v>1927</c:v>
                </c:pt>
                <c:pt idx="2">
                  <c:v>1929</c:v>
                </c:pt>
                <c:pt idx="3">
                  <c:v>1930</c:v>
                </c:pt>
                <c:pt idx="4">
                  <c:v>1931</c:v>
                </c:pt>
                <c:pt idx="5">
                  <c:v>1932</c:v>
                </c:pt>
                <c:pt idx="6">
                  <c:v>1933</c:v>
                </c:pt>
                <c:pt idx="7">
                  <c:v>1934</c:v>
                </c:pt>
                <c:pt idx="8">
                  <c:v>1935</c:v>
                </c:pt>
                <c:pt idx="9">
                  <c:v>1936</c:v>
                </c:pt>
                <c:pt idx="10">
                  <c:v>1942</c:v>
                </c:pt>
                <c:pt idx="11">
                  <c:v>1943</c:v>
                </c:pt>
                <c:pt idx="12">
                  <c:v>1944</c:v>
                </c:pt>
                <c:pt idx="13">
                  <c:v>1945</c:v>
                </c:pt>
                <c:pt idx="14">
                  <c:v>1946</c:v>
                </c:pt>
                <c:pt idx="15">
                  <c:v>1950</c:v>
                </c:pt>
                <c:pt idx="16">
                  <c:v>1960</c:v>
                </c:pt>
                <c:pt idx="17">
                  <c:v>1964</c:v>
                </c:pt>
                <c:pt idx="18">
                  <c:v>1974</c:v>
                </c:pt>
                <c:pt idx="19">
                  <c:v>1975</c:v>
                </c:pt>
                <c:pt idx="20">
                  <c:v>1976</c:v>
                </c:pt>
                <c:pt idx="21">
                  <c:v>1977</c:v>
                </c:pt>
                <c:pt idx="22">
                  <c:v>1978</c:v>
                </c:pt>
                <c:pt idx="23">
                  <c:v>1979</c:v>
                </c:pt>
                <c:pt idx="24">
                  <c:v>1980</c:v>
                </c:pt>
                <c:pt idx="25">
                  <c:v>1982</c:v>
                </c:pt>
                <c:pt idx="26">
                  <c:v>1983</c:v>
                </c:pt>
                <c:pt idx="27">
                  <c:v>1984</c:v>
                </c:pt>
                <c:pt idx="28">
                  <c:v>1985</c:v>
                </c:pt>
                <c:pt idx="29">
                  <c:v>1986</c:v>
                </c:pt>
                <c:pt idx="30">
                  <c:v>1987</c:v>
                </c:pt>
                <c:pt idx="31">
                  <c:v>1988</c:v>
                </c:pt>
                <c:pt idx="32">
                  <c:v>1989</c:v>
                </c:pt>
                <c:pt idx="33">
                  <c:v>1990</c:v>
                </c:pt>
                <c:pt idx="34">
                  <c:v>1991</c:v>
                </c:pt>
                <c:pt idx="35">
                  <c:v>1992</c:v>
                </c:pt>
                <c:pt idx="36">
                  <c:v>1993</c:v>
                </c:pt>
                <c:pt idx="37">
                  <c:v>1994</c:v>
                </c:pt>
                <c:pt idx="38">
                  <c:v>1995</c:v>
                </c:pt>
                <c:pt idx="39">
                  <c:v>1996</c:v>
                </c:pt>
                <c:pt idx="40">
                  <c:v>1997</c:v>
                </c:pt>
                <c:pt idx="41">
                  <c:v>1998</c:v>
                </c:pt>
                <c:pt idx="42">
                  <c:v>1999</c:v>
                </c:pt>
              </c:numCache>
            </c:numRef>
          </c:xVal>
          <c:yVal>
            <c:numRef>
              <c:f>Combined!$D$4:$D$46</c:f>
              <c:numCache>
                <c:formatCode>General</c:formatCode>
                <c:ptCount val="43"/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2-03BF-47A8-A53A-C7CC56506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1450112"/>
        <c:axId val="251451648"/>
      </c:scatterChart>
      <c:valAx>
        <c:axId val="250993664"/>
        <c:scaling>
          <c:orientation val="minMax"/>
          <c:max val="2000"/>
          <c:min val="192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29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4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1434112"/>
        <c:crosses val="autoZero"/>
        <c:crossBetween val="midCat"/>
        <c:majorUnit val="5"/>
      </c:valAx>
      <c:valAx>
        <c:axId val="251434112"/>
        <c:scaling>
          <c:orientation val="minMax"/>
        </c:scaling>
        <c:delete val="0"/>
        <c:axPos val="l"/>
        <c:majorGridlines>
          <c:spPr>
            <a:ln w="2987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84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Prison Admissions</a:t>
                </a:r>
              </a:p>
            </c:rich>
          </c:tx>
          <c:layout>
            <c:manualLayout>
              <c:xMode val="edge"/>
              <c:yMode val="edge"/>
              <c:x val="9.516256938937399E-3"/>
              <c:y val="0.39568345323741172"/>
            </c:manualLayout>
          </c:layout>
          <c:overlay val="0"/>
          <c:spPr>
            <a:noFill/>
            <a:ln w="23897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298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47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50993664"/>
        <c:crosses val="autoZero"/>
        <c:crossBetween val="midCat"/>
      </c:valAx>
      <c:valAx>
        <c:axId val="251450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251451648"/>
        <c:crosses val="autoZero"/>
        <c:crossBetween val="midCat"/>
      </c:valAx>
      <c:valAx>
        <c:axId val="251451648"/>
        <c:scaling>
          <c:orientation val="minMax"/>
        </c:scaling>
        <c:delete val="1"/>
        <c:axPos val="r"/>
        <c:numFmt formatCode="General" sourceLinked="1"/>
        <c:majorTickMark val="cross"/>
        <c:minorTickMark val="none"/>
        <c:tickLblPos val="none"/>
        <c:crossAx val="251450112"/>
        <c:crosses val="max"/>
        <c:crossBetween val="midCat"/>
      </c:valAx>
      <c:spPr>
        <a:solidFill>
          <a:srgbClr val="FFFFFF"/>
        </a:solidFill>
        <a:ln w="11948">
          <a:solidFill>
            <a:srgbClr val="808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0.32593180015860523"/>
          <c:y val="0.93669064748201658"/>
          <c:w val="0.27594555949210225"/>
          <c:h val="5.0225077997325812E-2"/>
        </c:manualLayout>
      </c:layout>
      <c:overlay val="0"/>
      <c:spPr>
        <a:solidFill>
          <a:srgbClr val="FFFFFF"/>
        </a:solidFill>
        <a:ln w="2987">
          <a:solidFill>
            <a:srgbClr val="000000"/>
          </a:solidFill>
          <a:prstDash val="solid"/>
        </a:ln>
      </c:spPr>
      <c:txPr>
        <a:bodyPr/>
        <a:lstStyle/>
        <a:p>
          <a:pPr>
            <a:defRPr sz="1383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/>
    <a:lstStyle/>
    <a:p>
      <a:pPr>
        <a:defRPr sz="847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3790678339121"/>
          <c:y val="4.5538331482751153E-2"/>
          <c:w val="0.4783999608744578"/>
          <c:h val="0.751218881302992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Fem  HH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1940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2009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3">
                  <c:v>19.5</c:v>
                </c:pt>
                <c:pt idx="4">
                  <c:v>31.9</c:v>
                </c:pt>
                <c:pt idx="5">
                  <c:v>37</c:v>
                </c:pt>
                <c:pt idx="6">
                  <c:v>39.800000000000004</c:v>
                </c:pt>
                <c:pt idx="7">
                  <c:v>39.4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579-4A4A-9BEA-F046EFC014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Men not working</c:v>
                </c:pt>
              </c:strCache>
            </c:strRef>
          </c:tx>
          <c:invertIfNegative val="0"/>
          <c:cat>
            <c:numRef>
              <c:f>Sheet1!$A$2:$A$9</c:f>
              <c:numCache>
                <c:formatCode>General</c:formatCode>
                <c:ptCount val="8"/>
                <c:pt idx="0">
                  <c:v>1940</c:v>
                </c:pt>
                <c:pt idx="1">
                  <c:v>1950</c:v>
                </c:pt>
                <c:pt idx="2">
                  <c:v>1960</c:v>
                </c:pt>
                <c:pt idx="3">
                  <c:v>1970</c:v>
                </c:pt>
                <c:pt idx="4">
                  <c:v>1980</c:v>
                </c:pt>
                <c:pt idx="5">
                  <c:v>1990</c:v>
                </c:pt>
                <c:pt idx="6">
                  <c:v>2000</c:v>
                </c:pt>
                <c:pt idx="7">
                  <c:v>2009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15</c:v>
                </c:pt>
                <c:pt idx="1">
                  <c:v>16.100000000000001</c:v>
                </c:pt>
                <c:pt idx="2">
                  <c:v>19.100000000000001</c:v>
                </c:pt>
                <c:pt idx="3">
                  <c:v>29.1</c:v>
                </c:pt>
                <c:pt idx="4">
                  <c:v>31.3</c:v>
                </c:pt>
                <c:pt idx="5">
                  <c:v>30.8</c:v>
                </c:pt>
                <c:pt idx="6">
                  <c:v>35.200000000000003</c:v>
                </c:pt>
                <c:pt idx="7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579-4A4A-9BEA-F046EFC01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035136"/>
        <c:axId val="49036672"/>
      </c:barChart>
      <c:catAx>
        <c:axId val="4903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036672"/>
        <c:crosses val="autoZero"/>
        <c:auto val="1"/>
        <c:lblAlgn val="ctr"/>
        <c:lblOffset val="100"/>
        <c:noMultiLvlLbl val="0"/>
      </c:catAx>
      <c:valAx>
        <c:axId val="4903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0351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4190665402935763"/>
          <c:y val="0.43770353403242585"/>
          <c:w val="0.23255358705161855"/>
          <c:h val="0.1470409722748506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Violent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48</c:v>
                </c:pt>
                <c:pt idx="1">
                  <c:v>49</c:v>
                </c:pt>
                <c:pt idx="2">
                  <c:v>45</c:v>
                </c:pt>
                <c:pt idx="3">
                  <c:v>44</c:v>
                </c:pt>
                <c:pt idx="4">
                  <c:v>46</c:v>
                </c:pt>
                <c:pt idx="5">
                  <c:v>27</c:v>
                </c:pt>
                <c:pt idx="6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5F3-4317-8240-90F10777581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Property</c:v>
                </c:pt>
              </c:strCache>
            </c:strRef>
          </c:tx>
          <c:cat>
            <c:numRef>
              <c:f>Sheet1!$A$2:$A$8</c:f>
              <c:numCache>
                <c:formatCode>General</c:formatCode>
                <c:ptCount val="7"/>
                <c:pt idx="0">
                  <c:v>1975</c:v>
                </c:pt>
                <c:pt idx="1">
                  <c:v>1980</c:v>
                </c:pt>
                <c:pt idx="2">
                  <c:v>1985</c:v>
                </c:pt>
                <c:pt idx="3">
                  <c:v>1990</c:v>
                </c:pt>
                <c:pt idx="4">
                  <c:v>1995</c:v>
                </c:pt>
                <c:pt idx="5">
                  <c:v>2000</c:v>
                </c:pt>
                <c:pt idx="6">
                  <c:v>2005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554</c:v>
                </c:pt>
                <c:pt idx="1">
                  <c:v>496</c:v>
                </c:pt>
                <c:pt idx="2">
                  <c:v>385</c:v>
                </c:pt>
                <c:pt idx="3">
                  <c:v>349</c:v>
                </c:pt>
                <c:pt idx="4">
                  <c:v>297</c:v>
                </c:pt>
                <c:pt idx="5">
                  <c:v>178</c:v>
                </c:pt>
                <c:pt idx="6">
                  <c:v>154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5F3-4317-8240-90F1077758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270336"/>
        <c:axId val="44271872"/>
      </c:lineChart>
      <c:catAx>
        <c:axId val="4427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271872"/>
        <c:crosses val="autoZero"/>
        <c:auto val="1"/>
        <c:lblAlgn val="ctr"/>
        <c:lblOffset val="100"/>
        <c:noMultiLvlLbl val="0"/>
      </c:catAx>
      <c:valAx>
        <c:axId val="442718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270336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hPercent val="68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thickness val="0"/>
      <c:spPr>
        <a:noFill/>
        <a:ln w="12700">
          <a:solidFill>
            <a:schemeClr val="tx1"/>
          </a:solidFill>
          <a:prstDash val="solid"/>
        </a:ln>
      </c:spPr>
    </c:sideWall>
    <c:backWall>
      <c:thickness val="0"/>
      <c:spPr>
        <a:noFill/>
        <a:ln w="12700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765115664410405E-2"/>
          <c:y val="5.4487441443237493E-2"/>
          <c:w val="0.68610421836228364"/>
          <c:h val="0.8601895734597171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% U.S. Pop</c:v>
                </c:pt>
              </c:strCache>
            </c:strRef>
          </c:tx>
          <c:spPr>
            <a:solidFill>
              <a:schemeClr val="accent1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A2-49D4-80BD-938978C268B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% Users</c:v>
                </c:pt>
              </c:strCache>
            </c:strRef>
          </c:tx>
          <c:spPr>
            <a:solidFill>
              <a:schemeClr val="accent2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Sheet1!$B$3:$F$3</c:f>
              <c:numCache>
                <c:formatCode>General</c:formatCode>
                <c:ptCount val="5"/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3A2-49D4-80BD-938978C268B1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% Arrests</c:v>
                </c:pt>
              </c:strCache>
            </c:strRef>
          </c:tx>
          <c:spPr>
            <a:solidFill>
              <a:schemeClr val="hlink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Sheet1!$B$4:$F$4</c:f>
              <c:numCache>
                <c:formatCode>General</c:formatCode>
                <c:ptCount val="5"/>
                <c:pt idx="2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A2-49D4-80BD-938978C268B1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% Convictions</c:v>
                </c:pt>
              </c:strCache>
            </c:strRef>
          </c:tx>
          <c:spPr>
            <a:solidFill>
              <a:schemeClr val="folHlink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Sheet1!$B$5:$F$5</c:f>
              <c:numCache>
                <c:formatCode>General</c:formatCode>
                <c:ptCount val="5"/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3A2-49D4-80BD-938978C268B1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% Imprisoned</c:v>
                </c:pt>
              </c:strCache>
            </c:strRef>
          </c:tx>
          <c:spPr>
            <a:solidFill>
              <a:schemeClr val="bg2"/>
            </a:solidFill>
            <a:ln w="1269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General</c:formatCode>
                <c:ptCount val="5"/>
              </c:numCache>
            </c:numRef>
          </c:cat>
          <c:val>
            <c:numRef>
              <c:f>Sheet1!$B$6:$F$6</c:f>
              <c:numCache>
                <c:formatCode>General</c:formatCode>
                <c:ptCount val="5"/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A2-49D4-80BD-938978C268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gapDepth val="0"/>
        <c:shape val="box"/>
        <c:axId val="44582400"/>
        <c:axId val="44583936"/>
        <c:axId val="0"/>
      </c:bar3DChart>
      <c:catAx>
        <c:axId val="4458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4583936"/>
        <c:crosses val="autoZero"/>
        <c:auto val="0"/>
        <c:lblAlgn val="ctr"/>
        <c:lblOffset val="100"/>
        <c:tickLblSkip val="1"/>
        <c:tickMarkSkip val="1"/>
        <c:noMultiLvlLbl val="0"/>
      </c:catAx>
      <c:valAx>
        <c:axId val="4458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spPr>
          <a:ln w="317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4582400"/>
        <c:crosses val="autoZero"/>
        <c:crossBetween val="between"/>
      </c:valAx>
      <c:spPr>
        <a:noFill/>
        <a:ln w="25394">
          <a:noFill/>
        </a:ln>
      </c:spPr>
    </c:plotArea>
    <c:legend>
      <c:legendPos val="r"/>
      <c:layout>
        <c:manualLayout>
          <c:xMode val="edge"/>
          <c:yMode val="edge"/>
          <c:x val="0.75682382133995063"/>
          <c:y val="0.30568720379146996"/>
          <c:w val="0.23200992555831271"/>
          <c:h val="0.39336492890995445"/>
        </c:manualLayout>
      </c:layout>
      <c:overlay val="0"/>
      <c:spPr>
        <a:noFill/>
        <a:ln w="3174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% Va Pop</c:v>
                </c:pt>
                <c:pt idx="1">
                  <c:v>% Drug users</c:v>
                </c:pt>
                <c:pt idx="2">
                  <c:v>% Drug arrests</c:v>
                </c:pt>
                <c:pt idx="3">
                  <c:v>% Drug prison admissions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0-D8C1-4920-800E-39D9D4FB28A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% Va Pop</c:v>
                </c:pt>
                <c:pt idx="1">
                  <c:v>% Drug users</c:v>
                </c:pt>
                <c:pt idx="2">
                  <c:v>% Drug arrests</c:v>
                </c:pt>
                <c:pt idx="3">
                  <c:v>% Drug prison admissions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</c:v>
                </c:pt>
                <c:pt idx="1">
                  <c:v>22</c:v>
                </c:pt>
                <c:pt idx="2">
                  <c:v>52</c:v>
                </c:pt>
                <c:pt idx="3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1-4920-800E-39D9D4FB28A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% Va Pop</c:v>
                </c:pt>
                <c:pt idx="1">
                  <c:v>% Drug users</c:v>
                </c:pt>
                <c:pt idx="2">
                  <c:v>% Drug arrests</c:v>
                </c:pt>
                <c:pt idx="3">
                  <c:v>% Drug prison admissions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D8C1-4920-800E-39D9D4FB28A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4614400"/>
        <c:axId val="44615936"/>
        <c:axId val="0"/>
      </c:bar3DChart>
      <c:catAx>
        <c:axId val="44614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615936"/>
        <c:crosses val="autoZero"/>
        <c:auto val="1"/>
        <c:lblAlgn val="ctr"/>
        <c:lblOffset val="100"/>
        <c:noMultiLvlLbl val="0"/>
      </c:catAx>
      <c:valAx>
        <c:axId val="44615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61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Crack Users</c:v>
                </c:pt>
              </c:strCache>
            </c:strRef>
          </c:tx>
          <c:explosion val="3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'Sheet1'!$A$2:$A$4</c:f>
              <c:strCache>
                <c:ptCount val="3"/>
                <c:pt idx="0">
                  <c:v>White</c:v>
                </c:pt>
                <c:pt idx="1">
                  <c:v>Black</c:v>
                </c:pt>
                <c:pt idx="2">
                  <c:v>Hispanic</c:v>
                </c:pt>
              </c:strCache>
            </c:strRef>
          </c:cat>
          <c:val>
            <c:numRef>
              <c:f>'Sheet1'!$B$2:$B$4</c:f>
              <c:numCache>
                <c:formatCode>General</c:formatCode>
                <c:ptCount val="3"/>
                <c:pt idx="0">
                  <c:v>50</c:v>
                </c:pt>
                <c:pt idx="1">
                  <c:v>37</c:v>
                </c:pt>
                <c:pt idx="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F-4119-89EA-E3FC9832F9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Column1</c:v>
                </c:pt>
              </c:strCache>
            </c:strRef>
          </c:tx>
          <c:explosion val="1"/>
          <c:dLbls>
            <c:dLbl>
              <c:idx val="0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55E-44A4-AF71-AB9F415BB481}"/>
                </c:ext>
              </c:extLst>
            </c:dLbl>
            <c:dLbl>
              <c:idx val="1"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55E-44A4-AF71-AB9F415BB48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'Sheet1'!$A$2:$A$3</c:f>
              <c:strCache>
                <c:ptCount val="2"/>
                <c:pt idx="0">
                  <c:v>White &amp; Hisp</c:v>
                </c:pt>
                <c:pt idx="1">
                  <c:v>Blacks</c:v>
                </c:pt>
              </c:strCache>
            </c:strRef>
          </c:cat>
          <c:val>
            <c:numRef>
              <c:f>'Sheet1'!$B$2:$B$3</c:f>
              <c:numCache>
                <c:formatCode>General</c:formatCode>
                <c:ptCount val="2"/>
                <c:pt idx="0">
                  <c:v>18</c:v>
                </c:pt>
                <c:pt idx="1">
                  <c:v>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55E-44A4-AF71-AB9F415BB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USA</c:v>
                </c:pt>
                <c:pt idx="1">
                  <c:v>Virginia</c:v>
                </c:pt>
                <c:pt idx="2">
                  <c:v>M'gmry Co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192</c:v>
                </c:pt>
                <c:pt idx="1">
                  <c:v>182</c:v>
                </c:pt>
                <c:pt idx="2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E6-4521-829D-1BD52C88CCC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USA</c:v>
                </c:pt>
                <c:pt idx="1">
                  <c:v>Virginia</c:v>
                </c:pt>
                <c:pt idx="2">
                  <c:v>M'gmry Co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716</c:v>
                </c:pt>
                <c:pt idx="1">
                  <c:v>514</c:v>
                </c:pt>
                <c:pt idx="2">
                  <c:v>1046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E6-4521-829D-1BD52C88CCC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5203456"/>
        <c:axId val="45204992"/>
      </c:barChart>
      <c:catAx>
        <c:axId val="452034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5204992"/>
        <c:crosses val="autoZero"/>
        <c:auto val="1"/>
        <c:lblAlgn val="ctr"/>
        <c:lblOffset val="100"/>
        <c:noMultiLvlLbl val="0"/>
      </c:catAx>
      <c:valAx>
        <c:axId val="452049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520345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Whites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12+</c:v>
                </c:pt>
                <c:pt idx="1">
                  <c:v>18 - 25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11.6</c:v>
                </c:pt>
                <c:pt idx="1">
                  <c:v>33.4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8-457F-B6A2-538163C61F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Blacks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12+</c:v>
                </c:pt>
                <c:pt idx="1">
                  <c:v>18 - 25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14</c:v>
                </c:pt>
                <c:pt idx="1">
                  <c:v>27.6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8-457F-B6A2-538163C61F1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6008192"/>
        <c:axId val="46009728"/>
      </c:barChart>
      <c:catAx>
        <c:axId val="46008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46009728"/>
        <c:crosses val="autoZero"/>
        <c:auto val="1"/>
        <c:lblAlgn val="ctr"/>
        <c:lblOffset val="100"/>
        <c:noMultiLvlLbl val="0"/>
      </c:catAx>
      <c:valAx>
        <c:axId val="460097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4600819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2564612326043929E-2"/>
          <c:y val="8.5551330798479611E-2"/>
          <c:w val="0.6292246520874778"/>
          <c:h val="0.7642585551330811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BM Not Working</c:v>
                </c:pt>
              </c:strCache>
            </c:strRef>
          </c:tx>
          <c:spPr>
            <a:ln w="12700">
              <a:solidFill>
                <a:srgbClr val="FF0000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27</c:v>
                </c:pt>
                <c:pt idx="1">
                  <c:v>31</c:v>
                </c:pt>
                <c:pt idx="2">
                  <c:v>34</c:v>
                </c:pt>
                <c:pt idx="3">
                  <c:v>41</c:v>
                </c:pt>
                <c:pt idx="4">
                  <c:v>42</c:v>
                </c:pt>
                <c:pt idx="5">
                  <c:v>41.8</c:v>
                </c:pt>
                <c:pt idx="6">
                  <c:v>53.8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DF-4323-BCA0-38DABCAAD27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Mother Only</c:v>
                </c:pt>
              </c:strCache>
            </c:strRef>
          </c:tx>
          <c:spPr>
            <a:ln w="12700">
              <a:solidFill>
                <a:srgbClr val="0000FF"/>
              </a:solidFill>
              <a:prstDash val="solid"/>
            </a:ln>
          </c:spPr>
          <c:invertIfNegative val="0"/>
          <c:cat>
            <c:numRef>
              <c:f>Sheet1!$B$1:$H$1</c:f>
              <c:numCache>
                <c:formatCode>General</c:formatCode>
                <c:ptCount val="7"/>
                <c:pt idx="0">
                  <c:v>1950</c:v>
                </c:pt>
                <c:pt idx="1">
                  <c:v>1960</c:v>
                </c:pt>
                <c:pt idx="2">
                  <c:v>1970</c:v>
                </c:pt>
                <c:pt idx="3">
                  <c:v>1980</c:v>
                </c:pt>
                <c:pt idx="4">
                  <c:v>1990</c:v>
                </c:pt>
                <c:pt idx="5">
                  <c:v>2000</c:v>
                </c:pt>
                <c:pt idx="6">
                  <c:v>2010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24</c:v>
                </c:pt>
                <c:pt idx="1">
                  <c:v>27</c:v>
                </c:pt>
                <c:pt idx="2">
                  <c:v>28</c:v>
                </c:pt>
                <c:pt idx="3">
                  <c:v>40</c:v>
                </c:pt>
                <c:pt idx="4">
                  <c:v>44</c:v>
                </c:pt>
                <c:pt idx="5">
                  <c:v>55</c:v>
                </c:pt>
                <c:pt idx="6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4DF-4323-BCA0-38DABCAAD2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376064"/>
        <c:axId val="46377600"/>
      </c:barChart>
      <c:catAx>
        <c:axId val="46376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6377600"/>
        <c:crosses val="autoZero"/>
        <c:auto val="0"/>
        <c:lblAlgn val="ctr"/>
        <c:lblOffset val="100"/>
        <c:noMultiLvlLbl val="0"/>
      </c:catAx>
      <c:valAx>
        <c:axId val="46377600"/>
        <c:scaling>
          <c:orientation val="minMax"/>
        </c:scaling>
        <c:delete val="0"/>
        <c:axPos val="l"/>
        <c:majorGridlines>
          <c:spPr>
            <a:ln w="3175">
              <a:solidFill>
                <a:schemeClr val="tx1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1" i="0" u="none" strike="noStrike" baseline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pPr>
            <a:endParaRPr lang="en-US"/>
          </a:p>
        </c:txPr>
        <c:crossAx val="46376064"/>
        <c:crosses val="autoZero"/>
        <c:crossBetween val="between"/>
      </c:valAx>
      <c:spPr>
        <a:noFill/>
        <a:ln w="1270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868787276342094"/>
          <c:y val="0.37452471482889826"/>
          <c:w val="0.24276020754028307"/>
          <c:h val="0.15282667198245789"/>
        </c:manualLayout>
      </c:layout>
      <c:overlay val="0"/>
      <c:spPr>
        <a:noFill/>
        <a:ln w="3175">
          <a:solidFill>
            <a:schemeClr val="tx1"/>
          </a:solidFill>
          <a:prstDash val="solid"/>
        </a:ln>
      </c:spPr>
      <c:txPr>
        <a:bodyPr/>
        <a:lstStyle/>
        <a:p>
          <a:pPr>
            <a:defRPr sz="1655" b="1" i="0" u="none" strike="noStrike" baseline="0">
              <a:solidFill>
                <a:schemeClr val="tx1"/>
              </a:solidFill>
              <a:latin typeface="Times New Roman"/>
              <a:ea typeface="Times New Roman"/>
              <a:cs typeface="Times New Roman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800" b="1" i="0" u="none" strike="noStrike" baseline="0">
          <a:solidFill>
            <a:schemeClr val="tx1"/>
          </a:solidFill>
          <a:latin typeface="Times New Roman"/>
          <a:ea typeface="Times New Roman"/>
          <a:cs typeface="Times New Roman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DA56003-CFB4-4D80-A63E-8B6DF160DE84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74CD319-A45C-42A1-9E0E-45920A3B34F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367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5837923A-07EB-4C78-8E80-94998DE6FFCF}" type="datetimeFigureOut">
              <a:rPr lang="en-US" smtClean="0"/>
              <a:pPr/>
              <a:t>2/22/2016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2830" tIns="46415" rIns="92830" bIns="4641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6"/>
            <a:ext cx="2971800" cy="4648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4A47BD8-8529-4A84-B661-C3A2FF0F20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5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757673-38C8-49A3-926D-386D64AC749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133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6E20A-EC2E-4674-A935-358392DC100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56E20A-EC2E-4674-A935-358392DC100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61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5908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919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3A8EC0F-698D-41B3-9DE4-957F38AF2344}" type="slidenum">
              <a:rPr lang="en-US" smtClean="0">
                <a:latin typeface="Arial" charset="0"/>
              </a:rPr>
              <a:pPr/>
              <a:t>16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E6364C-7181-4A53-8AFA-431421F42EE7}" type="slidenum">
              <a:rPr lang="en-US" smtClean="0">
                <a:latin typeface="Arial" charset="0"/>
              </a:rPr>
              <a:pPr/>
              <a:t>18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249FDA-77D4-442A-B63D-2E01F0AFFA9F}" type="slidenum">
              <a:rPr lang="en-US" smtClean="0">
                <a:latin typeface="Arial" charset="0"/>
              </a:rPr>
              <a:pPr/>
              <a:t>19</a:t>
            </a:fld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967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UCRC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FFF0E0-E2BC-4FA5-8C4C-A5657AB74C79}" type="slidenum">
              <a:rPr lang="en-US"/>
              <a:pPr/>
              <a:t>20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UCRC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26D01-2B72-450A-BEB7-750B76EAFA8F}" type="slidenum">
              <a:rPr lang="en-US"/>
              <a:pPr/>
              <a:t>22</a:t>
            </a:fld>
            <a:endParaRPr 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079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3438" indent="-274399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7598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6636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5676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4714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3754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2792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1832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8A5E098-08AB-4846-87A7-6F3A1D66E704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A2AF9-542E-4AAB-B052-018F9F23875D}" type="slidenum">
              <a:rPr lang="en-US"/>
              <a:pPr/>
              <a:t>6</a:t>
            </a:fld>
            <a:endParaRPr lang="en-US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47BD8-8529-4A84-B661-C3A2FF0F20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071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13438" indent="-274399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097598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36636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1975676" indent="-219520" defTabSz="928385" eaLnBrk="0" hangingPunct="0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14714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853754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292792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31832" indent="-219520" defTabSz="928385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7D5B776-8BA5-45FA-9E93-EB28DF40F3ED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28F4DE-034A-4A8C-9309-314A9841CC7A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30738" cy="3473450"/>
          </a:xfrm>
          <a:solidFill>
            <a:srgbClr val="FFFFFF"/>
          </a:solidFill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159A4-71E9-47D7-B806-0675DF3F409C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F64F9-0AA5-438C-9905-5E6745929A19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C5CF3-AB9B-4F08-B90A-91083907129C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8E51F-52DE-4874-9B02-8FD8AC88109A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24472-A348-4A79-8022-2BD6B082E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3ABE0-B13E-4E3A-A316-30FB516CA5B0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73055-9025-4A97-A5D7-B098F5858D88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385FF-5811-4955-8047-0C087B13EC22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708F-F438-4C90-A229-53A92FED3424}" type="datetime1">
              <a:rPr lang="en-US" smtClean="0"/>
              <a:t>2/22/2016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6A9DD-F9CB-46B7-A630-EA6651912063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FFFCC-2801-40A4-BF04-A21472F3C3E0}" type="datetime1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03DD-810A-4059-B44A-CB5169370A49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8AC46-6A26-4EEB-B716-6AE03161CCAE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C0A847E-0E60-4154-BC1D-1A4FCCD672C5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42E9752-9804-4EAB-B5B8-432BA432F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5" r:id="rId2"/>
    <p:sldLayoutId id="2147484106" r:id="rId3"/>
    <p:sldLayoutId id="2147484107" r:id="rId4"/>
    <p:sldLayoutId id="2147484108" r:id="rId5"/>
    <p:sldLayoutId id="2147484109" r:id="rId6"/>
    <p:sldLayoutId id="2147484110" r:id="rId7"/>
    <p:sldLayoutId id="2147484111" r:id="rId8"/>
    <p:sldLayoutId id="2147484112" r:id="rId9"/>
    <p:sldLayoutId id="2147484113" r:id="rId10"/>
    <p:sldLayoutId id="2147484114" r:id="rId11"/>
    <p:sldLayoutId id="2147484115" r:id="rId12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7772400" cy="1600199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Racial injustice in the criminal justice system </a:t>
            </a:r>
            <a:br>
              <a:rPr lang="en-US" sz="4000" dirty="0" smtClean="0"/>
            </a:b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905000"/>
          </a:xfrm>
        </p:spPr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Wornie Reed, Ph.D.</a:t>
            </a:r>
          </a:p>
          <a:p>
            <a:r>
              <a:rPr lang="en-US" dirty="0" smtClean="0"/>
              <a:t>Race and Social Policy Research Center </a:t>
            </a:r>
          </a:p>
          <a:p>
            <a:r>
              <a:rPr lang="en-US" dirty="0" smtClean="0"/>
              <a:t>Virginia Tech</a:t>
            </a:r>
          </a:p>
          <a:p>
            <a:endParaRPr lang="en-US" dirty="0" smtClean="0"/>
          </a:p>
          <a:p>
            <a:r>
              <a:rPr lang="en-US" dirty="0" smtClean="0"/>
              <a:t>June 22, 2013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Percentage of African Americans at Stages of the Criminal Justice Process, Virginia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Cocaine Users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33137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172200"/>
            <a:ext cx="784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Sources: Porter and Wright, 2011; </a:t>
            </a:r>
            <a:r>
              <a:rPr lang="en-US" sz="1400" dirty="0" err="1" smtClean="0"/>
              <a:t>Mauer</a:t>
            </a:r>
            <a:r>
              <a:rPr lang="en-US" sz="1400" dirty="0" smtClean="0"/>
              <a:t> 2010</a:t>
            </a:r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Crack Cocaine Defendants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601454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6248400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Sources: Porter and Wright, 2011; </a:t>
            </a:r>
            <a:r>
              <a:rPr lang="en-US" sz="1400" dirty="0" err="1"/>
              <a:t>Mauer</a:t>
            </a:r>
            <a:r>
              <a:rPr lang="en-US" sz="1400" dirty="0"/>
              <a:t> 2010</a:t>
            </a:r>
          </a:p>
          <a:p>
            <a:endParaRPr lang="en-US" sz="1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Racial disparities in marijuana possession arrest rates </a:t>
            </a:r>
            <a:r>
              <a:rPr lang="en-US" sz="2000" dirty="0" smtClean="0"/>
              <a:t>per 100,000 population</a:t>
            </a: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503245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172200"/>
            <a:ext cx="822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ACLU. 2013. </a:t>
            </a:r>
            <a:r>
              <a:rPr lang="en-US" sz="1400" i="1" dirty="0" smtClean="0"/>
              <a:t>The War on Marijuana in Black and White. </a:t>
            </a:r>
            <a:r>
              <a:rPr lang="en-US" sz="1400" dirty="0" smtClean="0"/>
              <a:t>NY: ACLU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5426844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1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1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1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El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 use rates by race, age (%)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606067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003612"/>
            <a:ext cx="7467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sz="1400" dirty="0" smtClean="0"/>
              <a:t>ACLU</a:t>
            </a:r>
            <a:r>
              <a:rPr lang="en-US" sz="1400" dirty="0"/>
              <a:t>. 2013. </a:t>
            </a:r>
            <a:r>
              <a:rPr lang="en-US" sz="1400" i="1" dirty="0"/>
              <a:t>The War on Marijuana in Black and White. </a:t>
            </a:r>
            <a:r>
              <a:rPr lang="en-US" sz="1400" dirty="0"/>
              <a:t>NY: ACLU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101005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Times More likely blacks arrested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USA				3.7x</a:t>
            </a:r>
          </a:p>
          <a:p>
            <a:endParaRPr lang="en-US" dirty="0"/>
          </a:p>
          <a:p>
            <a:r>
              <a:rPr lang="en-US" dirty="0" smtClean="0"/>
              <a:t>Virginia				2.8x</a:t>
            </a:r>
          </a:p>
          <a:p>
            <a:endParaRPr lang="en-US" dirty="0"/>
          </a:p>
          <a:p>
            <a:r>
              <a:rPr lang="en-US" dirty="0" smtClean="0"/>
              <a:t>Montgomery County	6.3x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981210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Traffic Stops, Searches, and Yields for 12 Selected States, by Race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0799040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Race/Ethnicity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Searches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Yield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Blacks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11</a:t>
                      </a:r>
                      <a:r>
                        <a:rPr lang="en-US" baseline="0" dirty="0" smtClean="0"/>
                        <a:t> of 12 &gt; whites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9 of 12 &gt; whites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6 of 9:</a:t>
                      </a:r>
                      <a:r>
                        <a:rPr lang="en-US" baseline="0" dirty="0" smtClean="0"/>
                        <a:t> B &lt; 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5 of 11 &gt; whites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 of 10 &gt; whites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 of 8: H &lt; 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Drug incarceration rates by race, 2007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8"/>
            <a:r>
              <a:rPr lang="en-US" sz="2400" dirty="0" smtClean="0"/>
              <a:t>White Adults	Black Adults</a:t>
            </a:r>
          </a:p>
          <a:p>
            <a:r>
              <a:rPr lang="en-US" sz="2800" dirty="0" smtClean="0"/>
              <a:t>Unjust (Current)		    65,000                  82,000</a:t>
            </a:r>
          </a:p>
          <a:p>
            <a:endParaRPr lang="en-US" sz="2800" dirty="0" smtClean="0"/>
          </a:p>
          <a:p>
            <a:r>
              <a:rPr lang="en-US" sz="2800" dirty="0" smtClean="0"/>
              <a:t>Just</a:t>
            </a:r>
          </a:p>
          <a:p>
            <a:pPr lvl="1"/>
            <a:r>
              <a:rPr lang="en-US" sz="2400" dirty="0" smtClean="0"/>
              <a:t>Whites at black rate	    418,000			</a:t>
            </a:r>
          </a:p>
          <a:p>
            <a:pPr lvl="1"/>
            <a:r>
              <a:rPr lang="en-US" sz="2400" dirty="0" smtClean="0"/>
              <a:t>or</a:t>
            </a:r>
          </a:p>
          <a:p>
            <a:pPr lvl="1"/>
            <a:r>
              <a:rPr lang="en-US" sz="2400" dirty="0" smtClean="0"/>
              <a:t>Blacks at white rate				         8,300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Psychological</a:t>
            </a:r>
          </a:p>
          <a:p>
            <a:r>
              <a:rPr lang="en-US" dirty="0" smtClean="0"/>
              <a:t>Increased contact with CJ system</a:t>
            </a:r>
          </a:p>
          <a:p>
            <a:r>
              <a:rPr lang="en-US" dirty="0" smtClean="0"/>
              <a:t>Loss of driving privileges</a:t>
            </a:r>
          </a:p>
          <a:p>
            <a:r>
              <a:rPr lang="en-US" dirty="0" smtClean="0"/>
              <a:t>DMC</a:t>
            </a:r>
          </a:p>
          <a:p>
            <a:pPr lvl="1"/>
            <a:r>
              <a:rPr lang="en-US" dirty="0" smtClean="0"/>
              <a:t>Over one-third of all prisoners are on drug charges.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Consequences (cont’d)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686800" cy="4937125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Felony convictions</a:t>
            </a:r>
          </a:p>
          <a:p>
            <a:pPr lvl="1"/>
            <a:r>
              <a:rPr lang="en-US" dirty="0" smtClean="0"/>
              <a:t>Affects welfare benefits, public housing, financial aid for higher </a:t>
            </a:r>
            <a:r>
              <a:rPr lang="en-US" dirty="0" err="1" smtClean="0"/>
              <a:t>ed</a:t>
            </a:r>
            <a:endParaRPr lang="en-US" dirty="0" smtClean="0"/>
          </a:p>
          <a:p>
            <a:r>
              <a:rPr lang="en-US" dirty="0" smtClean="0"/>
              <a:t>Negative health consequences</a:t>
            </a:r>
          </a:p>
          <a:p>
            <a:pPr lvl="1"/>
            <a:r>
              <a:rPr lang="en-US" dirty="0" smtClean="0"/>
              <a:t>Tuberculosis</a:t>
            </a:r>
          </a:p>
          <a:p>
            <a:pPr lvl="1"/>
            <a:r>
              <a:rPr lang="en-US" dirty="0" smtClean="0"/>
              <a:t>HIV infection</a:t>
            </a:r>
          </a:p>
          <a:p>
            <a:r>
              <a:rPr lang="en-US" dirty="0" smtClean="0"/>
              <a:t>Disenfranchisement</a:t>
            </a:r>
          </a:p>
          <a:p>
            <a:pPr lvl="1"/>
            <a:r>
              <a:rPr lang="en-US" dirty="0" smtClean="0"/>
              <a:t>&gt; 2 million in U.S. (38% of total)</a:t>
            </a:r>
          </a:p>
          <a:p>
            <a:pPr lvl="1"/>
            <a:r>
              <a:rPr lang="en-US" dirty="0" smtClean="0"/>
              <a:t>&gt; 220 thousand in VA</a:t>
            </a:r>
          </a:p>
          <a:p>
            <a:r>
              <a:rPr lang="en-US" dirty="0"/>
              <a:t>Diminished employment prospects</a:t>
            </a:r>
          </a:p>
          <a:p>
            <a:pPr lvl="1"/>
            <a:r>
              <a:rPr lang="en-US" dirty="0"/>
              <a:t>Lone mothers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4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Number of blacks in the CJ system today </a:t>
            </a:r>
            <a:endParaRPr lang="en-US" dirty="0" smtClean="0"/>
          </a:p>
          <a:p>
            <a:pPr marL="274320" lvl="1" indent="0">
              <a:buNone/>
            </a:pPr>
            <a:r>
              <a:rPr lang="en-US" dirty="0" smtClean="0"/>
              <a:t>     Greater than</a:t>
            </a:r>
          </a:p>
          <a:p>
            <a:pPr marL="27432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Number of blacks in slavery in 1850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040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Black Males Not Working and Black Mother Only Families, U.S., 1950 - 1999</a:t>
            </a:r>
          </a:p>
        </p:txBody>
      </p:sp>
      <p:graphicFrame>
        <p:nvGraphicFramePr>
          <p:cNvPr id="2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522177360"/>
              </p:ext>
            </p:extLst>
          </p:nvPr>
        </p:nvGraphicFramePr>
        <p:xfrm>
          <a:off x="736600" y="2108200"/>
          <a:ext cx="7670800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24472-A348-4A79-8022-2BD6B082EAA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 Males Not Working and Black Female Headed Households, Virginia</a:t>
            </a:r>
            <a:endParaRPr lang="en-US" dirty="0"/>
          </a:p>
        </p:txBody>
      </p:sp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4749321"/>
              </p:ext>
            </p:extLst>
          </p:nvPr>
        </p:nvGraphicFramePr>
        <p:xfrm>
          <a:off x="381000" y="16764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Effects </a:t>
            </a:r>
            <a:r>
              <a:rPr lang="en-US" sz="4000" dirty="0"/>
              <a:t>of Black Males Not Working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Reduced number </a:t>
            </a:r>
            <a:r>
              <a:rPr lang="en-US" sz="2800" dirty="0"/>
              <a:t>of eligible marriageable males</a:t>
            </a:r>
            <a:r>
              <a:rPr lang="en-US" sz="2000" dirty="0"/>
              <a:t>.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Family structure, poverty, and the well-being of children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47% of children in lone mother families are in poverty.</a:t>
            </a:r>
          </a:p>
          <a:p>
            <a:pPr>
              <a:lnSpc>
                <a:spcPct val="90000"/>
              </a:lnSpc>
            </a:pPr>
            <a:r>
              <a:rPr lang="en-US" sz="2000" dirty="0" smtClean="0"/>
              <a:t>Note</a:t>
            </a:r>
            <a:r>
              <a:rPr lang="en-US" sz="2000" dirty="0"/>
              <a:t>: there are debates about the size of the effect of the “marriageable mate pool.”  However, it is clear that it is a factor in African American family structure.  </a:t>
            </a:r>
            <a:r>
              <a:rPr lang="en-US" sz="2000" i="1" dirty="0"/>
              <a:t>The relationship does not hold for whites and Hispanics.</a:t>
            </a:r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0437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 and White Prison Admissions, </a:t>
            </a:r>
            <a:br>
              <a:rPr lang="en-US" dirty="0" smtClean="0"/>
            </a:br>
            <a:r>
              <a:rPr lang="en-US" dirty="0" smtClean="0"/>
              <a:t>Historical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061798"/>
              </p:ext>
            </p:extLst>
          </p:nvPr>
        </p:nvGraphicFramePr>
        <p:xfrm>
          <a:off x="104775" y="1473200"/>
          <a:ext cx="9039225" cy="538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African Americans are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/>
              <a:t>12.6% of the U.S. Population</a:t>
            </a:r>
          </a:p>
          <a:p>
            <a:pPr>
              <a:buFontTx/>
              <a:buChar char="•"/>
            </a:pPr>
            <a:r>
              <a:rPr lang="en-US" dirty="0"/>
              <a:t>30% of those arrested</a:t>
            </a:r>
          </a:p>
          <a:p>
            <a:pPr>
              <a:buFontTx/>
              <a:buChar char="•"/>
            </a:pPr>
            <a:r>
              <a:rPr lang="en-US" dirty="0"/>
              <a:t>41% of persons in jails</a:t>
            </a:r>
          </a:p>
          <a:p>
            <a:pPr>
              <a:buFontTx/>
              <a:buChar char="•"/>
            </a:pPr>
            <a:r>
              <a:rPr lang="en-US" dirty="0"/>
              <a:t>49% of persons in prison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4771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1447800"/>
          </a:xfrm>
        </p:spPr>
        <p:txBody>
          <a:bodyPr/>
          <a:lstStyle/>
          <a:p>
            <a:pPr eaLnBrk="1" hangingPunct="1"/>
            <a:r>
              <a:rPr lang="en-US" smtClean="0"/>
              <a:t>Nationally, The Black Population is Being Imprisoned at Alarming Rates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8077200" cy="43434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Upwards of 1/3 of the black male population is under the supervision of the correctional system (prison, jail, parole, probation)</a:t>
            </a:r>
          </a:p>
          <a:p>
            <a:pPr eaLnBrk="1" hangingPunct="1"/>
            <a:r>
              <a:rPr lang="en-US" sz="2800" dirty="0" smtClean="0"/>
              <a:t>Estimated “lifetime expectancy” of spending some time in prison is 29% for young black men.</a:t>
            </a:r>
          </a:p>
          <a:p>
            <a:pPr eaLnBrk="1" hangingPunct="1"/>
            <a:r>
              <a:rPr lang="en-US" sz="2800" dirty="0" smtClean="0"/>
              <a:t>About 9% of black men in their 20s are in prison</a:t>
            </a:r>
          </a:p>
          <a:p>
            <a:pPr eaLnBrk="1" hangingPunct="1"/>
            <a:r>
              <a:rPr lang="en-US" sz="2800" dirty="0" smtClean="0"/>
              <a:t>7% of black children, 2.6% of Hispanic children , .8% of white children have a parent in prison (at one time) – lifetime expectancy much higher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5839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Distressing trends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some jurisdictions, greater than 50% of black males in their 20s are under criminal justice supervision</a:t>
            </a:r>
          </a:p>
          <a:p>
            <a:r>
              <a:rPr lang="en-US" dirty="0"/>
              <a:t>At the current rate of incarceration, nearly 30% of black males born in the 1990s will serve time in a state or federal prison as compared to only 4.4% of non-Hispanic whites.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890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Trends in property and violent crimes, United States, 1975-2005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673354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617220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Note: Violent Crime  - per 1,000 persons 12+ years of age; Property Crime – per 1,000 households.</a:t>
            </a:r>
          </a:p>
          <a:p>
            <a:r>
              <a:rPr lang="en-US" sz="1400" dirty="0" smtClean="0"/>
              <a:t>Source: U.S. Department of Justice. OJP, BJS, Crime Characteristics </a:t>
            </a:r>
            <a:r>
              <a:rPr lang="en-US" sz="1400" smtClean="0"/>
              <a:t>(at www.ojp.usdoj.gov.bjs</a:t>
            </a:r>
            <a:r>
              <a:rPr lang="en-US" sz="1400" dirty="0" smtClean="0"/>
              <a:t>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41723481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Drug War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Much of the increase in imprisonment is due to drug offenses.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Drug use rates have generally declined since the 1980s, while drug imprisonments have increased. 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Black adult drug use rates are only slightly higher than the white rates, while their imprisonment rates for drugs are enormous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Among juveniles, blacks use illegal drugs less than whites, but black juveniles have much higher drug arrest rates.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E9752-9804-4EAB-B5B8-432BA432FA8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06434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African Americans, Drugs, and Criminal Justice, U.S.</a:t>
            </a:r>
            <a:endParaRPr lang="en-US" smtClean="0"/>
          </a:p>
        </p:txBody>
      </p:sp>
      <p:graphicFrame>
        <p:nvGraphicFramePr>
          <p:cNvPr id="4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2113298634"/>
              </p:ext>
            </p:extLst>
          </p:nvPr>
        </p:nvGraphicFramePr>
        <p:xfrm>
          <a:off x="737393" y="2286000"/>
          <a:ext cx="7669213" cy="401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C24472-A348-4A79-8022-2BD6B082EAA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3763</TotalTime>
  <Words>739</Words>
  <Application>Microsoft Office PowerPoint</Application>
  <PresentationFormat>On-screen Show (4:3)</PresentationFormat>
  <Paragraphs>154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Times New Roman</vt:lpstr>
      <vt:lpstr>Clarity</vt:lpstr>
      <vt:lpstr>Racial injustice in the criminal justice system   </vt:lpstr>
      <vt:lpstr>The problem</vt:lpstr>
      <vt:lpstr>Black and White Prison Admissions,  Historical</vt:lpstr>
      <vt:lpstr>African Americans are </vt:lpstr>
      <vt:lpstr>Nationally, The Black Population is Being Imprisoned at Alarming Rates</vt:lpstr>
      <vt:lpstr>Distressing trends</vt:lpstr>
      <vt:lpstr>Trends in property and violent crimes, United States, 1975-2005 </vt:lpstr>
      <vt:lpstr>The Drug War</vt:lpstr>
      <vt:lpstr>African Americans, Drugs, and Criminal Justice, U.S.</vt:lpstr>
      <vt:lpstr> Percentage of African Americans at Stages of the Criminal Justice Process, Virginia </vt:lpstr>
      <vt:lpstr>Crack Cocaine Users</vt:lpstr>
      <vt:lpstr>Crack Cocaine Defendants</vt:lpstr>
      <vt:lpstr>Racial disparities in marijuana possession arrest rates per 100,000 population</vt:lpstr>
      <vt:lpstr>Marijuana use rates by race, age (%)</vt:lpstr>
      <vt:lpstr>Times More likely blacks arrested</vt:lpstr>
      <vt:lpstr>Traffic Stops, Searches, and Yields for 12 Selected States, by Race</vt:lpstr>
      <vt:lpstr>Drug incarceration rates by race, 2007</vt:lpstr>
      <vt:lpstr>Consequences</vt:lpstr>
      <vt:lpstr>Consequences (cont’d)</vt:lpstr>
      <vt:lpstr>Black Males Not Working and Black Mother Only Families, U.S., 1950 - 1999</vt:lpstr>
      <vt:lpstr>Black Males Not Working and Black Female Headed Households, Virginia</vt:lpstr>
      <vt:lpstr>Effects of Black Males Not Working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Unmet Needs</dc:title>
  <dc:creator>Wornie Reed</dc:creator>
  <cp:lastModifiedBy>wornie reed</cp:lastModifiedBy>
  <cp:revision>60</cp:revision>
  <cp:lastPrinted>2013-06-21T17:08:19Z</cp:lastPrinted>
  <dcterms:created xsi:type="dcterms:W3CDTF">2010-11-06T18:26:26Z</dcterms:created>
  <dcterms:modified xsi:type="dcterms:W3CDTF">2016-02-22T22:03:59Z</dcterms:modified>
</cp:coreProperties>
</file>