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96"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3FEE45-E958-224D-A95E-9B6C51E66A52}" type="doc">
      <dgm:prSet loTypeId="urn:microsoft.com/office/officeart/2005/8/layout/process5" loCatId="" qsTypeId="urn:microsoft.com/office/officeart/2005/8/quickstyle/simple4" qsCatId="simple" csTypeId="urn:microsoft.com/office/officeart/2005/8/colors/accent1_2" csCatId="accent1" phldr="1"/>
      <dgm:spPr/>
      <dgm:t>
        <a:bodyPr/>
        <a:lstStyle/>
        <a:p>
          <a:endParaRPr lang="en-US"/>
        </a:p>
      </dgm:t>
    </dgm:pt>
    <dgm:pt modelId="{DD331B9E-27D8-4443-9388-5C93F1F694D9}">
      <dgm:prSet phldrT="[Text]"/>
      <dgm:spPr/>
      <dgm:t>
        <a:bodyPr/>
        <a:lstStyle/>
        <a:p>
          <a:r>
            <a:rPr lang="en-US" dirty="0" smtClean="0"/>
            <a:t>Bias is created</a:t>
          </a:r>
          <a:endParaRPr lang="en-US" dirty="0"/>
        </a:p>
      </dgm:t>
    </dgm:pt>
    <dgm:pt modelId="{80C25608-8DA4-7F48-8A34-6E619134613A}" type="parTrans" cxnId="{A7FECE72-1297-D447-99E8-4ACCE24D8F8B}">
      <dgm:prSet/>
      <dgm:spPr/>
      <dgm:t>
        <a:bodyPr/>
        <a:lstStyle/>
        <a:p>
          <a:endParaRPr lang="en-US"/>
        </a:p>
      </dgm:t>
    </dgm:pt>
    <dgm:pt modelId="{2093076F-1525-8548-9A69-61858CD4CC18}" type="sibTrans" cxnId="{A7FECE72-1297-D447-99E8-4ACCE24D8F8B}">
      <dgm:prSet/>
      <dgm:spPr/>
      <dgm:t>
        <a:bodyPr/>
        <a:lstStyle/>
        <a:p>
          <a:endParaRPr lang="en-US"/>
        </a:p>
      </dgm:t>
    </dgm:pt>
    <dgm:pt modelId="{87A4E864-2E6F-2644-B38D-A89C4C560096}">
      <dgm:prSet phldrT="[Text]"/>
      <dgm:spPr/>
      <dgm:t>
        <a:bodyPr/>
        <a:lstStyle/>
        <a:p>
          <a:r>
            <a:rPr lang="en-US" dirty="0" smtClean="0"/>
            <a:t>Bias is rationalized as prejudice</a:t>
          </a:r>
          <a:endParaRPr lang="en-US" dirty="0"/>
        </a:p>
      </dgm:t>
    </dgm:pt>
    <dgm:pt modelId="{4F92B9A9-8DD0-924A-8DE6-3055B6F04C4A}" type="parTrans" cxnId="{A95717F0-293A-CD41-86B3-8A8CC6977569}">
      <dgm:prSet/>
      <dgm:spPr/>
      <dgm:t>
        <a:bodyPr/>
        <a:lstStyle/>
        <a:p>
          <a:endParaRPr lang="en-US"/>
        </a:p>
      </dgm:t>
    </dgm:pt>
    <dgm:pt modelId="{378094D9-E2B9-AC46-B237-35624279AAB0}" type="sibTrans" cxnId="{A95717F0-293A-CD41-86B3-8A8CC6977569}">
      <dgm:prSet/>
      <dgm:spPr/>
      <dgm:t>
        <a:bodyPr/>
        <a:lstStyle/>
        <a:p>
          <a:endParaRPr lang="en-US"/>
        </a:p>
      </dgm:t>
    </dgm:pt>
    <dgm:pt modelId="{3B78DC38-1236-194B-8BDB-930D513E8557}">
      <dgm:prSet phldrT="[Text]"/>
      <dgm:spPr/>
      <dgm:t>
        <a:bodyPr/>
        <a:lstStyle/>
        <a:p>
          <a:r>
            <a:rPr lang="en-US" dirty="0" smtClean="0"/>
            <a:t>Prejudice is attached to existing stereotypes</a:t>
          </a:r>
          <a:endParaRPr lang="en-US" dirty="0"/>
        </a:p>
      </dgm:t>
    </dgm:pt>
    <dgm:pt modelId="{869D7D17-E863-DB4B-A998-D46E7B745F11}" type="parTrans" cxnId="{55208DEA-5238-9741-8E30-1F95319B07D7}">
      <dgm:prSet/>
      <dgm:spPr/>
      <dgm:t>
        <a:bodyPr/>
        <a:lstStyle/>
        <a:p>
          <a:endParaRPr lang="en-US"/>
        </a:p>
      </dgm:t>
    </dgm:pt>
    <dgm:pt modelId="{B4361059-98D3-BF4A-8B68-7BFC8C2E8E7A}" type="sibTrans" cxnId="{55208DEA-5238-9741-8E30-1F95319B07D7}">
      <dgm:prSet/>
      <dgm:spPr/>
      <dgm:t>
        <a:bodyPr/>
        <a:lstStyle/>
        <a:p>
          <a:endParaRPr lang="en-US"/>
        </a:p>
      </dgm:t>
    </dgm:pt>
    <dgm:pt modelId="{C1FFC760-633C-0C48-A830-488C998E7510}">
      <dgm:prSet phldrT="[Text]"/>
      <dgm:spPr/>
      <dgm:t>
        <a:bodyPr/>
        <a:lstStyle/>
        <a:p>
          <a:r>
            <a:rPr lang="en-US" dirty="0" smtClean="0"/>
            <a:t>Frustration is filtered through cognition and emotion</a:t>
          </a:r>
          <a:endParaRPr lang="en-US" dirty="0"/>
        </a:p>
      </dgm:t>
    </dgm:pt>
    <dgm:pt modelId="{5C866862-A518-BF43-A9D5-059D06A3CE29}" type="parTrans" cxnId="{27F15CB3-A144-684C-B7CD-81B69A6AD8E1}">
      <dgm:prSet/>
      <dgm:spPr/>
      <dgm:t>
        <a:bodyPr/>
        <a:lstStyle/>
        <a:p>
          <a:endParaRPr lang="en-US"/>
        </a:p>
      </dgm:t>
    </dgm:pt>
    <dgm:pt modelId="{E8445A95-0E32-384E-B533-205F39A00F19}" type="sibTrans" cxnId="{27F15CB3-A144-684C-B7CD-81B69A6AD8E1}">
      <dgm:prSet/>
      <dgm:spPr/>
      <dgm:t>
        <a:bodyPr/>
        <a:lstStyle/>
        <a:p>
          <a:endParaRPr lang="en-US"/>
        </a:p>
      </dgm:t>
    </dgm:pt>
    <dgm:pt modelId="{8654D0EB-96DB-314B-A35C-DBCFC8AEEA38}">
      <dgm:prSet phldrT="[Text]"/>
      <dgm:spPr/>
      <dgm:t>
        <a:bodyPr/>
        <a:lstStyle/>
        <a:p>
          <a:r>
            <a:rPr lang="en-US" dirty="0" smtClean="0"/>
            <a:t>Discrimination is seen or practiced as a justifiable action. </a:t>
          </a:r>
          <a:endParaRPr lang="en-US" dirty="0"/>
        </a:p>
      </dgm:t>
    </dgm:pt>
    <dgm:pt modelId="{03B3D4D5-7B4D-9D4F-A4A1-51E415206AEA}" type="parTrans" cxnId="{766C7B0C-4E08-6F42-920D-A25F13AD48F3}">
      <dgm:prSet/>
      <dgm:spPr/>
      <dgm:t>
        <a:bodyPr/>
        <a:lstStyle/>
        <a:p>
          <a:endParaRPr lang="en-US"/>
        </a:p>
      </dgm:t>
    </dgm:pt>
    <dgm:pt modelId="{0808948B-ABBA-5A49-BB5F-3146CA74A706}" type="sibTrans" cxnId="{766C7B0C-4E08-6F42-920D-A25F13AD48F3}">
      <dgm:prSet/>
      <dgm:spPr/>
      <dgm:t>
        <a:bodyPr/>
        <a:lstStyle/>
        <a:p>
          <a:endParaRPr lang="en-US"/>
        </a:p>
      </dgm:t>
    </dgm:pt>
    <dgm:pt modelId="{F70DC41B-A5D9-D64E-A291-6070F59BDF2C}" type="pres">
      <dgm:prSet presAssocID="{0A3FEE45-E958-224D-A95E-9B6C51E66A52}" presName="diagram" presStyleCnt="0">
        <dgm:presLayoutVars>
          <dgm:dir/>
          <dgm:resizeHandles val="exact"/>
        </dgm:presLayoutVars>
      </dgm:prSet>
      <dgm:spPr/>
      <dgm:t>
        <a:bodyPr/>
        <a:lstStyle/>
        <a:p>
          <a:endParaRPr lang="en-US"/>
        </a:p>
      </dgm:t>
    </dgm:pt>
    <dgm:pt modelId="{6EABFFF4-55BC-FA40-A47D-7868129ECB6D}" type="pres">
      <dgm:prSet presAssocID="{DD331B9E-27D8-4443-9388-5C93F1F694D9}" presName="node" presStyleLbl="node1" presStyleIdx="0" presStyleCnt="5" custLinFactNeighborX="-335" custLinFactNeighborY="14123">
        <dgm:presLayoutVars>
          <dgm:bulletEnabled val="1"/>
        </dgm:presLayoutVars>
      </dgm:prSet>
      <dgm:spPr/>
      <dgm:t>
        <a:bodyPr/>
        <a:lstStyle/>
        <a:p>
          <a:endParaRPr lang="en-US"/>
        </a:p>
      </dgm:t>
    </dgm:pt>
    <dgm:pt modelId="{4098D00B-10FF-EA4C-9A39-082562942852}" type="pres">
      <dgm:prSet presAssocID="{2093076F-1525-8548-9A69-61858CD4CC18}" presName="sibTrans" presStyleLbl="sibTrans2D1" presStyleIdx="0" presStyleCnt="4"/>
      <dgm:spPr/>
      <dgm:t>
        <a:bodyPr/>
        <a:lstStyle/>
        <a:p>
          <a:endParaRPr lang="en-US"/>
        </a:p>
      </dgm:t>
    </dgm:pt>
    <dgm:pt modelId="{26CFDAFE-78A8-914F-976C-0A11D5552A32}" type="pres">
      <dgm:prSet presAssocID="{2093076F-1525-8548-9A69-61858CD4CC18}" presName="connectorText" presStyleLbl="sibTrans2D1" presStyleIdx="0" presStyleCnt="4"/>
      <dgm:spPr/>
      <dgm:t>
        <a:bodyPr/>
        <a:lstStyle/>
        <a:p>
          <a:endParaRPr lang="en-US"/>
        </a:p>
      </dgm:t>
    </dgm:pt>
    <dgm:pt modelId="{8134BE44-4E50-1C45-974E-BD1104A89727}" type="pres">
      <dgm:prSet presAssocID="{87A4E864-2E6F-2644-B38D-A89C4C560096}" presName="node" presStyleLbl="node1" presStyleIdx="1" presStyleCnt="5">
        <dgm:presLayoutVars>
          <dgm:bulletEnabled val="1"/>
        </dgm:presLayoutVars>
      </dgm:prSet>
      <dgm:spPr/>
      <dgm:t>
        <a:bodyPr/>
        <a:lstStyle/>
        <a:p>
          <a:endParaRPr lang="en-US"/>
        </a:p>
      </dgm:t>
    </dgm:pt>
    <dgm:pt modelId="{ABC1B1CD-4F28-F148-B232-90D7AB929A09}" type="pres">
      <dgm:prSet presAssocID="{378094D9-E2B9-AC46-B237-35624279AAB0}" presName="sibTrans" presStyleLbl="sibTrans2D1" presStyleIdx="1" presStyleCnt="4"/>
      <dgm:spPr/>
      <dgm:t>
        <a:bodyPr/>
        <a:lstStyle/>
        <a:p>
          <a:endParaRPr lang="en-US"/>
        </a:p>
      </dgm:t>
    </dgm:pt>
    <dgm:pt modelId="{DFE6959E-10D5-624F-8116-67565A046D18}" type="pres">
      <dgm:prSet presAssocID="{378094D9-E2B9-AC46-B237-35624279AAB0}" presName="connectorText" presStyleLbl="sibTrans2D1" presStyleIdx="1" presStyleCnt="4"/>
      <dgm:spPr/>
      <dgm:t>
        <a:bodyPr/>
        <a:lstStyle/>
        <a:p>
          <a:endParaRPr lang="en-US"/>
        </a:p>
      </dgm:t>
    </dgm:pt>
    <dgm:pt modelId="{38BEBA11-9019-E349-9237-AFE1F3F7F217}" type="pres">
      <dgm:prSet presAssocID="{3B78DC38-1236-194B-8BDB-930D513E8557}" presName="node" presStyleLbl="node1" presStyleIdx="2" presStyleCnt="5">
        <dgm:presLayoutVars>
          <dgm:bulletEnabled val="1"/>
        </dgm:presLayoutVars>
      </dgm:prSet>
      <dgm:spPr/>
      <dgm:t>
        <a:bodyPr/>
        <a:lstStyle/>
        <a:p>
          <a:endParaRPr lang="en-US"/>
        </a:p>
      </dgm:t>
    </dgm:pt>
    <dgm:pt modelId="{A3EFCF4D-55FE-384B-BF80-D6C05052542D}" type="pres">
      <dgm:prSet presAssocID="{B4361059-98D3-BF4A-8B68-7BFC8C2E8E7A}" presName="sibTrans" presStyleLbl="sibTrans2D1" presStyleIdx="2" presStyleCnt="4"/>
      <dgm:spPr/>
      <dgm:t>
        <a:bodyPr/>
        <a:lstStyle/>
        <a:p>
          <a:endParaRPr lang="en-US"/>
        </a:p>
      </dgm:t>
    </dgm:pt>
    <dgm:pt modelId="{755B2700-B58D-B545-B433-8DB2AF657C43}" type="pres">
      <dgm:prSet presAssocID="{B4361059-98D3-BF4A-8B68-7BFC8C2E8E7A}" presName="connectorText" presStyleLbl="sibTrans2D1" presStyleIdx="2" presStyleCnt="4"/>
      <dgm:spPr/>
      <dgm:t>
        <a:bodyPr/>
        <a:lstStyle/>
        <a:p>
          <a:endParaRPr lang="en-US"/>
        </a:p>
      </dgm:t>
    </dgm:pt>
    <dgm:pt modelId="{AE93E6DE-9FF0-AA42-8661-2389E3A55798}" type="pres">
      <dgm:prSet presAssocID="{C1FFC760-633C-0C48-A830-488C998E7510}" presName="node" presStyleLbl="node1" presStyleIdx="3" presStyleCnt="5">
        <dgm:presLayoutVars>
          <dgm:bulletEnabled val="1"/>
        </dgm:presLayoutVars>
      </dgm:prSet>
      <dgm:spPr/>
      <dgm:t>
        <a:bodyPr/>
        <a:lstStyle/>
        <a:p>
          <a:endParaRPr lang="en-US"/>
        </a:p>
      </dgm:t>
    </dgm:pt>
    <dgm:pt modelId="{E553DC18-B4EF-984A-853C-9A260B72BA7B}" type="pres">
      <dgm:prSet presAssocID="{E8445A95-0E32-384E-B533-205F39A00F19}" presName="sibTrans" presStyleLbl="sibTrans2D1" presStyleIdx="3" presStyleCnt="4"/>
      <dgm:spPr/>
      <dgm:t>
        <a:bodyPr/>
        <a:lstStyle/>
        <a:p>
          <a:endParaRPr lang="en-US"/>
        </a:p>
      </dgm:t>
    </dgm:pt>
    <dgm:pt modelId="{78C25097-A61B-CA48-B7F1-027689804D39}" type="pres">
      <dgm:prSet presAssocID="{E8445A95-0E32-384E-B533-205F39A00F19}" presName="connectorText" presStyleLbl="sibTrans2D1" presStyleIdx="3" presStyleCnt="4"/>
      <dgm:spPr/>
      <dgm:t>
        <a:bodyPr/>
        <a:lstStyle/>
        <a:p>
          <a:endParaRPr lang="en-US"/>
        </a:p>
      </dgm:t>
    </dgm:pt>
    <dgm:pt modelId="{4F1D5C9A-FF9B-DC49-9DC4-32D04E50B0EE}" type="pres">
      <dgm:prSet presAssocID="{8654D0EB-96DB-314B-A35C-DBCFC8AEEA38}" presName="node" presStyleLbl="node1" presStyleIdx="4" presStyleCnt="5">
        <dgm:presLayoutVars>
          <dgm:bulletEnabled val="1"/>
        </dgm:presLayoutVars>
      </dgm:prSet>
      <dgm:spPr/>
      <dgm:t>
        <a:bodyPr/>
        <a:lstStyle/>
        <a:p>
          <a:endParaRPr lang="en-US"/>
        </a:p>
      </dgm:t>
    </dgm:pt>
  </dgm:ptLst>
  <dgm:cxnLst>
    <dgm:cxn modelId="{2CDCAAF2-14EE-0349-995B-F0585BECD066}" type="presOf" srcId="{B4361059-98D3-BF4A-8B68-7BFC8C2E8E7A}" destId="{A3EFCF4D-55FE-384B-BF80-D6C05052542D}" srcOrd="0" destOrd="0" presId="urn:microsoft.com/office/officeart/2005/8/layout/process5"/>
    <dgm:cxn modelId="{55208DEA-5238-9741-8E30-1F95319B07D7}" srcId="{0A3FEE45-E958-224D-A95E-9B6C51E66A52}" destId="{3B78DC38-1236-194B-8BDB-930D513E8557}" srcOrd="2" destOrd="0" parTransId="{869D7D17-E863-DB4B-A998-D46E7B745F11}" sibTransId="{B4361059-98D3-BF4A-8B68-7BFC8C2E8E7A}"/>
    <dgm:cxn modelId="{27F15CB3-A144-684C-B7CD-81B69A6AD8E1}" srcId="{0A3FEE45-E958-224D-A95E-9B6C51E66A52}" destId="{C1FFC760-633C-0C48-A830-488C998E7510}" srcOrd="3" destOrd="0" parTransId="{5C866862-A518-BF43-A9D5-059D06A3CE29}" sibTransId="{E8445A95-0E32-384E-B533-205F39A00F19}"/>
    <dgm:cxn modelId="{A95717F0-293A-CD41-86B3-8A8CC6977569}" srcId="{0A3FEE45-E958-224D-A95E-9B6C51E66A52}" destId="{87A4E864-2E6F-2644-B38D-A89C4C560096}" srcOrd="1" destOrd="0" parTransId="{4F92B9A9-8DD0-924A-8DE6-3055B6F04C4A}" sibTransId="{378094D9-E2B9-AC46-B237-35624279AAB0}"/>
    <dgm:cxn modelId="{8D890804-A8EB-4B45-814A-63F781592B85}" type="presOf" srcId="{DD331B9E-27D8-4443-9388-5C93F1F694D9}" destId="{6EABFFF4-55BC-FA40-A47D-7868129ECB6D}" srcOrd="0" destOrd="0" presId="urn:microsoft.com/office/officeart/2005/8/layout/process5"/>
    <dgm:cxn modelId="{D494D147-8C0C-BE48-A1B9-C4E16E88A17D}" type="presOf" srcId="{E8445A95-0E32-384E-B533-205F39A00F19}" destId="{78C25097-A61B-CA48-B7F1-027689804D39}" srcOrd="1" destOrd="0" presId="urn:microsoft.com/office/officeart/2005/8/layout/process5"/>
    <dgm:cxn modelId="{AA064DD5-DBB6-944A-97E3-E74D3F634ADF}" type="presOf" srcId="{378094D9-E2B9-AC46-B237-35624279AAB0}" destId="{ABC1B1CD-4F28-F148-B232-90D7AB929A09}" srcOrd="0" destOrd="0" presId="urn:microsoft.com/office/officeart/2005/8/layout/process5"/>
    <dgm:cxn modelId="{94D7129F-F842-C342-8663-E10015D9B2EA}" type="presOf" srcId="{E8445A95-0E32-384E-B533-205F39A00F19}" destId="{E553DC18-B4EF-984A-853C-9A260B72BA7B}" srcOrd="0" destOrd="0" presId="urn:microsoft.com/office/officeart/2005/8/layout/process5"/>
    <dgm:cxn modelId="{4CFA4E51-EB8A-564F-9A28-4E3861CBE363}" type="presOf" srcId="{0A3FEE45-E958-224D-A95E-9B6C51E66A52}" destId="{F70DC41B-A5D9-D64E-A291-6070F59BDF2C}" srcOrd="0" destOrd="0" presId="urn:microsoft.com/office/officeart/2005/8/layout/process5"/>
    <dgm:cxn modelId="{A5BDBBE1-9663-6A41-A181-5C31DECAB1DA}" type="presOf" srcId="{2093076F-1525-8548-9A69-61858CD4CC18}" destId="{26CFDAFE-78A8-914F-976C-0A11D5552A32}" srcOrd="1" destOrd="0" presId="urn:microsoft.com/office/officeart/2005/8/layout/process5"/>
    <dgm:cxn modelId="{A7FECE72-1297-D447-99E8-4ACCE24D8F8B}" srcId="{0A3FEE45-E958-224D-A95E-9B6C51E66A52}" destId="{DD331B9E-27D8-4443-9388-5C93F1F694D9}" srcOrd="0" destOrd="0" parTransId="{80C25608-8DA4-7F48-8A34-6E619134613A}" sibTransId="{2093076F-1525-8548-9A69-61858CD4CC18}"/>
    <dgm:cxn modelId="{096096BB-070D-1B4B-8333-2C20FEAF2E9E}" type="presOf" srcId="{C1FFC760-633C-0C48-A830-488C998E7510}" destId="{AE93E6DE-9FF0-AA42-8661-2389E3A55798}" srcOrd="0" destOrd="0" presId="urn:microsoft.com/office/officeart/2005/8/layout/process5"/>
    <dgm:cxn modelId="{766C7B0C-4E08-6F42-920D-A25F13AD48F3}" srcId="{0A3FEE45-E958-224D-A95E-9B6C51E66A52}" destId="{8654D0EB-96DB-314B-A35C-DBCFC8AEEA38}" srcOrd="4" destOrd="0" parTransId="{03B3D4D5-7B4D-9D4F-A4A1-51E415206AEA}" sibTransId="{0808948B-ABBA-5A49-BB5F-3146CA74A706}"/>
    <dgm:cxn modelId="{B2AADBB2-7C0F-8549-BEF1-C9317056B6B6}" type="presOf" srcId="{87A4E864-2E6F-2644-B38D-A89C4C560096}" destId="{8134BE44-4E50-1C45-974E-BD1104A89727}" srcOrd="0" destOrd="0" presId="urn:microsoft.com/office/officeart/2005/8/layout/process5"/>
    <dgm:cxn modelId="{07E39F38-50CA-AF4E-B3ED-E5142E723D08}" type="presOf" srcId="{2093076F-1525-8548-9A69-61858CD4CC18}" destId="{4098D00B-10FF-EA4C-9A39-082562942852}" srcOrd="0" destOrd="0" presId="urn:microsoft.com/office/officeart/2005/8/layout/process5"/>
    <dgm:cxn modelId="{19C626CD-64C6-594D-94B3-BC43FA033850}" type="presOf" srcId="{3B78DC38-1236-194B-8BDB-930D513E8557}" destId="{38BEBA11-9019-E349-9237-AFE1F3F7F217}" srcOrd="0" destOrd="0" presId="urn:microsoft.com/office/officeart/2005/8/layout/process5"/>
    <dgm:cxn modelId="{915ADAC9-299A-DB48-ABA0-E514EB7B14E3}" type="presOf" srcId="{378094D9-E2B9-AC46-B237-35624279AAB0}" destId="{DFE6959E-10D5-624F-8116-67565A046D18}" srcOrd="1" destOrd="0" presId="urn:microsoft.com/office/officeart/2005/8/layout/process5"/>
    <dgm:cxn modelId="{3322DCEC-F6E2-7A45-86E3-8AB2AFDCBE45}" type="presOf" srcId="{B4361059-98D3-BF4A-8B68-7BFC8C2E8E7A}" destId="{755B2700-B58D-B545-B433-8DB2AF657C43}" srcOrd="1" destOrd="0" presId="urn:microsoft.com/office/officeart/2005/8/layout/process5"/>
    <dgm:cxn modelId="{379E5DFB-8E66-6E40-8C9A-C5E40BD87F77}" type="presOf" srcId="{8654D0EB-96DB-314B-A35C-DBCFC8AEEA38}" destId="{4F1D5C9A-FF9B-DC49-9DC4-32D04E50B0EE}" srcOrd="0" destOrd="0" presId="urn:microsoft.com/office/officeart/2005/8/layout/process5"/>
    <dgm:cxn modelId="{E8371FE6-5870-B54C-B77B-FDC9722B3CA6}" type="presParOf" srcId="{F70DC41B-A5D9-D64E-A291-6070F59BDF2C}" destId="{6EABFFF4-55BC-FA40-A47D-7868129ECB6D}" srcOrd="0" destOrd="0" presId="urn:microsoft.com/office/officeart/2005/8/layout/process5"/>
    <dgm:cxn modelId="{623E82B2-B4B6-8C4D-929E-AA540FB1A155}" type="presParOf" srcId="{F70DC41B-A5D9-D64E-A291-6070F59BDF2C}" destId="{4098D00B-10FF-EA4C-9A39-082562942852}" srcOrd="1" destOrd="0" presId="urn:microsoft.com/office/officeart/2005/8/layout/process5"/>
    <dgm:cxn modelId="{C8FA6CA2-DADE-FC45-A144-1E607DDFD7BE}" type="presParOf" srcId="{4098D00B-10FF-EA4C-9A39-082562942852}" destId="{26CFDAFE-78A8-914F-976C-0A11D5552A32}" srcOrd="0" destOrd="0" presId="urn:microsoft.com/office/officeart/2005/8/layout/process5"/>
    <dgm:cxn modelId="{90BA7392-E4BE-F14B-B279-7089AE22E657}" type="presParOf" srcId="{F70DC41B-A5D9-D64E-A291-6070F59BDF2C}" destId="{8134BE44-4E50-1C45-974E-BD1104A89727}" srcOrd="2" destOrd="0" presId="urn:microsoft.com/office/officeart/2005/8/layout/process5"/>
    <dgm:cxn modelId="{69D62C35-1EC2-B544-A7C7-8772C664AE14}" type="presParOf" srcId="{F70DC41B-A5D9-D64E-A291-6070F59BDF2C}" destId="{ABC1B1CD-4F28-F148-B232-90D7AB929A09}" srcOrd="3" destOrd="0" presId="urn:microsoft.com/office/officeart/2005/8/layout/process5"/>
    <dgm:cxn modelId="{5BE79117-3F77-7747-8656-E448254544FD}" type="presParOf" srcId="{ABC1B1CD-4F28-F148-B232-90D7AB929A09}" destId="{DFE6959E-10D5-624F-8116-67565A046D18}" srcOrd="0" destOrd="0" presId="urn:microsoft.com/office/officeart/2005/8/layout/process5"/>
    <dgm:cxn modelId="{5FC99C4B-F38C-374C-8853-4705EB728272}" type="presParOf" srcId="{F70DC41B-A5D9-D64E-A291-6070F59BDF2C}" destId="{38BEBA11-9019-E349-9237-AFE1F3F7F217}" srcOrd="4" destOrd="0" presId="urn:microsoft.com/office/officeart/2005/8/layout/process5"/>
    <dgm:cxn modelId="{559D3B6E-7FFD-9B48-AC6E-E4AF81C9858D}" type="presParOf" srcId="{F70DC41B-A5D9-D64E-A291-6070F59BDF2C}" destId="{A3EFCF4D-55FE-384B-BF80-D6C05052542D}" srcOrd="5" destOrd="0" presId="urn:microsoft.com/office/officeart/2005/8/layout/process5"/>
    <dgm:cxn modelId="{A3C99690-E357-0841-AC8A-10603BD7A665}" type="presParOf" srcId="{A3EFCF4D-55FE-384B-BF80-D6C05052542D}" destId="{755B2700-B58D-B545-B433-8DB2AF657C43}" srcOrd="0" destOrd="0" presId="urn:microsoft.com/office/officeart/2005/8/layout/process5"/>
    <dgm:cxn modelId="{D5C9DB7B-2910-544A-AF29-9FA6B8EF4D33}" type="presParOf" srcId="{F70DC41B-A5D9-D64E-A291-6070F59BDF2C}" destId="{AE93E6DE-9FF0-AA42-8661-2389E3A55798}" srcOrd="6" destOrd="0" presId="urn:microsoft.com/office/officeart/2005/8/layout/process5"/>
    <dgm:cxn modelId="{456D1EA5-9285-CF44-89BD-3A86AD4C5EC4}" type="presParOf" srcId="{F70DC41B-A5D9-D64E-A291-6070F59BDF2C}" destId="{E553DC18-B4EF-984A-853C-9A260B72BA7B}" srcOrd="7" destOrd="0" presId="urn:microsoft.com/office/officeart/2005/8/layout/process5"/>
    <dgm:cxn modelId="{E7AFEF3A-EDA5-E049-8EFC-5744302E43CC}" type="presParOf" srcId="{E553DC18-B4EF-984A-853C-9A260B72BA7B}" destId="{78C25097-A61B-CA48-B7F1-027689804D39}" srcOrd="0" destOrd="0" presId="urn:microsoft.com/office/officeart/2005/8/layout/process5"/>
    <dgm:cxn modelId="{ACFE90FE-D566-8B43-85F6-3143772CF94C}" type="presParOf" srcId="{F70DC41B-A5D9-D64E-A291-6070F59BDF2C}" destId="{4F1D5C9A-FF9B-DC49-9DC4-32D04E50B0EE}" srcOrd="8"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ABFFF4-55BC-FA40-A47D-7868129ECB6D}">
      <dsp:nvSpPr>
        <dsp:cNvPr id="0" name=""/>
        <dsp:cNvSpPr/>
      </dsp:nvSpPr>
      <dsp:spPr>
        <a:xfrm>
          <a:off x="0" y="568361"/>
          <a:ext cx="2081807" cy="124908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Bias is created</a:t>
          </a:r>
          <a:endParaRPr lang="en-US" sz="1800" kern="1200" dirty="0"/>
        </a:p>
      </dsp:txBody>
      <dsp:txXfrm>
        <a:off x="36584" y="604945"/>
        <a:ext cx="2008639" cy="1175916"/>
      </dsp:txXfrm>
    </dsp:sp>
    <dsp:sp modelId="{4098D00B-10FF-EA4C-9A39-082562942852}">
      <dsp:nvSpPr>
        <dsp:cNvPr id="0" name=""/>
        <dsp:cNvSpPr/>
      </dsp:nvSpPr>
      <dsp:spPr>
        <a:xfrm rot="21392671">
          <a:off x="2266133" y="847316"/>
          <a:ext cx="445845" cy="516288"/>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2266255" y="954605"/>
        <a:ext cx="312092" cy="309772"/>
      </dsp:txXfrm>
    </dsp:sp>
    <dsp:sp modelId="{8134BE44-4E50-1C45-974E-BD1104A89727}">
      <dsp:nvSpPr>
        <dsp:cNvPr id="0" name=""/>
        <dsp:cNvSpPr/>
      </dsp:nvSpPr>
      <dsp:spPr>
        <a:xfrm>
          <a:off x="2921496" y="391953"/>
          <a:ext cx="2081807" cy="124908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Bias is rationalized as prejudice</a:t>
          </a:r>
          <a:endParaRPr lang="en-US" sz="1800" kern="1200" dirty="0"/>
        </a:p>
      </dsp:txBody>
      <dsp:txXfrm>
        <a:off x="2958080" y="428537"/>
        <a:ext cx="2008639" cy="1175916"/>
      </dsp:txXfrm>
    </dsp:sp>
    <dsp:sp modelId="{ABC1B1CD-4F28-F148-B232-90D7AB929A09}">
      <dsp:nvSpPr>
        <dsp:cNvPr id="0" name=""/>
        <dsp:cNvSpPr/>
      </dsp:nvSpPr>
      <dsp:spPr>
        <a:xfrm>
          <a:off x="5186502" y="758351"/>
          <a:ext cx="441343" cy="516288"/>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5186502" y="861609"/>
        <a:ext cx="308940" cy="309772"/>
      </dsp:txXfrm>
    </dsp:sp>
    <dsp:sp modelId="{38BEBA11-9019-E349-9237-AFE1F3F7F217}">
      <dsp:nvSpPr>
        <dsp:cNvPr id="0" name=""/>
        <dsp:cNvSpPr/>
      </dsp:nvSpPr>
      <dsp:spPr>
        <a:xfrm>
          <a:off x="5836027" y="391953"/>
          <a:ext cx="2081807" cy="124908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Prejudice is attached to existing stereotypes</a:t>
          </a:r>
          <a:endParaRPr lang="en-US" sz="1800" kern="1200" dirty="0"/>
        </a:p>
      </dsp:txBody>
      <dsp:txXfrm>
        <a:off x="5872611" y="428537"/>
        <a:ext cx="2008639" cy="1175916"/>
      </dsp:txXfrm>
    </dsp:sp>
    <dsp:sp modelId="{A3EFCF4D-55FE-384B-BF80-D6C05052542D}">
      <dsp:nvSpPr>
        <dsp:cNvPr id="0" name=""/>
        <dsp:cNvSpPr/>
      </dsp:nvSpPr>
      <dsp:spPr>
        <a:xfrm rot="5400000">
          <a:off x="6656259" y="1786764"/>
          <a:ext cx="441343" cy="516288"/>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5400000">
        <a:off x="6722045" y="1824237"/>
        <a:ext cx="309772" cy="308940"/>
      </dsp:txXfrm>
    </dsp:sp>
    <dsp:sp modelId="{AE93E6DE-9FF0-AA42-8661-2389E3A55798}">
      <dsp:nvSpPr>
        <dsp:cNvPr id="0" name=""/>
        <dsp:cNvSpPr/>
      </dsp:nvSpPr>
      <dsp:spPr>
        <a:xfrm>
          <a:off x="5836027" y="2473761"/>
          <a:ext cx="2081807" cy="124908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Frustration is filtered through cognition and emotion</a:t>
          </a:r>
          <a:endParaRPr lang="en-US" sz="1800" kern="1200" dirty="0"/>
        </a:p>
      </dsp:txBody>
      <dsp:txXfrm>
        <a:off x="5872611" y="2510345"/>
        <a:ext cx="2008639" cy="1175916"/>
      </dsp:txXfrm>
    </dsp:sp>
    <dsp:sp modelId="{E553DC18-B4EF-984A-853C-9A260B72BA7B}">
      <dsp:nvSpPr>
        <dsp:cNvPr id="0" name=""/>
        <dsp:cNvSpPr/>
      </dsp:nvSpPr>
      <dsp:spPr>
        <a:xfrm rot="10800000">
          <a:off x="5211484" y="2840159"/>
          <a:ext cx="441343" cy="516288"/>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5343887" y="2943417"/>
        <a:ext cx="308940" cy="309772"/>
      </dsp:txXfrm>
    </dsp:sp>
    <dsp:sp modelId="{4F1D5C9A-FF9B-DC49-9DC4-32D04E50B0EE}">
      <dsp:nvSpPr>
        <dsp:cNvPr id="0" name=""/>
        <dsp:cNvSpPr/>
      </dsp:nvSpPr>
      <dsp:spPr>
        <a:xfrm>
          <a:off x="2921496" y="2473761"/>
          <a:ext cx="2081807" cy="124908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Discrimination is seen or practiced as a justifiable action. </a:t>
          </a:r>
          <a:endParaRPr lang="en-US" sz="1800" kern="1200" dirty="0"/>
        </a:p>
      </dsp:txBody>
      <dsp:txXfrm>
        <a:off x="2958080" y="2510345"/>
        <a:ext cx="2008639" cy="1175916"/>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B78935-73F2-434B-96CE-A18E82C79D45}" type="datetimeFigureOut">
              <a:rPr lang="en-US" smtClean="0"/>
              <a:t>12/24/15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2D2815-6985-0847-A552-9ECB0E779B03}" type="slidenum">
              <a:rPr lang="en-US" smtClean="0"/>
              <a:t>‹#›</a:t>
            </a:fld>
            <a:endParaRPr lang="en-US"/>
          </a:p>
        </p:txBody>
      </p:sp>
    </p:spTree>
    <p:extLst>
      <p:ext uri="{BB962C8B-B14F-4D97-AF65-F5344CB8AC3E}">
        <p14:creationId xmlns:p14="http://schemas.microsoft.com/office/powerpoint/2010/main" val="399706585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None/>
            </a:pPr>
            <a:r>
              <a:rPr lang="en-US" sz="1200" dirty="0" smtClean="0"/>
              <a:t>Prejudice</a:t>
            </a:r>
            <a:r>
              <a:rPr lang="en-US" sz="1200" baseline="0" dirty="0" smtClean="0"/>
              <a:t> </a:t>
            </a:r>
            <a:endParaRPr lang="en-US" sz="1200" dirty="0" smtClean="0"/>
          </a:p>
          <a:p>
            <a:pPr>
              <a:buFont typeface="+mj-lt"/>
              <a:buAutoNum type="arabicPeriod"/>
            </a:pPr>
            <a:r>
              <a:rPr lang="en-US" sz="1200" dirty="0" smtClean="0"/>
              <a:t>Cognitive</a:t>
            </a:r>
          </a:p>
          <a:p>
            <a:pPr>
              <a:buFont typeface="+mj-lt"/>
              <a:buAutoNum type="arabicPeriod"/>
            </a:pPr>
            <a:r>
              <a:rPr lang="en-US" sz="1200" dirty="0" smtClean="0"/>
              <a:t>Emotional</a:t>
            </a:r>
          </a:p>
          <a:p>
            <a:pPr>
              <a:buFont typeface="+mj-lt"/>
              <a:buAutoNum type="arabicPeriod"/>
            </a:pPr>
            <a:r>
              <a:rPr lang="en-US" sz="1200" dirty="0" smtClean="0"/>
              <a:t>Action oriented</a:t>
            </a:r>
          </a:p>
          <a:p>
            <a:pPr>
              <a:buFont typeface="+mj-lt"/>
              <a:buAutoNum type="arabicPeriod"/>
            </a:pPr>
            <a:r>
              <a:rPr lang="en-US" sz="1200" dirty="0" smtClean="0"/>
              <a:t>Self-Justification </a:t>
            </a:r>
          </a:p>
          <a:p>
            <a:endParaRPr lang="en-US" dirty="0"/>
          </a:p>
        </p:txBody>
      </p:sp>
      <p:sp>
        <p:nvSpPr>
          <p:cNvPr id="4" name="Slide Number Placeholder 3"/>
          <p:cNvSpPr>
            <a:spLocks noGrp="1"/>
          </p:cNvSpPr>
          <p:nvPr>
            <p:ph type="sldNum" sz="quarter" idx="10"/>
          </p:nvPr>
        </p:nvSpPr>
        <p:spPr/>
        <p:txBody>
          <a:bodyPr/>
          <a:lstStyle/>
          <a:p>
            <a:fld id="{F7EA4153-4080-BF4F-8AB2-DF07F3B665E4}" type="slidenum">
              <a:rPr lang="en-US" smtClean="0"/>
              <a:t>2</a:t>
            </a:fld>
            <a:endParaRPr lang="en-US"/>
          </a:p>
        </p:txBody>
      </p:sp>
    </p:spTree>
    <p:extLst>
      <p:ext uri="{BB962C8B-B14F-4D97-AF65-F5344CB8AC3E}">
        <p14:creationId xmlns:p14="http://schemas.microsoft.com/office/powerpoint/2010/main" val="98296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dirty="0" smtClean="0"/>
              <a:t>Media, socialization into one’s ethnic group, traditions and practices help to reinforce this identity. </a:t>
            </a:r>
          </a:p>
          <a:p>
            <a:pPr lvl="2"/>
            <a:r>
              <a:rPr lang="en-US" dirty="0" smtClean="0"/>
              <a:t>Retention of one’s own language, customs and values strengthens group identity </a:t>
            </a:r>
          </a:p>
          <a:p>
            <a:endParaRPr lang="en-US" dirty="0"/>
          </a:p>
        </p:txBody>
      </p:sp>
      <p:sp>
        <p:nvSpPr>
          <p:cNvPr id="4" name="Slide Number Placeholder 3"/>
          <p:cNvSpPr>
            <a:spLocks noGrp="1"/>
          </p:cNvSpPr>
          <p:nvPr>
            <p:ph type="sldNum" sz="quarter" idx="10"/>
          </p:nvPr>
        </p:nvSpPr>
        <p:spPr/>
        <p:txBody>
          <a:bodyPr/>
          <a:lstStyle/>
          <a:p>
            <a:fld id="{2B2D2815-6985-0847-A552-9ECB0E779B03}" type="slidenum">
              <a:rPr lang="en-US" smtClean="0"/>
              <a:t>5</a:t>
            </a:fld>
            <a:endParaRPr lang="en-US"/>
          </a:p>
        </p:txBody>
      </p:sp>
    </p:spTree>
    <p:extLst>
      <p:ext uri="{BB962C8B-B14F-4D97-AF65-F5344CB8AC3E}">
        <p14:creationId xmlns:p14="http://schemas.microsoft.com/office/powerpoint/2010/main" val="4033074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2D2815-6985-0847-A552-9ECB0E779B03}" type="slidenum">
              <a:rPr lang="en-US" smtClean="0"/>
              <a:t>8</a:t>
            </a:fld>
            <a:endParaRPr lang="en-US"/>
          </a:p>
        </p:txBody>
      </p:sp>
    </p:spTree>
    <p:extLst>
      <p:ext uri="{BB962C8B-B14F-4D97-AF65-F5344CB8AC3E}">
        <p14:creationId xmlns:p14="http://schemas.microsoft.com/office/powerpoint/2010/main" val="955281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not to be linked to determinism in that poor people are more likely to commit crime and people of color are more likely to be poor and thereby go to jail more because of it. </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this is not necessarily attached to income/poverty given that the middle class of underprivileged groups are still heavily marginalized based on racial and ethnic considerations and are therefore more likely to fluctuate between class lines. </a:t>
            </a:r>
          </a:p>
          <a:p>
            <a:endParaRPr lang="en-US" dirty="0"/>
          </a:p>
        </p:txBody>
      </p:sp>
      <p:sp>
        <p:nvSpPr>
          <p:cNvPr id="4" name="Slide Number Placeholder 3"/>
          <p:cNvSpPr>
            <a:spLocks noGrp="1"/>
          </p:cNvSpPr>
          <p:nvPr>
            <p:ph type="sldNum" sz="quarter" idx="10"/>
          </p:nvPr>
        </p:nvSpPr>
        <p:spPr/>
        <p:txBody>
          <a:bodyPr/>
          <a:lstStyle/>
          <a:p>
            <a:fld id="{2B2D2815-6985-0847-A552-9ECB0E779B03}" type="slidenum">
              <a:rPr lang="en-US" smtClean="0"/>
              <a:t>12</a:t>
            </a:fld>
            <a:endParaRPr lang="en-US"/>
          </a:p>
        </p:txBody>
      </p:sp>
    </p:spTree>
    <p:extLst>
      <p:ext uri="{BB962C8B-B14F-4D97-AF65-F5344CB8AC3E}">
        <p14:creationId xmlns:p14="http://schemas.microsoft.com/office/powerpoint/2010/main" val="1453962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Consider Du Bois and CW Mills…</a:t>
            </a:r>
          </a:p>
          <a:p>
            <a:endParaRPr lang="en-US" dirty="0"/>
          </a:p>
        </p:txBody>
      </p:sp>
      <p:sp>
        <p:nvSpPr>
          <p:cNvPr id="4" name="Slide Number Placeholder 3"/>
          <p:cNvSpPr>
            <a:spLocks noGrp="1"/>
          </p:cNvSpPr>
          <p:nvPr>
            <p:ph type="sldNum" sz="quarter" idx="10"/>
          </p:nvPr>
        </p:nvSpPr>
        <p:spPr/>
        <p:txBody>
          <a:bodyPr/>
          <a:lstStyle/>
          <a:p>
            <a:fld id="{2B2D2815-6985-0847-A552-9ECB0E779B03}" type="slidenum">
              <a:rPr lang="en-US" smtClean="0"/>
              <a:t>15</a:t>
            </a:fld>
            <a:endParaRPr lang="en-US"/>
          </a:p>
        </p:txBody>
      </p:sp>
    </p:spTree>
    <p:extLst>
      <p:ext uri="{BB962C8B-B14F-4D97-AF65-F5344CB8AC3E}">
        <p14:creationId xmlns:p14="http://schemas.microsoft.com/office/powerpoint/2010/main" val="3588928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They may acquiesce to the racist status quo</a:t>
            </a:r>
          </a:p>
          <a:p>
            <a:r>
              <a:rPr lang="en-US" sz="1200" kern="1200" dirty="0" smtClean="0">
                <a:solidFill>
                  <a:schemeClr val="tx1"/>
                </a:solidFill>
                <a:effectLst/>
                <a:latin typeface="+mn-lt"/>
                <a:ea typeface="+mn-ea"/>
                <a:cs typeface="+mn-cs"/>
              </a:rPr>
              <a:t>See benefit in marginalizing others like them</a:t>
            </a:r>
          </a:p>
          <a:p>
            <a:r>
              <a:rPr lang="en-US" sz="1200" kern="1200" dirty="0" smtClean="0">
                <a:solidFill>
                  <a:schemeClr val="tx1"/>
                </a:solidFill>
                <a:effectLst/>
                <a:latin typeface="+mn-lt"/>
                <a:ea typeface="+mn-ea"/>
                <a:cs typeface="+mn-cs"/>
              </a:rPr>
              <a:t>May not see things through an underprivileged racial lens</a:t>
            </a:r>
          </a:p>
          <a:p>
            <a:r>
              <a:rPr lang="en-US" sz="1200" kern="1200" dirty="0" smtClean="0">
                <a:solidFill>
                  <a:schemeClr val="tx1"/>
                </a:solidFill>
                <a:effectLst/>
                <a:latin typeface="+mn-lt"/>
                <a:ea typeface="+mn-ea"/>
                <a:cs typeface="+mn-cs"/>
              </a:rPr>
              <a:t>Benefit from a token status</a:t>
            </a:r>
          </a:p>
          <a:p>
            <a:endParaRPr lang="en-US" dirty="0"/>
          </a:p>
        </p:txBody>
      </p:sp>
      <p:sp>
        <p:nvSpPr>
          <p:cNvPr id="4" name="Slide Number Placeholder 3"/>
          <p:cNvSpPr>
            <a:spLocks noGrp="1"/>
          </p:cNvSpPr>
          <p:nvPr>
            <p:ph type="sldNum" sz="quarter" idx="10"/>
          </p:nvPr>
        </p:nvSpPr>
        <p:spPr/>
        <p:txBody>
          <a:bodyPr/>
          <a:lstStyle/>
          <a:p>
            <a:fld id="{2B2D2815-6985-0847-A552-9ECB0E779B03}" type="slidenum">
              <a:rPr lang="en-US" smtClean="0"/>
              <a:t>19</a:t>
            </a:fld>
            <a:endParaRPr lang="en-US"/>
          </a:p>
        </p:txBody>
      </p:sp>
    </p:spTree>
    <p:extLst>
      <p:ext uri="{BB962C8B-B14F-4D97-AF65-F5344CB8AC3E}">
        <p14:creationId xmlns:p14="http://schemas.microsoft.com/office/powerpoint/2010/main" val="364011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12/24/15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12/24/15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12/24/15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12/24/15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12/24/15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36636D-D922-432D-A958-524484B5923D}" type="datetimeFigureOut">
              <a:rPr lang="en-US" smtClean="0"/>
              <a:pPr/>
              <a:t>12/24/15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36636D-D922-432D-A958-524484B5923D}" type="datetimeFigureOut">
              <a:rPr lang="en-US" smtClean="0"/>
              <a:pPr/>
              <a:t>12/24/15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36636D-D922-432D-A958-524484B5923D}" type="datetimeFigureOut">
              <a:rPr lang="en-US" smtClean="0"/>
              <a:pPr/>
              <a:t>12/24/15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12/24/15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12/24/15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12/24/15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636D-D922-432D-A958-524484B5923D}" type="datetimeFigureOut">
              <a:rPr lang="en-US" smtClean="0"/>
              <a:pPr/>
              <a:t>12/24/15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Intergroup Relations</a:t>
            </a:r>
            <a:endParaRPr lang="en-US" dirty="0"/>
          </a:p>
        </p:txBody>
      </p:sp>
      <p:sp>
        <p:nvSpPr>
          <p:cNvPr id="3" name="Subtitle 2"/>
          <p:cNvSpPr>
            <a:spLocks noGrp="1"/>
          </p:cNvSpPr>
          <p:nvPr>
            <p:ph type="subTitle" idx="1"/>
          </p:nvPr>
        </p:nvSpPr>
        <p:spPr/>
        <p:txBody>
          <a:bodyPr/>
          <a:lstStyle/>
          <a:p>
            <a:r>
              <a:rPr lang="en-US" dirty="0" smtClean="0"/>
              <a:t>Beyond Assimilation</a:t>
            </a:r>
            <a:endParaRPr lang="en-US" dirty="0"/>
          </a:p>
        </p:txBody>
      </p:sp>
    </p:spTree>
    <p:extLst>
      <p:ext uri="{BB962C8B-B14F-4D97-AF65-F5344CB8AC3E}">
        <p14:creationId xmlns:p14="http://schemas.microsoft.com/office/powerpoint/2010/main" val="27177814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1600199"/>
          </a:xfrm>
        </p:spPr>
        <p:txBody>
          <a:bodyPr>
            <a:normAutofit fontScale="90000"/>
          </a:bodyPr>
          <a:lstStyle/>
          <a:p>
            <a:r>
              <a:rPr lang="en-US" dirty="0" smtClean="0"/>
              <a:t>How does Law </a:t>
            </a:r>
            <a:r>
              <a:rPr lang="en-US" dirty="0"/>
              <a:t>Enforcement </a:t>
            </a:r>
            <a:r>
              <a:rPr lang="en-US" dirty="0" smtClean="0"/>
              <a:t>perpetuate </a:t>
            </a:r>
            <a:r>
              <a:rPr lang="en-US" dirty="0"/>
              <a:t>unequal treatment</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Tendency of police to arrest suspects from minority groups at substantially higher rates than those from the majority group in situations in which discretionary judgment is possible. </a:t>
            </a:r>
          </a:p>
          <a:p>
            <a:pPr lvl="0"/>
            <a:r>
              <a:rPr lang="en-US" dirty="0"/>
              <a:t>Difficulty the poor encounter in affording bail</a:t>
            </a:r>
          </a:p>
          <a:p>
            <a:pPr lvl="0"/>
            <a:r>
              <a:rPr lang="en-US" dirty="0"/>
              <a:t>Poor quality of free legal defense </a:t>
            </a:r>
          </a:p>
          <a:p>
            <a:pPr lvl="0"/>
            <a:r>
              <a:rPr lang="en-US" dirty="0"/>
              <a:t>Disparities in sentencing for members of dominant and underprivileged </a:t>
            </a:r>
            <a:r>
              <a:rPr lang="en-US" dirty="0" smtClean="0"/>
              <a:t>groups</a:t>
            </a:r>
            <a:endParaRPr lang="en-US" dirty="0"/>
          </a:p>
        </p:txBody>
      </p:sp>
    </p:spTree>
    <p:extLst>
      <p:ext uri="{BB962C8B-B14F-4D97-AF65-F5344CB8AC3E}">
        <p14:creationId xmlns:p14="http://schemas.microsoft.com/office/powerpoint/2010/main" val="198268296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rmAutofit/>
          </a:bodyPr>
          <a:lstStyle/>
          <a:p>
            <a:r>
              <a:rPr lang="en-US" sz="3400" dirty="0" smtClean="0"/>
              <a:t>How do Perceptions </a:t>
            </a:r>
            <a:r>
              <a:rPr lang="en-US" sz="3400" dirty="0"/>
              <a:t>and Stereotyping</a:t>
            </a:r>
            <a:br>
              <a:rPr lang="en-US" sz="3400" dirty="0"/>
            </a:br>
            <a:r>
              <a:rPr lang="en-US" sz="3400" dirty="0" smtClean="0"/>
              <a:t> contribute to racial profiling? </a:t>
            </a:r>
            <a:endParaRPr lang="en-US" sz="3400" dirty="0"/>
          </a:p>
        </p:txBody>
      </p:sp>
      <p:sp>
        <p:nvSpPr>
          <p:cNvPr id="3" name="Content Placeholder 2"/>
          <p:cNvSpPr>
            <a:spLocks noGrp="1"/>
          </p:cNvSpPr>
          <p:nvPr>
            <p:ph idx="1"/>
          </p:nvPr>
        </p:nvSpPr>
        <p:spPr/>
        <p:txBody>
          <a:bodyPr>
            <a:normAutofit fontScale="77500" lnSpcReduction="20000"/>
          </a:bodyPr>
          <a:lstStyle/>
          <a:p>
            <a:r>
              <a:rPr lang="en-US" dirty="0"/>
              <a:t>When racialized group members commit offenses such as crime, drunkenness, or some public nuisance problem, it is assumed to be definitive of the group. </a:t>
            </a:r>
          </a:p>
          <a:p>
            <a:pPr lvl="1"/>
            <a:r>
              <a:rPr lang="en-US" dirty="0" smtClean="0"/>
              <a:t>Deviance </a:t>
            </a:r>
            <a:r>
              <a:rPr lang="en-US" dirty="0"/>
              <a:t>typically occurs not because of racial identity, but by poverty, lack of opportunity and other forms of disparate treatment. </a:t>
            </a:r>
          </a:p>
          <a:p>
            <a:pPr lvl="2"/>
            <a:r>
              <a:rPr lang="en-US" dirty="0" smtClean="0"/>
              <a:t>A </a:t>
            </a:r>
            <a:r>
              <a:rPr lang="en-US" dirty="0"/>
              <a:t>lack of opportunities encourages delinquency among lower-class males. </a:t>
            </a:r>
          </a:p>
          <a:p>
            <a:pPr lvl="3"/>
            <a:r>
              <a:rPr lang="en-US" dirty="0" smtClean="0"/>
              <a:t>This </a:t>
            </a:r>
            <a:r>
              <a:rPr lang="en-US" dirty="0"/>
              <a:t>fact explains a number of events that are assumed to be explained through cultural determinism. </a:t>
            </a:r>
          </a:p>
          <a:p>
            <a:endParaRPr lang="en-US" dirty="0"/>
          </a:p>
        </p:txBody>
      </p:sp>
    </p:spTree>
    <p:extLst>
      <p:ext uri="{BB962C8B-B14F-4D97-AF65-F5344CB8AC3E}">
        <p14:creationId xmlns:p14="http://schemas.microsoft.com/office/powerpoint/2010/main" val="347371973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How is opportunities linked to delinquency? </a:t>
            </a:r>
            <a:endParaRPr lang="en-US" sz="3000" dirty="0"/>
          </a:p>
        </p:txBody>
      </p:sp>
      <p:sp>
        <p:nvSpPr>
          <p:cNvPr id="3" name="Content Placeholder 2"/>
          <p:cNvSpPr>
            <a:spLocks noGrp="1"/>
          </p:cNvSpPr>
          <p:nvPr>
            <p:ph idx="1"/>
          </p:nvPr>
        </p:nvSpPr>
        <p:spPr/>
        <p:txBody>
          <a:bodyPr>
            <a:normAutofit fontScale="85000" lnSpcReduction="10000"/>
          </a:bodyPr>
          <a:lstStyle/>
          <a:p>
            <a:r>
              <a:rPr lang="en-US" dirty="0"/>
              <a:t>Aspirations for success are apparent throughout all levels of society</a:t>
            </a:r>
          </a:p>
          <a:p>
            <a:pPr lvl="1"/>
            <a:r>
              <a:rPr lang="en-US" dirty="0" smtClean="0"/>
              <a:t>This </a:t>
            </a:r>
            <a:r>
              <a:rPr lang="en-US" dirty="0"/>
              <a:t>is in conflict with available opportunities</a:t>
            </a:r>
          </a:p>
          <a:p>
            <a:pPr lvl="1"/>
            <a:r>
              <a:rPr lang="en-US" dirty="0" smtClean="0"/>
              <a:t>Attitudes </a:t>
            </a:r>
            <a:r>
              <a:rPr lang="en-US" dirty="0"/>
              <a:t>about education and routs to success are related to delinquency rates. </a:t>
            </a:r>
          </a:p>
          <a:p>
            <a:pPr lvl="1"/>
            <a:r>
              <a:rPr lang="en-US" dirty="0" smtClean="0"/>
              <a:t>The </a:t>
            </a:r>
            <a:r>
              <a:rPr lang="en-US" dirty="0"/>
              <a:t>greater commitment to education and other indicators of success, is inversely related to delinquency</a:t>
            </a:r>
          </a:p>
          <a:p>
            <a:endParaRPr lang="en-US" dirty="0"/>
          </a:p>
        </p:txBody>
      </p:sp>
    </p:spTree>
    <p:extLst>
      <p:ext uri="{BB962C8B-B14F-4D97-AF65-F5344CB8AC3E}">
        <p14:creationId xmlns:p14="http://schemas.microsoft.com/office/powerpoint/2010/main" val="602496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900" dirty="0" smtClean="0"/>
              <a:t>How do people deal with racial discrimination</a:t>
            </a:r>
            <a:r>
              <a:rPr lang="en-US" dirty="0" smtClean="0"/>
              <a:t>? </a:t>
            </a:r>
            <a:endParaRPr lang="en-US" dirty="0"/>
          </a:p>
        </p:txBody>
      </p:sp>
      <p:sp>
        <p:nvSpPr>
          <p:cNvPr id="3" name="Content Placeholder 2"/>
          <p:cNvSpPr>
            <a:spLocks noGrp="1"/>
          </p:cNvSpPr>
          <p:nvPr>
            <p:ph idx="1"/>
          </p:nvPr>
        </p:nvSpPr>
        <p:spPr/>
        <p:txBody>
          <a:bodyPr>
            <a:normAutofit fontScale="85000" lnSpcReduction="10000"/>
          </a:bodyPr>
          <a:lstStyle/>
          <a:p>
            <a:r>
              <a:rPr lang="en-US" dirty="0"/>
              <a:t>Many people accept their situation within the socio-economic tapestry of America. </a:t>
            </a:r>
          </a:p>
          <a:p>
            <a:pPr lvl="1"/>
            <a:r>
              <a:rPr lang="en-US" dirty="0" smtClean="0"/>
              <a:t>Some </a:t>
            </a:r>
            <a:r>
              <a:rPr lang="en-US" dirty="0"/>
              <a:t>conform to stereotypical perceptions, subordinate positions, and assimilationist expectations. </a:t>
            </a:r>
          </a:p>
          <a:p>
            <a:pPr lvl="1"/>
            <a:r>
              <a:rPr lang="en-US" dirty="0" smtClean="0"/>
              <a:t>This </a:t>
            </a:r>
            <a:r>
              <a:rPr lang="en-US" dirty="0"/>
              <a:t>is going to be through a conditioning of reprisals and rewards that administers punitive assessments against anything that defies the White normative and rewards anything that reifies it. </a:t>
            </a:r>
          </a:p>
          <a:p>
            <a:endParaRPr lang="en-US" dirty="0"/>
          </a:p>
        </p:txBody>
      </p:sp>
    </p:spTree>
    <p:extLst>
      <p:ext uri="{BB962C8B-B14F-4D97-AF65-F5344CB8AC3E}">
        <p14:creationId xmlns:p14="http://schemas.microsoft.com/office/powerpoint/2010/main" val="76714781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a:t>What are the consequences of being in an underprivileged group? </a:t>
            </a:r>
            <a:br>
              <a:rPr lang="en-US" sz="3500" dirty="0"/>
            </a:br>
            <a:endParaRPr lang="en-US" sz="3500" dirty="0"/>
          </a:p>
        </p:txBody>
      </p:sp>
      <p:sp>
        <p:nvSpPr>
          <p:cNvPr id="3" name="Content Placeholder 2"/>
          <p:cNvSpPr>
            <a:spLocks noGrp="1"/>
          </p:cNvSpPr>
          <p:nvPr>
            <p:ph idx="1"/>
          </p:nvPr>
        </p:nvSpPr>
        <p:spPr/>
        <p:txBody>
          <a:bodyPr>
            <a:normAutofit fontScale="85000" lnSpcReduction="20000"/>
          </a:bodyPr>
          <a:lstStyle/>
          <a:p>
            <a:r>
              <a:rPr lang="en-US" dirty="0"/>
              <a:t>Negative self-image</a:t>
            </a:r>
          </a:p>
          <a:p>
            <a:pPr lvl="1"/>
            <a:r>
              <a:rPr lang="en-US" dirty="0"/>
              <a:t>Labeling Theory—identified with stereotypes and thereby internalize and identify others as having those same characteristics. </a:t>
            </a:r>
          </a:p>
          <a:p>
            <a:pPr lvl="1"/>
            <a:r>
              <a:rPr lang="en-US" dirty="0" smtClean="0"/>
              <a:t>In </a:t>
            </a:r>
            <a:r>
              <a:rPr lang="en-US" dirty="0"/>
              <a:t>a real life situation, it is being associated with deviance </a:t>
            </a:r>
            <a:r>
              <a:rPr lang="en-US" dirty="0" smtClean="0"/>
              <a:t>continuously </a:t>
            </a:r>
            <a:r>
              <a:rPr lang="en-US" dirty="0"/>
              <a:t>and finding more benefits than costs in aligning with that. </a:t>
            </a:r>
          </a:p>
          <a:p>
            <a:pPr lvl="2"/>
            <a:r>
              <a:rPr lang="en-US" dirty="0" smtClean="0"/>
              <a:t>In </a:t>
            </a:r>
            <a:r>
              <a:rPr lang="en-US" dirty="0"/>
              <a:t>the case of defeating the perceived norm, there may be more reprisals than benefits. </a:t>
            </a:r>
          </a:p>
          <a:p>
            <a:endParaRPr lang="en-US" dirty="0"/>
          </a:p>
        </p:txBody>
      </p:sp>
    </p:spTree>
    <p:extLst>
      <p:ext uri="{BB962C8B-B14F-4D97-AF65-F5344CB8AC3E}">
        <p14:creationId xmlns:p14="http://schemas.microsoft.com/office/powerpoint/2010/main" val="171387277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How does Education operating as a historically White institution apply the labeling theory? </a:t>
            </a:r>
            <a:br>
              <a:rPr lang="en-US" sz="3000" dirty="0"/>
            </a:br>
            <a:endParaRPr lang="en-US" sz="3000" dirty="0"/>
          </a:p>
        </p:txBody>
      </p:sp>
      <p:sp>
        <p:nvSpPr>
          <p:cNvPr id="3" name="Content Placeholder 2"/>
          <p:cNvSpPr>
            <a:spLocks noGrp="1"/>
          </p:cNvSpPr>
          <p:nvPr>
            <p:ph idx="1"/>
          </p:nvPr>
        </p:nvSpPr>
        <p:spPr/>
        <p:txBody>
          <a:bodyPr>
            <a:normAutofit fontScale="85000" lnSpcReduction="20000"/>
          </a:bodyPr>
          <a:lstStyle/>
          <a:p>
            <a:r>
              <a:rPr lang="en-US" dirty="0"/>
              <a:t>Teachers assume Black and Latino students are less intellectually capable</a:t>
            </a:r>
          </a:p>
          <a:p>
            <a:r>
              <a:rPr lang="en-US" dirty="0"/>
              <a:t>Teachers are less likely to meet those students’ educational needs</a:t>
            </a:r>
          </a:p>
          <a:p>
            <a:pPr lvl="1"/>
            <a:r>
              <a:rPr lang="en-US" dirty="0" smtClean="0"/>
              <a:t>Teachers </a:t>
            </a:r>
            <a:r>
              <a:rPr lang="en-US" dirty="0"/>
              <a:t>are also less likely to be able to attend to students’ cultural needs</a:t>
            </a:r>
          </a:p>
          <a:p>
            <a:r>
              <a:rPr lang="en-US" dirty="0"/>
              <a:t>Students are not paid attention to, and are marginalized through the hidden curriculum. </a:t>
            </a:r>
          </a:p>
        </p:txBody>
      </p:sp>
    </p:spTree>
    <p:extLst>
      <p:ext uri="{BB962C8B-B14F-4D97-AF65-F5344CB8AC3E}">
        <p14:creationId xmlns:p14="http://schemas.microsoft.com/office/powerpoint/2010/main" val="14150111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is Uncle Tom Created?</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Consider uncle Tom as someone who accepts White dominance and thereby polices White </a:t>
            </a:r>
            <a:r>
              <a:rPr lang="en-US" dirty="0" err="1"/>
              <a:t>normatives</a:t>
            </a:r>
            <a:r>
              <a:rPr lang="en-US" dirty="0"/>
              <a:t> in an effort to minimize reprisals against the reproduction and </a:t>
            </a:r>
            <a:r>
              <a:rPr lang="en-US" dirty="0" err="1"/>
              <a:t>maintainance</a:t>
            </a:r>
            <a:r>
              <a:rPr lang="en-US" dirty="0"/>
              <a:t> thereof. </a:t>
            </a:r>
          </a:p>
          <a:p>
            <a:pPr lvl="1"/>
            <a:r>
              <a:rPr lang="en-US" dirty="0" smtClean="0"/>
              <a:t>This </a:t>
            </a:r>
            <a:r>
              <a:rPr lang="en-US" dirty="0"/>
              <a:t>will be expressed through a degree of self-hatred whereby Black deviance is condemned through the acceptance of deterministic features.  </a:t>
            </a:r>
          </a:p>
          <a:p>
            <a:pPr lvl="1"/>
            <a:r>
              <a:rPr lang="en-US" dirty="0" smtClean="0"/>
              <a:t>Normalizing </a:t>
            </a:r>
            <a:r>
              <a:rPr lang="en-US" dirty="0"/>
              <a:t>stereotypes and assuming that they are normal-through that normalization accepts the White normative to thereby police ethnic identification perceived as deviant. </a:t>
            </a:r>
          </a:p>
          <a:p>
            <a:endParaRPr lang="en-US" dirty="0"/>
          </a:p>
        </p:txBody>
      </p:sp>
    </p:spTree>
    <p:extLst>
      <p:ext uri="{BB962C8B-B14F-4D97-AF65-F5344CB8AC3E}">
        <p14:creationId xmlns:p14="http://schemas.microsoft.com/office/powerpoint/2010/main" val="21825345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smtClean="0"/>
              <a:t>Bill Cosby in a Speech to the NAACP commemorating </a:t>
            </a:r>
            <a:r>
              <a:rPr lang="en-US" sz="3500" dirty="0" err="1" smtClean="0"/>
              <a:t>BvB</a:t>
            </a:r>
            <a:r>
              <a:rPr lang="en-US" sz="3500" dirty="0" smtClean="0"/>
              <a:t>. </a:t>
            </a:r>
            <a:endParaRPr lang="en-US" sz="3500" dirty="0"/>
          </a:p>
        </p:txBody>
      </p:sp>
      <p:sp>
        <p:nvSpPr>
          <p:cNvPr id="3" name="Content Placeholder 2"/>
          <p:cNvSpPr>
            <a:spLocks noGrp="1"/>
          </p:cNvSpPr>
          <p:nvPr>
            <p:ph idx="1"/>
          </p:nvPr>
        </p:nvSpPr>
        <p:spPr/>
        <p:txBody>
          <a:bodyPr>
            <a:normAutofit fontScale="55000" lnSpcReduction="20000"/>
          </a:bodyPr>
          <a:lstStyle/>
          <a:p>
            <a:r>
              <a:rPr lang="en-US" dirty="0"/>
              <a:t>Ladies and gentlemen, listen to these people. They are showing you what’s wrong. People putting their clothes on backwards. Isn’t that a sign of something going on wrong? Are you not paying attention? People with their hat on backwards, pants down around the crack. Isn’t that a sign of something or are you waiting for Jesus to pull his pants up? Isn’t it a sign of something when she’s got her dress all the way up to the crack -- and got all kinds of needles and things going through her body. What part of Africa did this come from? We are not Africans. Those people are not Africans; they don’t know a damned thing about Africa. With names like </a:t>
            </a:r>
            <a:r>
              <a:rPr lang="en-US" dirty="0" err="1"/>
              <a:t>Shaniqua</a:t>
            </a:r>
            <a:r>
              <a:rPr lang="en-US" dirty="0"/>
              <a:t>, </a:t>
            </a:r>
            <a:r>
              <a:rPr lang="en-US" dirty="0" err="1"/>
              <a:t>Shaligua</a:t>
            </a:r>
            <a:r>
              <a:rPr lang="en-US" dirty="0"/>
              <a:t>, Mohammed and all that crap and all of them are in jail. (When we give these kinds names to our children, we give them the strength and inspiration in the meaning of those names. What’s the point of giving them strong names if there is not parenting and values backing it up)</a:t>
            </a:r>
            <a:r>
              <a:rPr lang="en-US" dirty="0" smtClean="0"/>
              <a:t>.</a:t>
            </a:r>
            <a:endParaRPr lang="en-US" dirty="0"/>
          </a:p>
        </p:txBody>
      </p:sp>
    </p:spTree>
    <p:extLst>
      <p:ext uri="{BB962C8B-B14F-4D97-AF65-F5344CB8AC3E}">
        <p14:creationId xmlns:p14="http://schemas.microsoft.com/office/powerpoint/2010/main" val="327341271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is Uncle Ruckus Created? </a:t>
            </a:r>
            <a:br>
              <a:rPr lang="en-US" dirty="0"/>
            </a:br>
            <a:endParaRPr lang="en-US" dirty="0"/>
          </a:p>
        </p:txBody>
      </p:sp>
      <p:sp>
        <p:nvSpPr>
          <p:cNvPr id="3" name="Content Placeholder 2"/>
          <p:cNvSpPr>
            <a:spLocks noGrp="1"/>
          </p:cNvSpPr>
          <p:nvPr>
            <p:ph idx="1"/>
          </p:nvPr>
        </p:nvSpPr>
        <p:spPr/>
        <p:txBody>
          <a:bodyPr>
            <a:normAutofit/>
          </a:bodyPr>
          <a:lstStyle/>
          <a:p>
            <a:r>
              <a:rPr lang="en-US" dirty="0"/>
              <a:t>Uncle Ruckus is a more extreme version of Uncle Tom that has accepted stereotypes of the group whom (s)he identifies with while </a:t>
            </a:r>
            <a:r>
              <a:rPr lang="en-US" dirty="0" smtClean="0"/>
              <a:t>exercising </a:t>
            </a:r>
            <a:r>
              <a:rPr lang="en-US" dirty="0"/>
              <a:t>a form of self-hatred. </a:t>
            </a:r>
          </a:p>
          <a:p>
            <a:pPr lvl="1"/>
            <a:r>
              <a:rPr lang="en-US" dirty="0" smtClean="0"/>
              <a:t>This </a:t>
            </a:r>
            <a:r>
              <a:rPr lang="en-US" dirty="0"/>
              <a:t>person “hates his/her own skin” and “skin-folk”</a:t>
            </a:r>
          </a:p>
          <a:p>
            <a:endParaRPr lang="en-US" dirty="0"/>
          </a:p>
        </p:txBody>
      </p:sp>
    </p:spTree>
    <p:extLst>
      <p:ext uri="{BB962C8B-B14F-4D97-AF65-F5344CB8AC3E}">
        <p14:creationId xmlns:p14="http://schemas.microsoft.com/office/powerpoint/2010/main" val="208084596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What are understood identities beyond Tom? </a:t>
            </a:r>
            <a:endParaRPr lang="en-US" sz="4000" dirty="0"/>
          </a:p>
        </p:txBody>
      </p:sp>
      <p:sp>
        <p:nvSpPr>
          <p:cNvPr id="3" name="Content Placeholder 2"/>
          <p:cNvSpPr>
            <a:spLocks noGrp="1"/>
          </p:cNvSpPr>
          <p:nvPr>
            <p:ph idx="1"/>
          </p:nvPr>
        </p:nvSpPr>
        <p:spPr/>
        <p:txBody>
          <a:bodyPr/>
          <a:lstStyle/>
          <a:p>
            <a:r>
              <a:rPr lang="en-US" dirty="0" smtClean="0"/>
              <a:t>Apples </a:t>
            </a:r>
          </a:p>
          <a:p>
            <a:r>
              <a:rPr lang="en-US" dirty="0" smtClean="0"/>
              <a:t>Bananas</a:t>
            </a:r>
            <a:endParaRPr lang="en-US" dirty="0"/>
          </a:p>
          <a:p>
            <a:r>
              <a:rPr lang="en-US" dirty="0"/>
              <a:t>Coconuts</a:t>
            </a:r>
          </a:p>
          <a:p>
            <a:r>
              <a:rPr lang="en-US" dirty="0"/>
              <a:t>Oreos</a:t>
            </a:r>
          </a:p>
        </p:txBody>
      </p:sp>
    </p:spTree>
    <p:extLst>
      <p:ext uri="{BB962C8B-B14F-4D97-AF65-F5344CB8AC3E}">
        <p14:creationId xmlns:p14="http://schemas.microsoft.com/office/powerpoint/2010/main" val="35678100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endParaRPr lang="en-US" dirty="0"/>
          </a:p>
        </p:txBody>
      </p:sp>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704759636"/>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4694028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How is this explained by Myrtle’s Cumulative causation?</a:t>
            </a:r>
            <a:br>
              <a:rPr lang="en-US" sz="4000" dirty="0"/>
            </a:br>
            <a:endParaRPr lang="en-US" sz="4000" dirty="0"/>
          </a:p>
        </p:txBody>
      </p:sp>
      <p:sp>
        <p:nvSpPr>
          <p:cNvPr id="3" name="Content Placeholder 2"/>
          <p:cNvSpPr>
            <a:spLocks noGrp="1"/>
          </p:cNvSpPr>
          <p:nvPr>
            <p:ph idx="1"/>
          </p:nvPr>
        </p:nvSpPr>
        <p:spPr/>
        <p:txBody>
          <a:bodyPr>
            <a:normAutofit fontScale="77500" lnSpcReduction="20000"/>
          </a:bodyPr>
          <a:lstStyle/>
          <a:p>
            <a:r>
              <a:rPr lang="en-US" dirty="0"/>
              <a:t>Discriminatory actions create reactions that are then abstracted as the reason for the existence of disparities. </a:t>
            </a:r>
          </a:p>
          <a:p>
            <a:pPr lvl="1"/>
            <a:r>
              <a:rPr lang="en-US" dirty="0" smtClean="0"/>
              <a:t>Uncle </a:t>
            </a:r>
            <a:r>
              <a:rPr lang="en-US" dirty="0"/>
              <a:t>Toms, along with those who benefit from the oppression of others do not see their benefit, however see the reaction of the oppressed as without basis. </a:t>
            </a:r>
          </a:p>
          <a:p>
            <a:pPr lvl="1"/>
            <a:r>
              <a:rPr lang="en-US" dirty="0" smtClean="0"/>
              <a:t>In </a:t>
            </a:r>
            <a:r>
              <a:rPr lang="en-US" dirty="0"/>
              <a:t>this regard, those whom benefit from oppression (consciously or unconsciously) may see themselves as having more in common with oppressors than the oppressed. </a:t>
            </a:r>
          </a:p>
          <a:p>
            <a:endParaRPr lang="en-US" dirty="0"/>
          </a:p>
        </p:txBody>
      </p:sp>
    </p:spTree>
    <p:extLst>
      <p:ext uri="{BB962C8B-B14F-4D97-AF65-F5344CB8AC3E}">
        <p14:creationId xmlns:p14="http://schemas.microsoft.com/office/powerpoint/2010/main" val="307821818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Marginality</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The Uncle Tom syndrome is also explained though marginality</a:t>
            </a:r>
          </a:p>
          <a:p>
            <a:pPr lvl="1"/>
            <a:r>
              <a:rPr lang="en-US" dirty="0" smtClean="0"/>
              <a:t>A </a:t>
            </a:r>
            <a:r>
              <a:rPr lang="en-US" dirty="0"/>
              <a:t>member of an underprivileged </a:t>
            </a:r>
            <a:r>
              <a:rPr lang="en-US" dirty="0" err="1"/>
              <a:t>gropu</a:t>
            </a:r>
            <a:r>
              <a:rPr lang="en-US" dirty="0"/>
              <a:t> internalizes the dominant group’s cultural patterns without having gained full access themselves. </a:t>
            </a:r>
          </a:p>
          <a:p>
            <a:pPr lvl="1"/>
            <a:r>
              <a:rPr lang="en-US" dirty="0" smtClean="0"/>
              <a:t>Those </a:t>
            </a:r>
            <a:r>
              <a:rPr lang="en-US" dirty="0"/>
              <a:t>people will then regard others that are less socially, culturally, and/or economically as backward</a:t>
            </a:r>
          </a:p>
          <a:p>
            <a:endParaRPr lang="en-US" dirty="0"/>
          </a:p>
        </p:txBody>
      </p:sp>
    </p:spTree>
    <p:extLst>
      <p:ext uri="{BB962C8B-B14F-4D97-AF65-F5344CB8AC3E}">
        <p14:creationId xmlns:p14="http://schemas.microsoft.com/office/powerpoint/2010/main" val="122000688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Middleman/Model Minorities</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This is the use of groups to triangulate domination</a:t>
            </a:r>
          </a:p>
          <a:p>
            <a:pPr lvl="1"/>
            <a:r>
              <a:rPr lang="en-US" dirty="0" smtClean="0"/>
              <a:t>In </a:t>
            </a:r>
            <a:r>
              <a:rPr lang="en-US" dirty="0"/>
              <a:t>a sense, it is bringing in or giving privileges to one group over another to maintain dominance. </a:t>
            </a:r>
          </a:p>
          <a:p>
            <a:pPr lvl="1"/>
            <a:r>
              <a:rPr lang="en-US" dirty="0" smtClean="0"/>
              <a:t>These </a:t>
            </a:r>
            <a:r>
              <a:rPr lang="en-US" dirty="0"/>
              <a:t>groups, although tokenized, experience discrimination—mostly structural and not as direct as for Blacks and Latinos. </a:t>
            </a:r>
          </a:p>
          <a:p>
            <a:endParaRPr lang="en-US" dirty="0"/>
          </a:p>
        </p:txBody>
      </p:sp>
    </p:spTree>
    <p:extLst>
      <p:ext uri="{BB962C8B-B14F-4D97-AF65-F5344CB8AC3E}">
        <p14:creationId xmlns:p14="http://schemas.microsoft.com/office/powerpoint/2010/main" val="143734048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Hate Crimes and Groups</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“Hate” in and of itself oversimplifies the conditions by which these events tend to occur.</a:t>
            </a:r>
          </a:p>
          <a:p>
            <a:r>
              <a:rPr lang="en-US" dirty="0"/>
              <a:t>Typically are a response to racialized triggers</a:t>
            </a:r>
          </a:p>
          <a:p>
            <a:pPr lvl="1"/>
            <a:r>
              <a:rPr lang="en-US" dirty="0" smtClean="0"/>
              <a:t>In </a:t>
            </a:r>
            <a:r>
              <a:rPr lang="en-US" dirty="0"/>
              <a:t>terms of legality, crimes are not considered hate crimes unless they are racially motivated and can be proved to be such. </a:t>
            </a:r>
          </a:p>
          <a:p>
            <a:pPr lvl="1"/>
            <a:r>
              <a:rPr lang="en-US" dirty="0" smtClean="0"/>
              <a:t>Many </a:t>
            </a:r>
            <a:r>
              <a:rPr lang="en-US" dirty="0"/>
              <a:t>instances that could be motivated by racial considerations are not considered. </a:t>
            </a:r>
          </a:p>
          <a:p>
            <a:endParaRPr lang="en-US" dirty="0"/>
          </a:p>
        </p:txBody>
      </p:sp>
    </p:spTree>
    <p:extLst>
      <p:ext uri="{BB962C8B-B14F-4D97-AF65-F5344CB8AC3E}">
        <p14:creationId xmlns:p14="http://schemas.microsoft.com/office/powerpoint/2010/main" val="376827955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2012 FBI </a:t>
            </a:r>
            <a:r>
              <a:rPr lang="en-US" sz="4000" dirty="0"/>
              <a:t>Hate Crime </a:t>
            </a:r>
            <a:r>
              <a:rPr lang="en-US" sz="4000" dirty="0" smtClean="0"/>
              <a:t>Statistics </a:t>
            </a:r>
            <a:r>
              <a:rPr lang="en-US" sz="4000" dirty="0"/>
              <a:t/>
            </a:r>
            <a:br>
              <a:rPr lang="en-US" sz="4000" dirty="0"/>
            </a:br>
            <a:endParaRPr lang="en-US" sz="4000" dirty="0"/>
          </a:p>
        </p:txBody>
      </p:sp>
      <p:sp>
        <p:nvSpPr>
          <p:cNvPr id="3" name="Content Placeholder 2"/>
          <p:cNvSpPr>
            <a:spLocks noGrp="1"/>
          </p:cNvSpPr>
          <p:nvPr>
            <p:ph idx="1"/>
          </p:nvPr>
        </p:nvSpPr>
        <p:spPr/>
        <p:txBody>
          <a:bodyPr>
            <a:normAutofit fontScale="47500" lnSpcReduction="20000"/>
          </a:bodyPr>
          <a:lstStyle/>
          <a:p>
            <a:pPr lvl="0" fontAlgn="base"/>
            <a:r>
              <a:rPr lang="en-US" dirty="0" smtClean="0"/>
              <a:t>48.3 </a:t>
            </a:r>
            <a:r>
              <a:rPr lang="en-US" dirty="0"/>
              <a:t>percent of the 5,790 single-bias incidents were racially motivated, while 19.6 percent resulted from sexual orientation bias and 19 percent from religious bias.</a:t>
            </a:r>
          </a:p>
          <a:p>
            <a:pPr lvl="0" fontAlgn="base"/>
            <a:r>
              <a:rPr lang="en-US" dirty="0"/>
              <a:t>Of the 7,164 hate crime victims, 55.4 percent were victims of crimes against persons and 41.8 percent were victims of crimes against property. The remaining 2.8 percent were victims of crimes against society (like drug offenses, gambling, and prostitution).</a:t>
            </a:r>
          </a:p>
          <a:p>
            <a:pPr lvl="0" fontAlgn="base"/>
            <a:r>
              <a:rPr lang="en-US" dirty="0"/>
              <a:t>39.6 percent of the victims of crimes against persons suffered simple assaults, while 37.5 percent were intimidated and 21.5 percent were victims of aggravated assault. (Law enforcement also reported 10 murders and 15 rapes as hate crimes.)</a:t>
            </a:r>
          </a:p>
          <a:p>
            <a:pPr lvl="0" fontAlgn="base"/>
            <a:r>
              <a:rPr lang="en-US" dirty="0"/>
              <a:t>An overwhelming majority—75.6 percent—of the victims of crimes against property were victimized by acts of destruction, damage, and/or vandalism.</a:t>
            </a:r>
          </a:p>
          <a:p>
            <a:pPr lvl="0" fontAlgn="base"/>
            <a:r>
              <a:rPr lang="en-US" dirty="0"/>
              <a:t>Of the 5,331 known offenders, 54.6 percent were white and 23.3 percent were black</a:t>
            </a:r>
          </a:p>
          <a:p>
            <a:endParaRPr lang="en-US" dirty="0"/>
          </a:p>
        </p:txBody>
      </p:sp>
    </p:spTree>
    <p:extLst>
      <p:ext uri="{BB962C8B-B14F-4D97-AF65-F5344CB8AC3E}">
        <p14:creationId xmlns:p14="http://schemas.microsoft.com/office/powerpoint/2010/main" val="342890273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smtClean="0"/>
              <a:t>How is exploitation linked to a split labor market?</a:t>
            </a:r>
            <a:endParaRPr lang="en-US" sz="3500" dirty="0"/>
          </a:p>
        </p:txBody>
      </p:sp>
      <p:sp>
        <p:nvSpPr>
          <p:cNvPr id="3" name="Content Placeholder 2"/>
          <p:cNvSpPr>
            <a:spLocks noGrp="1"/>
          </p:cNvSpPr>
          <p:nvPr>
            <p:ph idx="1"/>
          </p:nvPr>
        </p:nvSpPr>
        <p:spPr/>
        <p:txBody>
          <a:bodyPr>
            <a:normAutofit fontScale="92500" lnSpcReduction="10000"/>
          </a:bodyPr>
          <a:lstStyle/>
          <a:p>
            <a:r>
              <a:rPr lang="en-US" dirty="0"/>
              <a:t>Primary labor market—hard work is rewarded</a:t>
            </a:r>
          </a:p>
          <a:p>
            <a:r>
              <a:rPr lang="en-US" dirty="0"/>
              <a:t>Secondary labor market—unregulated low-paying jobs. </a:t>
            </a:r>
          </a:p>
          <a:p>
            <a:pPr lvl="1"/>
            <a:r>
              <a:rPr lang="en-US" dirty="0" smtClean="0"/>
              <a:t>Mostly </a:t>
            </a:r>
            <a:r>
              <a:rPr lang="en-US" dirty="0"/>
              <a:t>refers to an underground economy where workers are </a:t>
            </a:r>
            <a:r>
              <a:rPr lang="en-US" dirty="0" smtClean="0"/>
              <a:t>paid </a:t>
            </a:r>
            <a:r>
              <a:rPr lang="en-US" dirty="0"/>
              <a:t>“under the table”</a:t>
            </a:r>
          </a:p>
          <a:p>
            <a:pPr lvl="1"/>
            <a:r>
              <a:rPr lang="en-US" dirty="0" smtClean="0"/>
              <a:t>These </a:t>
            </a:r>
            <a:r>
              <a:rPr lang="en-US" dirty="0"/>
              <a:t>jobs are offered and are readily available to “at risk” populations that are expendable </a:t>
            </a:r>
          </a:p>
        </p:txBody>
      </p:sp>
    </p:spTree>
    <p:extLst>
      <p:ext uri="{BB962C8B-B14F-4D97-AF65-F5344CB8AC3E}">
        <p14:creationId xmlns:p14="http://schemas.microsoft.com/office/powerpoint/2010/main" val="355462267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assimilation? </a:t>
            </a:r>
            <a:endParaRPr lang="en-US" dirty="0"/>
          </a:p>
        </p:txBody>
      </p:sp>
      <p:sp>
        <p:nvSpPr>
          <p:cNvPr id="3" name="Content Placeholder 2"/>
          <p:cNvSpPr>
            <a:spLocks noGrp="1"/>
          </p:cNvSpPr>
          <p:nvPr>
            <p:ph idx="1"/>
          </p:nvPr>
        </p:nvSpPr>
        <p:spPr/>
        <p:txBody>
          <a:bodyPr>
            <a:normAutofit/>
          </a:bodyPr>
          <a:lstStyle/>
          <a:p>
            <a:r>
              <a:rPr lang="en-US" dirty="0"/>
              <a:t>A+B+C=</a:t>
            </a:r>
            <a:r>
              <a:rPr lang="en-US" dirty="0" smtClean="0"/>
              <a:t>A</a:t>
            </a:r>
            <a:endParaRPr lang="en-US" dirty="0"/>
          </a:p>
          <a:p>
            <a:pPr lvl="1"/>
            <a:r>
              <a:rPr lang="en-US" dirty="0"/>
              <a:t>Assimilation functions on the Anglo-Conformity model whereby people of color and from other underprivileged groups are expected to conform to White and dominant group expectations. </a:t>
            </a:r>
          </a:p>
        </p:txBody>
      </p:sp>
    </p:spTree>
    <p:extLst>
      <p:ext uri="{BB962C8B-B14F-4D97-AF65-F5344CB8AC3E}">
        <p14:creationId xmlns:p14="http://schemas.microsoft.com/office/powerpoint/2010/main" val="377149155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4414"/>
            <a:ext cx="8229600" cy="1143000"/>
          </a:xfrm>
        </p:spPr>
        <p:txBody>
          <a:bodyPr>
            <a:noAutofit/>
          </a:bodyPr>
          <a:lstStyle/>
          <a:p>
            <a:r>
              <a:rPr lang="en-US" sz="3500" dirty="0" smtClean="0"/>
              <a:t>What are the types </a:t>
            </a:r>
            <a:r>
              <a:rPr lang="en-US" sz="3500" dirty="0"/>
              <a:t>of </a:t>
            </a:r>
            <a:r>
              <a:rPr lang="en-US" sz="3500" dirty="0" smtClean="0"/>
              <a:t>Assimilation?</a:t>
            </a:r>
            <a:r>
              <a:rPr lang="en-US" sz="3500" dirty="0"/>
              <a:t/>
            </a:r>
            <a:br>
              <a:rPr lang="en-US" sz="3500" dirty="0"/>
            </a:br>
            <a:endParaRPr lang="en-US" sz="3500" dirty="0"/>
          </a:p>
        </p:txBody>
      </p:sp>
      <p:sp>
        <p:nvSpPr>
          <p:cNvPr id="3" name="Content Placeholder 2"/>
          <p:cNvSpPr>
            <a:spLocks noGrp="1"/>
          </p:cNvSpPr>
          <p:nvPr>
            <p:ph idx="1"/>
          </p:nvPr>
        </p:nvSpPr>
        <p:spPr/>
        <p:txBody>
          <a:bodyPr>
            <a:normAutofit fontScale="62500" lnSpcReduction="20000"/>
          </a:bodyPr>
          <a:lstStyle/>
          <a:p>
            <a:r>
              <a:rPr lang="en-US" dirty="0"/>
              <a:t>Cultural assimilation—the change of cultural patterns to </a:t>
            </a:r>
            <a:r>
              <a:rPr lang="en-US" dirty="0" err="1"/>
              <a:t>mach</a:t>
            </a:r>
            <a:r>
              <a:rPr lang="en-US" dirty="0"/>
              <a:t> those of the host society</a:t>
            </a:r>
          </a:p>
          <a:p>
            <a:r>
              <a:rPr lang="en-US" dirty="0"/>
              <a:t>Marital assimilation—large scale intermarriage with members of the majority society</a:t>
            </a:r>
          </a:p>
          <a:p>
            <a:r>
              <a:rPr lang="en-US" dirty="0"/>
              <a:t>Structural assimilation—large scale </a:t>
            </a:r>
            <a:r>
              <a:rPr lang="en-US" dirty="0" err="1"/>
              <a:t>enterance</a:t>
            </a:r>
            <a:r>
              <a:rPr lang="en-US" dirty="0"/>
              <a:t> into the cliques, clubs and institutions of the host society on a primary-group level</a:t>
            </a:r>
          </a:p>
          <a:p>
            <a:pPr lvl="1"/>
            <a:r>
              <a:rPr lang="en-US" dirty="0" smtClean="0"/>
              <a:t>Primary </a:t>
            </a:r>
            <a:r>
              <a:rPr lang="en-US" dirty="0"/>
              <a:t>structural assimilation—Close intimate relationship engendered through interactions and collaborations. </a:t>
            </a:r>
            <a:endParaRPr lang="en-US" dirty="0" smtClean="0"/>
          </a:p>
          <a:p>
            <a:pPr lvl="1"/>
            <a:r>
              <a:rPr lang="en-US" dirty="0" smtClean="0"/>
              <a:t>Secondary </a:t>
            </a:r>
            <a:r>
              <a:rPr lang="en-US" dirty="0"/>
              <a:t>structural assimilation—public sphere integration. </a:t>
            </a:r>
          </a:p>
          <a:p>
            <a:pPr lvl="2"/>
            <a:r>
              <a:rPr lang="en-US" dirty="0" smtClean="0"/>
              <a:t>Gordon </a:t>
            </a:r>
            <a:r>
              <a:rPr lang="en-US" dirty="0"/>
              <a:t>believed that once structural assimilation occurred, all other forms of assimilation would soon follow. </a:t>
            </a:r>
          </a:p>
          <a:p>
            <a:endParaRPr lang="en-US" dirty="0"/>
          </a:p>
        </p:txBody>
      </p:sp>
    </p:spTree>
    <p:extLst>
      <p:ext uri="{BB962C8B-B14F-4D97-AF65-F5344CB8AC3E}">
        <p14:creationId xmlns:p14="http://schemas.microsoft.com/office/powerpoint/2010/main" val="310207469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900" dirty="0" smtClean="0"/>
              <a:t>What is the accommodation </a:t>
            </a:r>
            <a:r>
              <a:rPr lang="en-US" sz="3900" dirty="0"/>
              <a:t>(pluralist) </a:t>
            </a:r>
            <a:r>
              <a:rPr lang="en-US" sz="3900" dirty="0" smtClean="0"/>
              <a:t>Theory? </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a:t>A+B+C=A+B+</a:t>
            </a:r>
            <a:r>
              <a:rPr lang="en-US" dirty="0" smtClean="0"/>
              <a:t>C</a:t>
            </a:r>
            <a:r>
              <a:rPr lang="en-US" dirty="0"/>
              <a:t> </a:t>
            </a:r>
          </a:p>
          <a:p>
            <a:r>
              <a:rPr lang="en-US" dirty="0"/>
              <a:t>Cultural pluralism—Groups living together in relative harmony</a:t>
            </a:r>
          </a:p>
          <a:p>
            <a:pPr lvl="1"/>
            <a:r>
              <a:rPr lang="en-US" dirty="0"/>
              <a:t>Groups are able to maintain their identity while being structurally integrated into the social, cultural, economic and political institutions of society. </a:t>
            </a:r>
          </a:p>
          <a:p>
            <a:pPr lvl="1"/>
            <a:r>
              <a:rPr lang="en-US" dirty="0"/>
              <a:t>Assimilation and pluralism happen in relative degrees. </a:t>
            </a:r>
          </a:p>
          <a:p>
            <a:endParaRPr lang="en-US" dirty="0"/>
          </a:p>
        </p:txBody>
      </p:sp>
    </p:spTree>
    <p:extLst>
      <p:ext uri="{BB962C8B-B14F-4D97-AF65-F5344CB8AC3E}">
        <p14:creationId xmlns:p14="http://schemas.microsoft.com/office/powerpoint/2010/main" val="53612248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a:t>
            </a:r>
            <a:r>
              <a:rPr lang="en-US" dirty="0"/>
              <a:t>Amalgamation Theory</a:t>
            </a:r>
            <a:br>
              <a:rPr lang="en-US" dirty="0"/>
            </a:br>
            <a:r>
              <a:rPr lang="en-US" dirty="0" smtClean="0"/>
              <a:t>?</a:t>
            </a:r>
            <a:endParaRPr lang="en-US" dirty="0"/>
          </a:p>
        </p:txBody>
      </p:sp>
      <p:sp>
        <p:nvSpPr>
          <p:cNvPr id="3" name="Content Placeholder 2"/>
          <p:cNvSpPr>
            <a:spLocks noGrp="1"/>
          </p:cNvSpPr>
          <p:nvPr>
            <p:ph idx="1"/>
          </p:nvPr>
        </p:nvSpPr>
        <p:spPr/>
        <p:txBody>
          <a:bodyPr>
            <a:normAutofit fontScale="92500"/>
          </a:bodyPr>
          <a:lstStyle/>
          <a:p>
            <a:r>
              <a:rPr lang="en-US" dirty="0"/>
              <a:t>A+B+C=</a:t>
            </a:r>
            <a:r>
              <a:rPr lang="en-US" dirty="0" smtClean="0"/>
              <a:t>D</a:t>
            </a:r>
            <a:endParaRPr lang="en-US" dirty="0"/>
          </a:p>
          <a:p>
            <a:r>
              <a:rPr lang="en-US" dirty="0"/>
              <a:t>This theory assumes that cultural diffusion will create a situation whereby acceptability perhaps through a sort of socio-political osmosis.</a:t>
            </a:r>
          </a:p>
          <a:p>
            <a:pPr lvl="1"/>
            <a:r>
              <a:rPr lang="en-US" dirty="0" smtClean="0"/>
              <a:t>However</a:t>
            </a:r>
            <a:r>
              <a:rPr lang="en-US" dirty="0"/>
              <a:t>, rather than a stew, racial mixing in America has been better represented as a salad. </a:t>
            </a:r>
          </a:p>
          <a:p>
            <a:endParaRPr lang="en-US" dirty="0"/>
          </a:p>
        </p:txBody>
      </p:sp>
    </p:spTree>
    <p:extLst>
      <p:ext uri="{BB962C8B-B14F-4D97-AF65-F5344CB8AC3E}">
        <p14:creationId xmlns:p14="http://schemas.microsoft.com/office/powerpoint/2010/main" val="171749013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idx="1"/>
          </p:nvPr>
        </p:nvSpPr>
        <p:spPr/>
        <p:txBody>
          <a:bodyPr>
            <a:normAutofit lnSpcReduction="10000"/>
          </a:bodyPr>
          <a:lstStyle/>
          <a:p>
            <a:r>
              <a:rPr lang="en-US" dirty="0" smtClean="0"/>
              <a:t>Understand how intergroup relations is framed by White supremacy</a:t>
            </a:r>
          </a:p>
          <a:p>
            <a:r>
              <a:rPr lang="en-US" dirty="0" smtClean="0"/>
              <a:t>Describe how notions of superiority/inferiority are internalized</a:t>
            </a:r>
          </a:p>
          <a:p>
            <a:r>
              <a:rPr lang="en-US" dirty="0" smtClean="0"/>
              <a:t>Understand intergroup relations as a product of past discriminatory practices. </a:t>
            </a:r>
            <a:endParaRPr lang="en-US" dirty="0"/>
          </a:p>
        </p:txBody>
      </p:sp>
    </p:spTree>
    <p:extLst>
      <p:ext uri="{BB962C8B-B14F-4D97-AF65-F5344CB8AC3E}">
        <p14:creationId xmlns:p14="http://schemas.microsoft.com/office/powerpoint/2010/main" val="281344814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Ethnic and Racial Group Identity</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a:t> </a:t>
            </a:r>
            <a:r>
              <a:rPr lang="en-US" dirty="0" smtClean="0"/>
              <a:t>Any </a:t>
            </a:r>
            <a:r>
              <a:rPr lang="en-US" dirty="0"/>
              <a:t>group unable to participate fully in the societal mainstream typically develops its own group identity. </a:t>
            </a:r>
          </a:p>
          <a:p>
            <a:pPr lvl="1"/>
            <a:r>
              <a:rPr lang="en-US" dirty="0" smtClean="0"/>
              <a:t>Group </a:t>
            </a:r>
            <a:r>
              <a:rPr lang="en-US" dirty="0"/>
              <a:t>identity can serve as a basis for positive encounters, comfort, strength or entry into the </a:t>
            </a:r>
            <a:r>
              <a:rPr lang="en-US" dirty="0" smtClean="0"/>
              <a:t>mainstream. </a:t>
            </a:r>
            <a:endParaRPr lang="en-US" dirty="0"/>
          </a:p>
          <a:p>
            <a:pPr lvl="1"/>
            <a:r>
              <a:rPr lang="en-US" dirty="0" smtClean="0"/>
              <a:t>Identity </a:t>
            </a:r>
            <a:r>
              <a:rPr lang="en-US" dirty="0"/>
              <a:t>can also be a foundation for prejudice and discrimination, negative self-image, a barrier to social acceptance, or a source of conflict. </a:t>
            </a:r>
          </a:p>
          <a:p>
            <a:endParaRPr lang="en-US" dirty="0"/>
          </a:p>
        </p:txBody>
      </p:sp>
    </p:spTree>
    <p:extLst>
      <p:ext uri="{BB962C8B-B14F-4D97-AF65-F5344CB8AC3E}">
        <p14:creationId xmlns:p14="http://schemas.microsoft.com/office/powerpoint/2010/main" val="178578099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Ethnic Group </a:t>
            </a:r>
            <a:r>
              <a:rPr lang="en-US" dirty="0" smtClean="0"/>
              <a:t>identity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a:t>
            </a:r>
            <a:r>
              <a:rPr lang="en-US" dirty="0"/>
              <a:t>emphasis of cultural or national ties as the basis for primary social interactions and a sense of self. </a:t>
            </a:r>
          </a:p>
          <a:p>
            <a:pPr lvl="1"/>
            <a:r>
              <a:rPr lang="en-US" dirty="0" smtClean="0"/>
              <a:t>Immigrants </a:t>
            </a:r>
            <a:r>
              <a:rPr lang="en-US" dirty="0"/>
              <a:t>as strangers in a strange land become more self-conscious of their group </a:t>
            </a:r>
            <a:r>
              <a:rPr lang="en-US" dirty="0" smtClean="0"/>
              <a:t>identity once ethnic identity is established. </a:t>
            </a:r>
            <a:endParaRPr lang="en-US" dirty="0"/>
          </a:p>
          <a:p>
            <a:pPr lvl="1"/>
            <a:r>
              <a:rPr lang="en-US" dirty="0"/>
              <a:t>Socialization into one’s ethnic group promotes group identity. </a:t>
            </a:r>
          </a:p>
        </p:txBody>
      </p:sp>
    </p:spTree>
    <p:extLst>
      <p:ext uri="{BB962C8B-B14F-4D97-AF65-F5344CB8AC3E}">
        <p14:creationId xmlns:p14="http://schemas.microsoft.com/office/powerpoint/2010/main" val="294095992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is the strange made familiar?</a:t>
            </a:r>
            <a:endParaRPr lang="en-US" dirty="0"/>
          </a:p>
        </p:txBody>
      </p:sp>
      <p:sp>
        <p:nvSpPr>
          <p:cNvPr id="3" name="Content Placeholder 2"/>
          <p:cNvSpPr>
            <a:spLocks noGrp="1"/>
          </p:cNvSpPr>
          <p:nvPr>
            <p:ph idx="1"/>
          </p:nvPr>
        </p:nvSpPr>
        <p:spPr/>
        <p:txBody>
          <a:bodyPr>
            <a:normAutofit/>
          </a:bodyPr>
          <a:lstStyle/>
          <a:p>
            <a:r>
              <a:rPr lang="en-US" dirty="0" smtClean="0"/>
              <a:t>Avoidance</a:t>
            </a:r>
            <a:endParaRPr lang="en-US" dirty="0"/>
          </a:p>
          <a:p>
            <a:pPr lvl="1"/>
            <a:r>
              <a:rPr lang="en-US" dirty="0"/>
              <a:t>A way of dealing with discriminatory practices. </a:t>
            </a:r>
          </a:p>
          <a:p>
            <a:pPr lvl="2"/>
            <a:r>
              <a:rPr lang="en-US" dirty="0" smtClean="0"/>
              <a:t>Migration</a:t>
            </a:r>
            <a:endParaRPr lang="en-US" dirty="0"/>
          </a:p>
          <a:p>
            <a:pPr lvl="2"/>
            <a:r>
              <a:rPr lang="en-US" dirty="0" smtClean="0"/>
              <a:t>Ethnic</a:t>
            </a:r>
            <a:r>
              <a:rPr lang="en-US" dirty="0"/>
              <a:t>-Enclaves</a:t>
            </a:r>
          </a:p>
          <a:p>
            <a:pPr lvl="2"/>
            <a:r>
              <a:rPr lang="en-US" dirty="0" smtClean="0"/>
              <a:t>Religious </a:t>
            </a:r>
            <a:r>
              <a:rPr lang="en-US" dirty="0"/>
              <a:t>and other practices as a refuge</a:t>
            </a:r>
          </a:p>
          <a:p>
            <a:endParaRPr lang="en-US" dirty="0"/>
          </a:p>
        </p:txBody>
      </p:sp>
    </p:spTree>
    <p:extLst>
      <p:ext uri="{BB962C8B-B14F-4D97-AF65-F5344CB8AC3E}">
        <p14:creationId xmlns:p14="http://schemas.microsoft.com/office/powerpoint/2010/main" val="38703938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purpose of enclaves? </a:t>
            </a:r>
            <a:endParaRPr lang="en-US" dirty="0"/>
          </a:p>
        </p:txBody>
      </p:sp>
      <p:sp>
        <p:nvSpPr>
          <p:cNvPr id="3" name="Content Placeholder 2"/>
          <p:cNvSpPr>
            <a:spLocks noGrp="1"/>
          </p:cNvSpPr>
          <p:nvPr>
            <p:ph idx="1"/>
          </p:nvPr>
        </p:nvSpPr>
        <p:spPr/>
        <p:txBody>
          <a:bodyPr/>
          <a:lstStyle/>
          <a:p>
            <a:r>
              <a:rPr lang="en-US" dirty="0"/>
              <a:t>Create a miniature version of the familiar </a:t>
            </a:r>
            <a:r>
              <a:rPr lang="en-US" dirty="0" smtClean="0"/>
              <a:t>within </a:t>
            </a:r>
            <a:r>
              <a:rPr lang="en-US" dirty="0"/>
              <a:t>the strange through an establishment of a safe place</a:t>
            </a:r>
            <a:r>
              <a:rPr lang="en-US" dirty="0" smtClean="0"/>
              <a:t>.</a:t>
            </a:r>
            <a:endParaRPr lang="en-US" dirty="0"/>
          </a:p>
        </p:txBody>
      </p:sp>
    </p:spTree>
    <p:extLst>
      <p:ext uri="{BB962C8B-B14F-4D97-AF65-F5344CB8AC3E}">
        <p14:creationId xmlns:p14="http://schemas.microsoft.com/office/powerpoint/2010/main" val="13123757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rmAutofit fontScale="90000"/>
          </a:bodyPr>
          <a:lstStyle/>
          <a:p>
            <a:r>
              <a:rPr lang="en-US" dirty="0" smtClean="0"/>
              <a:t>How is deviance associated with otherness?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When a group continually experiences rejection and discrimination, some members of its members are unable to identify with the dominant society or accept its norms. </a:t>
            </a:r>
          </a:p>
          <a:p>
            <a:r>
              <a:rPr lang="en-US" dirty="0" smtClean="0"/>
              <a:t>Groups </a:t>
            </a:r>
            <a:r>
              <a:rPr lang="en-US" dirty="0"/>
              <a:t>at the bottom of the socio-economic hierarchy may reject structural, cultural, and ideological assimilation, inhibiting economic integration and thereby respond to the pressures of everyday life in ways they consider reasonable </a:t>
            </a:r>
            <a:r>
              <a:rPr lang="en-US" dirty="0" smtClean="0"/>
              <a:t>but </a:t>
            </a:r>
            <a:r>
              <a:rPr lang="en-US" dirty="0"/>
              <a:t>that others perceive as deviant. </a:t>
            </a:r>
          </a:p>
          <a:p>
            <a:pPr marL="0" indent="0">
              <a:buNone/>
            </a:pPr>
            <a:endParaRPr lang="en-US" dirty="0"/>
          </a:p>
        </p:txBody>
      </p:sp>
    </p:spTree>
    <p:extLst>
      <p:ext uri="{BB962C8B-B14F-4D97-AF65-F5344CB8AC3E}">
        <p14:creationId xmlns:p14="http://schemas.microsoft.com/office/powerpoint/2010/main" val="166808962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otherness criminalized </a:t>
            </a:r>
            <a:endParaRPr lang="en-US" dirty="0"/>
          </a:p>
        </p:txBody>
      </p:sp>
      <p:sp>
        <p:nvSpPr>
          <p:cNvPr id="3" name="Content Placeholder 2"/>
          <p:cNvSpPr>
            <a:spLocks noGrp="1"/>
          </p:cNvSpPr>
          <p:nvPr>
            <p:ph idx="1"/>
          </p:nvPr>
        </p:nvSpPr>
        <p:spPr/>
        <p:txBody>
          <a:bodyPr/>
          <a:lstStyle/>
          <a:p>
            <a:r>
              <a:rPr lang="en-US" dirty="0"/>
              <a:t>When social norms are defended by the law, marginalized groups tend to be further oppressed by the imposition of legal standards: these standards are typically asymmetrically applied. </a:t>
            </a:r>
          </a:p>
          <a:p>
            <a:endParaRPr lang="en-US" dirty="0"/>
          </a:p>
        </p:txBody>
      </p:sp>
    </p:spTree>
    <p:extLst>
      <p:ext uri="{BB962C8B-B14F-4D97-AF65-F5344CB8AC3E}">
        <p14:creationId xmlns:p14="http://schemas.microsoft.com/office/powerpoint/2010/main" val="396003210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204</TotalTime>
  <Words>1720</Words>
  <Application>Microsoft Macintosh PowerPoint</Application>
  <PresentationFormat>On-screen Show (4:3)</PresentationFormat>
  <Paragraphs>144</Paragraphs>
  <Slides>29</Slides>
  <Notes>6</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Twilight</vt:lpstr>
      <vt:lpstr>Intergroup Relations</vt:lpstr>
      <vt:lpstr>Review </vt:lpstr>
      <vt:lpstr>Objectives </vt:lpstr>
      <vt:lpstr>Ethnic and Racial Group Identity </vt:lpstr>
      <vt:lpstr>Ethnic Group identity</vt:lpstr>
      <vt:lpstr>How is the strange made familiar?</vt:lpstr>
      <vt:lpstr>What is the purpose of enclaves? </vt:lpstr>
      <vt:lpstr>How is deviance associated with otherness? </vt:lpstr>
      <vt:lpstr>How is otherness criminalized </vt:lpstr>
      <vt:lpstr>How does Law Enforcement perpetuate unequal treatment </vt:lpstr>
      <vt:lpstr>How do Perceptions and Stereotyping  contribute to racial profiling? </vt:lpstr>
      <vt:lpstr>How is opportunities linked to delinquency? </vt:lpstr>
      <vt:lpstr>How do people deal with racial discrimination? </vt:lpstr>
      <vt:lpstr>What are the consequences of being in an underprivileged group?  </vt:lpstr>
      <vt:lpstr>How does Education operating as a historically White institution apply the labeling theory?  </vt:lpstr>
      <vt:lpstr>How is Uncle Tom Created? </vt:lpstr>
      <vt:lpstr>Bill Cosby in a Speech to the NAACP commemorating BvB. </vt:lpstr>
      <vt:lpstr>How is Uncle Ruckus Created?  </vt:lpstr>
      <vt:lpstr>What are understood identities beyond Tom? </vt:lpstr>
      <vt:lpstr>How is this explained by Myrtle’s Cumulative causation? </vt:lpstr>
      <vt:lpstr>Marginality </vt:lpstr>
      <vt:lpstr>Middleman/Model Minorities </vt:lpstr>
      <vt:lpstr>Hate Crimes and Groups </vt:lpstr>
      <vt:lpstr>2012 FBI Hate Crime Statistics  </vt:lpstr>
      <vt:lpstr>How is exploitation linked to a split labor market?</vt:lpstr>
      <vt:lpstr>What is assimilation? </vt:lpstr>
      <vt:lpstr>What are the types of Assimilation? </vt:lpstr>
      <vt:lpstr>What is the accommodation (pluralist) Theory?  </vt:lpstr>
      <vt:lpstr>What is the Amalgamation Theory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Intergroup Relations</dc:title>
  <dc:creator>Devon Lee</dc:creator>
  <cp:lastModifiedBy>Devon Lee</cp:lastModifiedBy>
  <cp:revision>6</cp:revision>
  <dcterms:created xsi:type="dcterms:W3CDTF">2014-09-18T17:48:49Z</dcterms:created>
  <dcterms:modified xsi:type="dcterms:W3CDTF">2015-12-25T05:54:33Z</dcterms:modified>
</cp:coreProperties>
</file>