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notesMasterIdLst>
    <p:notesMasterId r:id="rId16"/>
  </p:notesMasterIdLst>
  <p:sldIdLst>
    <p:sldId id="256" r:id="rId2"/>
    <p:sldId id="257" r:id="rId3"/>
    <p:sldId id="258" r:id="rId4"/>
    <p:sldId id="259" r:id="rId5"/>
    <p:sldId id="260" r:id="rId6"/>
    <p:sldId id="262" r:id="rId7"/>
    <p:sldId id="263" r:id="rId8"/>
    <p:sldId id="264" r:id="rId9"/>
    <p:sldId id="267" r:id="rId10"/>
    <p:sldId id="266" r:id="rId11"/>
    <p:sldId id="265" r:id="rId12"/>
    <p:sldId id="261"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20" y="-2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3FEE45-E958-224D-A95E-9B6C51E66A52}" type="doc">
      <dgm:prSet loTypeId="urn:microsoft.com/office/officeart/2005/8/layout/process5" loCatId="" qsTypeId="urn:microsoft.com/office/officeart/2005/8/quickstyle/simple4" qsCatId="simple" csTypeId="urn:microsoft.com/office/officeart/2005/8/colors/accent1_2" csCatId="accent1" phldr="1"/>
      <dgm:spPr/>
      <dgm:t>
        <a:bodyPr/>
        <a:lstStyle/>
        <a:p>
          <a:endParaRPr lang="en-US"/>
        </a:p>
      </dgm:t>
    </dgm:pt>
    <dgm:pt modelId="{DD331B9E-27D8-4443-9388-5C93F1F694D9}">
      <dgm:prSet phldrT="[Text]"/>
      <dgm:spPr/>
      <dgm:t>
        <a:bodyPr/>
        <a:lstStyle/>
        <a:p>
          <a:r>
            <a:rPr lang="en-US" dirty="0" smtClean="0"/>
            <a:t>Bias is created</a:t>
          </a:r>
          <a:endParaRPr lang="en-US" dirty="0"/>
        </a:p>
      </dgm:t>
    </dgm:pt>
    <dgm:pt modelId="{80C25608-8DA4-7F48-8A34-6E619134613A}" type="parTrans" cxnId="{A7FECE72-1297-D447-99E8-4ACCE24D8F8B}">
      <dgm:prSet/>
      <dgm:spPr/>
      <dgm:t>
        <a:bodyPr/>
        <a:lstStyle/>
        <a:p>
          <a:endParaRPr lang="en-US"/>
        </a:p>
      </dgm:t>
    </dgm:pt>
    <dgm:pt modelId="{2093076F-1525-8548-9A69-61858CD4CC18}" type="sibTrans" cxnId="{A7FECE72-1297-D447-99E8-4ACCE24D8F8B}">
      <dgm:prSet/>
      <dgm:spPr/>
      <dgm:t>
        <a:bodyPr/>
        <a:lstStyle/>
        <a:p>
          <a:endParaRPr lang="en-US"/>
        </a:p>
      </dgm:t>
    </dgm:pt>
    <dgm:pt modelId="{87A4E864-2E6F-2644-B38D-A89C4C560096}">
      <dgm:prSet phldrT="[Text]"/>
      <dgm:spPr/>
      <dgm:t>
        <a:bodyPr/>
        <a:lstStyle/>
        <a:p>
          <a:r>
            <a:rPr lang="en-US" dirty="0" smtClean="0"/>
            <a:t>Bias is rationalized as prejudice</a:t>
          </a:r>
          <a:endParaRPr lang="en-US" dirty="0"/>
        </a:p>
      </dgm:t>
    </dgm:pt>
    <dgm:pt modelId="{4F92B9A9-8DD0-924A-8DE6-3055B6F04C4A}" type="parTrans" cxnId="{A95717F0-293A-CD41-86B3-8A8CC6977569}">
      <dgm:prSet/>
      <dgm:spPr/>
      <dgm:t>
        <a:bodyPr/>
        <a:lstStyle/>
        <a:p>
          <a:endParaRPr lang="en-US"/>
        </a:p>
      </dgm:t>
    </dgm:pt>
    <dgm:pt modelId="{378094D9-E2B9-AC46-B237-35624279AAB0}" type="sibTrans" cxnId="{A95717F0-293A-CD41-86B3-8A8CC6977569}">
      <dgm:prSet/>
      <dgm:spPr/>
      <dgm:t>
        <a:bodyPr/>
        <a:lstStyle/>
        <a:p>
          <a:endParaRPr lang="en-US"/>
        </a:p>
      </dgm:t>
    </dgm:pt>
    <dgm:pt modelId="{3B78DC38-1236-194B-8BDB-930D513E8557}">
      <dgm:prSet phldrT="[Text]"/>
      <dgm:spPr/>
      <dgm:t>
        <a:bodyPr/>
        <a:lstStyle/>
        <a:p>
          <a:r>
            <a:rPr lang="en-US" dirty="0" smtClean="0"/>
            <a:t>Prejudice is attached to existing stereotypes</a:t>
          </a:r>
          <a:endParaRPr lang="en-US" dirty="0"/>
        </a:p>
      </dgm:t>
    </dgm:pt>
    <dgm:pt modelId="{869D7D17-E863-DB4B-A998-D46E7B745F11}" type="parTrans" cxnId="{55208DEA-5238-9741-8E30-1F95319B07D7}">
      <dgm:prSet/>
      <dgm:spPr/>
      <dgm:t>
        <a:bodyPr/>
        <a:lstStyle/>
        <a:p>
          <a:endParaRPr lang="en-US"/>
        </a:p>
      </dgm:t>
    </dgm:pt>
    <dgm:pt modelId="{B4361059-98D3-BF4A-8B68-7BFC8C2E8E7A}" type="sibTrans" cxnId="{55208DEA-5238-9741-8E30-1F95319B07D7}">
      <dgm:prSet/>
      <dgm:spPr/>
      <dgm:t>
        <a:bodyPr/>
        <a:lstStyle/>
        <a:p>
          <a:endParaRPr lang="en-US"/>
        </a:p>
      </dgm:t>
    </dgm:pt>
    <dgm:pt modelId="{C1FFC760-633C-0C48-A830-488C998E7510}">
      <dgm:prSet phldrT="[Text]"/>
      <dgm:spPr/>
      <dgm:t>
        <a:bodyPr/>
        <a:lstStyle/>
        <a:p>
          <a:r>
            <a:rPr lang="en-US" dirty="0" smtClean="0"/>
            <a:t>Frustration is filtered through cognition and emotion</a:t>
          </a:r>
          <a:endParaRPr lang="en-US" dirty="0"/>
        </a:p>
      </dgm:t>
    </dgm:pt>
    <dgm:pt modelId="{5C866862-A518-BF43-A9D5-059D06A3CE29}" type="parTrans" cxnId="{27F15CB3-A144-684C-B7CD-81B69A6AD8E1}">
      <dgm:prSet/>
      <dgm:spPr/>
      <dgm:t>
        <a:bodyPr/>
        <a:lstStyle/>
        <a:p>
          <a:endParaRPr lang="en-US"/>
        </a:p>
      </dgm:t>
    </dgm:pt>
    <dgm:pt modelId="{E8445A95-0E32-384E-B533-205F39A00F19}" type="sibTrans" cxnId="{27F15CB3-A144-684C-B7CD-81B69A6AD8E1}">
      <dgm:prSet/>
      <dgm:spPr/>
      <dgm:t>
        <a:bodyPr/>
        <a:lstStyle/>
        <a:p>
          <a:endParaRPr lang="en-US"/>
        </a:p>
      </dgm:t>
    </dgm:pt>
    <dgm:pt modelId="{8654D0EB-96DB-314B-A35C-DBCFC8AEEA38}">
      <dgm:prSet phldrT="[Text]"/>
      <dgm:spPr/>
      <dgm:t>
        <a:bodyPr/>
        <a:lstStyle/>
        <a:p>
          <a:r>
            <a:rPr lang="en-US" dirty="0" smtClean="0"/>
            <a:t>Discrimination is seen or practiced as a justifiable action. </a:t>
          </a:r>
          <a:endParaRPr lang="en-US" dirty="0"/>
        </a:p>
      </dgm:t>
    </dgm:pt>
    <dgm:pt modelId="{03B3D4D5-7B4D-9D4F-A4A1-51E415206AEA}" type="parTrans" cxnId="{766C7B0C-4E08-6F42-920D-A25F13AD48F3}">
      <dgm:prSet/>
      <dgm:spPr/>
      <dgm:t>
        <a:bodyPr/>
        <a:lstStyle/>
        <a:p>
          <a:endParaRPr lang="en-US"/>
        </a:p>
      </dgm:t>
    </dgm:pt>
    <dgm:pt modelId="{0808948B-ABBA-5A49-BB5F-3146CA74A706}" type="sibTrans" cxnId="{766C7B0C-4E08-6F42-920D-A25F13AD48F3}">
      <dgm:prSet/>
      <dgm:spPr/>
      <dgm:t>
        <a:bodyPr/>
        <a:lstStyle/>
        <a:p>
          <a:endParaRPr lang="en-US"/>
        </a:p>
      </dgm:t>
    </dgm:pt>
    <dgm:pt modelId="{F70DC41B-A5D9-D64E-A291-6070F59BDF2C}" type="pres">
      <dgm:prSet presAssocID="{0A3FEE45-E958-224D-A95E-9B6C51E66A52}" presName="diagram" presStyleCnt="0">
        <dgm:presLayoutVars>
          <dgm:dir/>
          <dgm:resizeHandles val="exact"/>
        </dgm:presLayoutVars>
      </dgm:prSet>
      <dgm:spPr/>
    </dgm:pt>
    <dgm:pt modelId="{6EABFFF4-55BC-FA40-A47D-7868129ECB6D}" type="pres">
      <dgm:prSet presAssocID="{DD331B9E-27D8-4443-9388-5C93F1F694D9}" presName="node" presStyleLbl="node1" presStyleIdx="0" presStyleCnt="5">
        <dgm:presLayoutVars>
          <dgm:bulletEnabled val="1"/>
        </dgm:presLayoutVars>
      </dgm:prSet>
      <dgm:spPr/>
    </dgm:pt>
    <dgm:pt modelId="{4098D00B-10FF-EA4C-9A39-082562942852}" type="pres">
      <dgm:prSet presAssocID="{2093076F-1525-8548-9A69-61858CD4CC18}" presName="sibTrans" presStyleLbl="sibTrans2D1" presStyleIdx="0" presStyleCnt="4"/>
      <dgm:spPr/>
    </dgm:pt>
    <dgm:pt modelId="{26CFDAFE-78A8-914F-976C-0A11D5552A32}" type="pres">
      <dgm:prSet presAssocID="{2093076F-1525-8548-9A69-61858CD4CC18}" presName="connectorText" presStyleLbl="sibTrans2D1" presStyleIdx="0" presStyleCnt="4"/>
      <dgm:spPr/>
    </dgm:pt>
    <dgm:pt modelId="{8134BE44-4E50-1C45-974E-BD1104A89727}" type="pres">
      <dgm:prSet presAssocID="{87A4E864-2E6F-2644-B38D-A89C4C560096}" presName="node" presStyleLbl="node1" presStyleIdx="1" presStyleCnt="5">
        <dgm:presLayoutVars>
          <dgm:bulletEnabled val="1"/>
        </dgm:presLayoutVars>
      </dgm:prSet>
      <dgm:spPr/>
      <dgm:t>
        <a:bodyPr/>
        <a:lstStyle/>
        <a:p>
          <a:endParaRPr lang="en-US"/>
        </a:p>
      </dgm:t>
    </dgm:pt>
    <dgm:pt modelId="{ABC1B1CD-4F28-F148-B232-90D7AB929A09}" type="pres">
      <dgm:prSet presAssocID="{378094D9-E2B9-AC46-B237-35624279AAB0}" presName="sibTrans" presStyleLbl="sibTrans2D1" presStyleIdx="1" presStyleCnt="4"/>
      <dgm:spPr/>
    </dgm:pt>
    <dgm:pt modelId="{DFE6959E-10D5-624F-8116-67565A046D18}" type="pres">
      <dgm:prSet presAssocID="{378094D9-E2B9-AC46-B237-35624279AAB0}" presName="connectorText" presStyleLbl="sibTrans2D1" presStyleIdx="1" presStyleCnt="4"/>
      <dgm:spPr/>
    </dgm:pt>
    <dgm:pt modelId="{38BEBA11-9019-E349-9237-AFE1F3F7F217}" type="pres">
      <dgm:prSet presAssocID="{3B78DC38-1236-194B-8BDB-930D513E8557}" presName="node" presStyleLbl="node1" presStyleIdx="2" presStyleCnt="5">
        <dgm:presLayoutVars>
          <dgm:bulletEnabled val="1"/>
        </dgm:presLayoutVars>
      </dgm:prSet>
      <dgm:spPr/>
      <dgm:t>
        <a:bodyPr/>
        <a:lstStyle/>
        <a:p>
          <a:endParaRPr lang="en-US"/>
        </a:p>
      </dgm:t>
    </dgm:pt>
    <dgm:pt modelId="{A3EFCF4D-55FE-384B-BF80-D6C05052542D}" type="pres">
      <dgm:prSet presAssocID="{B4361059-98D3-BF4A-8B68-7BFC8C2E8E7A}" presName="sibTrans" presStyleLbl="sibTrans2D1" presStyleIdx="2" presStyleCnt="4"/>
      <dgm:spPr/>
    </dgm:pt>
    <dgm:pt modelId="{755B2700-B58D-B545-B433-8DB2AF657C43}" type="pres">
      <dgm:prSet presAssocID="{B4361059-98D3-BF4A-8B68-7BFC8C2E8E7A}" presName="connectorText" presStyleLbl="sibTrans2D1" presStyleIdx="2" presStyleCnt="4"/>
      <dgm:spPr/>
    </dgm:pt>
    <dgm:pt modelId="{AE93E6DE-9FF0-AA42-8661-2389E3A55798}" type="pres">
      <dgm:prSet presAssocID="{C1FFC760-633C-0C48-A830-488C998E7510}" presName="node" presStyleLbl="node1" presStyleIdx="3" presStyleCnt="5">
        <dgm:presLayoutVars>
          <dgm:bulletEnabled val="1"/>
        </dgm:presLayoutVars>
      </dgm:prSet>
      <dgm:spPr/>
      <dgm:t>
        <a:bodyPr/>
        <a:lstStyle/>
        <a:p>
          <a:endParaRPr lang="en-US"/>
        </a:p>
      </dgm:t>
    </dgm:pt>
    <dgm:pt modelId="{E553DC18-B4EF-984A-853C-9A260B72BA7B}" type="pres">
      <dgm:prSet presAssocID="{E8445A95-0E32-384E-B533-205F39A00F19}" presName="sibTrans" presStyleLbl="sibTrans2D1" presStyleIdx="3" presStyleCnt="4"/>
      <dgm:spPr/>
    </dgm:pt>
    <dgm:pt modelId="{78C25097-A61B-CA48-B7F1-027689804D39}" type="pres">
      <dgm:prSet presAssocID="{E8445A95-0E32-384E-B533-205F39A00F19}" presName="connectorText" presStyleLbl="sibTrans2D1" presStyleIdx="3" presStyleCnt="4"/>
      <dgm:spPr/>
    </dgm:pt>
    <dgm:pt modelId="{4F1D5C9A-FF9B-DC49-9DC4-32D04E50B0EE}" type="pres">
      <dgm:prSet presAssocID="{8654D0EB-96DB-314B-A35C-DBCFC8AEEA38}" presName="node" presStyleLbl="node1" presStyleIdx="4" presStyleCnt="5">
        <dgm:presLayoutVars>
          <dgm:bulletEnabled val="1"/>
        </dgm:presLayoutVars>
      </dgm:prSet>
      <dgm:spPr/>
      <dgm:t>
        <a:bodyPr/>
        <a:lstStyle/>
        <a:p>
          <a:endParaRPr lang="en-US"/>
        </a:p>
      </dgm:t>
    </dgm:pt>
  </dgm:ptLst>
  <dgm:cxnLst>
    <dgm:cxn modelId="{BF3BA448-5B20-AE41-937C-AB99BEF4BE5B}" type="presOf" srcId="{0A3FEE45-E958-224D-A95E-9B6C51E66A52}" destId="{F70DC41B-A5D9-D64E-A291-6070F59BDF2C}" srcOrd="0" destOrd="0" presId="urn:microsoft.com/office/officeart/2005/8/layout/process5"/>
    <dgm:cxn modelId="{55208DEA-5238-9741-8E30-1F95319B07D7}" srcId="{0A3FEE45-E958-224D-A95E-9B6C51E66A52}" destId="{3B78DC38-1236-194B-8BDB-930D513E8557}" srcOrd="2" destOrd="0" parTransId="{869D7D17-E863-DB4B-A998-D46E7B745F11}" sibTransId="{B4361059-98D3-BF4A-8B68-7BFC8C2E8E7A}"/>
    <dgm:cxn modelId="{27F15CB3-A144-684C-B7CD-81B69A6AD8E1}" srcId="{0A3FEE45-E958-224D-A95E-9B6C51E66A52}" destId="{C1FFC760-633C-0C48-A830-488C998E7510}" srcOrd="3" destOrd="0" parTransId="{5C866862-A518-BF43-A9D5-059D06A3CE29}" sibTransId="{E8445A95-0E32-384E-B533-205F39A00F19}"/>
    <dgm:cxn modelId="{677977EC-12C1-8E45-925F-C5175E1D91E0}" type="presOf" srcId="{378094D9-E2B9-AC46-B237-35624279AAB0}" destId="{ABC1B1CD-4F28-F148-B232-90D7AB929A09}" srcOrd="0" destOrd="0" presId="urn:microsoft.com/office/officeart/2005/8/layout/process5"/>
    <dgm:cxn modelId="{49C00C92-87E7-7C47-9494-07BA84014340}" type="presOf" srcId="{87A4E864-2E6F-2644-B38D-A89C4C560096}" destId="{8134BE44-4E50-1C45-974E-BD1104A89727}" srcOrd="0" destOrd="0" presId="urn:microsoft.com/office/officeart/2005/8/layout/process5"/>
    <dgm:cxn modelId="{A95717F0-293A-CD41-86B3-8A8CC6977569}" srcId="{0A3FEE45-E958-224D-A95E-9B6C51E66A52}" destId="{87A4E864-2E6F-2644-B38D-A89C4C560096}" srcOrd="1" destOrd="0" parTransId="{4F92B9A9-8DD0-924A-8DE6-3055B6F04C4A}" sibTransId="{378094D9-E2B9-AC46-B237-35624279AAB0}"/>
    <dgm:cxn modelId="{05AACBF8-3F4B-2645-AFC7-71E486D3F4B8}" type="presOf" srcId="{E8445A95-0E32-384E-B533-205F39A00F19}" destId="{78C25097-A61B-CA48-B7F1-027689804D39}" srcOrd="1" destOrd="0" presId="urn:microsoft.com/office/officeart/2005/8/layout/process5"/>
    <dgm:cxn modelId="{CE685CE1-85A7-5C49-B548-CDFF092E5B22}" type="presOf" srcId="{B4361059-98D3-BF4A-8B68-7BFC8C2E8E7A}" destId="{A3EFCF4D-55FE-384B-BF80-D6C05052542D}" srcOrd="0" destOrd="0" presId="urn:microsoft.com/office/officeart/2005/8/layout/process5"/>
    <dgm:cxn modelId="{3C6F50AA-8D9D-4445-81DA-C8AB67DD6B89}" type="presOf" srcId="{2093076F-1525-8548-9A69-61858CD4CC18}" destId="{26CFDAFE-78A8-914F-976C-0A11D5552A32}" srcOrd="1" destOrd="0" presId="urn:microsoft.com/office/officeart/2005/8/layout/process5"/>
    <dgm:cxn modelId="{E4215347-1742-BC49-8058-060FA8ADB9BD}" type="presOf" srcId="{C1FFC760-633C-0C48-A830-488C998E7510}" destId="{AE93E6DE-9FF0-AA42-8661-2389E3A55798}" srcOrd="0" destOrd="0" presId="urn:microsoft.com/office/officeart/2005/8/layout/process5"/>
    <dgm:cxn modelId="{F51E550C-7FFC-0E42-B227-7F64521BD533}" type="presOf" srcId="{2093076F-1525-8548-9A69-61858CD4CC18}" destId="{4098D00B-10FF-EA4C-9A39-082562942852}" srcOrd="0" destOrd="0" presId="urn:microsoft.com/office/officeart/2005/8/layout/process5"/>
    <dgm:cxn modelId="{86A59B92-BBFC-3B46-8501-30DD93D9C93F}" type="presOf" srcId="{378094D9-E2B9-AC46-B237-35624279AAB0}" destId="{DFE6959E-10D5-624F-8116-67565A046D18}" srcOrd="1" destOrd="0" presId="urn:microsoft.com/office/officeart/2005/8/layout/process5"/>
    <dgm:cxn modelId="{4622406A-4CBC-9C40-9613-3D47DB16D666}" type="presOf" srcId="{DD331B9E-27D8-4443-9388-5C93F1F694D9}" destId="{6EABFFF4-55BC-FA40-A47D-7868129ECB6D}" srcOrd="0" destOrd="0" presId="urn:microsoft.com/office/officeart/2005/8/layout/process5"/>
    <dgm:cxn modelId="{9A33B931-9237-744B-8FC9-6EFCF796DBF0}" type="presOf" srcId="{3B78DC38-1236-194B-8BDB-930D513E8557}" destId="{38BEBA11-9019-E349-9237-AFE1F3F7F217}" srcOrd="0" destOrd="0" presId="urn:microsoft.com/office/officeart/2005/8/layout/process5"/>
    <dgm:cxn modelId="{A7FECE72-1297-D447-99E8-4ACCE24D8F8B}" srcId="{0A3FEE45-E958-224D-A95E-9B6C51E66A52}" destId="{DD331B9E-27D8-4443-9388-5C93F1F694D9}" srcOrd="0" destOrd="0" parTransId="{80C25608-8DA4-7F48-8A34-6E619134613A}" sibTransId="{2093076F-1525-8548-9A69-61858CD4CC18}"/>
    <dgm:cxn modelId="{766C7B0C-4E08-6F42-920D-A25F13AD48F3}" srcId="{0A3FEE45-E958-224D-A95E-9B6C51E66A52}" destId="{8654D0EB-96DB-314B-A35C-DBCFC8AEEA38}" srcOrd="4" destOrd="0" parTransId="{03B3D4D5-7B4D-9D4F-A4A1-51E415206AEA}" sibTransId="{0808948B-ABBA-5A49-BB5F-3146CA74A706}"/>
    <dgm:cxn modelId="{1B52EA53-6395-A542-8FCC-F3823667F3C4}" type="presOf" srcId="{8654D0EB-96DB-314B-A35C-DBCFC8AEEA38}" destId="{4F1D5C9A-FF9B-DC49-9DC4-32D04E50B0EE}" srcOrd="0" destOrd="0" presId="urn:microsoft.com/office/officeart/2005/8/layout/process5"/>
    <dgm:cxn modelId="{54047EA4-D17D-4943-99ED-151FA61A9F80}" type="presOf" srcId="{B4361059-98D3-BF4A-8B68-7BFC8C2E8E7A}" destId="{755B2700-B58D-B545-B433-8DB2AF657C43}" srcOrd="1" destOrd="0" presId="urn:microsoft.com/office/officeart/2005/8/layout/process5"/>
    <dgm:cxn modelId="{55BE0BC7-541D-D642-BAE4-1C4A24F8EA65}" type="presOf" srcId="{E8445A95-0E32-384E-B533-205F39A00F19}" destId="{E553DC18-B4EF-984A-853C-9A260B72BA7B}" srcOrd="0" destOrd="0" presId="urn:microsoft.com/office/officeart/2005/8/layout/process5"/>
    <dgm:cxn modelId="{DFC914F3-9C16-DA4A-9100-B5424FABC1AF}" type="presParOf" srcId="{F70DC41B-A5D9-D64E-A291-6070F59BDF2C}" destId="{6EABFFF4-55BC-FA40-A47D-7868129ECB6D}" srcOrd="0" destOrd="0" presId="urn:microsoft.com/office/officeart/2005/8/layout/process5"/>
    <dgm:cxn modelId="{D5840EE2-901B-6949-81F3-6621B99FD792}" type="presParOf" srcId="{F70DC41B-A5D9-D64E-A291-6070F59BDF2C}" destId="{4098D00B-10FF-EA4C-9A39-082562942852}" srcOrd="1" destOrd="0" presId="urn:microsoft.com/office/officeart/2005/8/layout/process5"/>
    <dgm:cxn modelId="{742EEAC4-FFD7-6047-ADB2-B0B496A43505}" type="presParOf" srcId="{4098D00B-10FF-EA4C-9A39-082562942852}" destId="{26CFDAFE-78A8-914F-976C-0A11D5552A32}" srcOrd="0" destOrd="0" presId="urn:microsoft.com/office/officeart/2005/8/layout/process5"/>
    <dgm:cxn modelId="{D19C4880-8937-E64A-A1C2-BA061FE9F63D}" type="presParOf" srcId="{F70DC41B-A5D9-D64E-A291-6070F59BDF2C}" destId="{8134BE44-4E50-1C45-974E-BD1104A89727}" srcOrd="2" destOrd="0" presId="urn:microsoft.com/office/officeart/2005/8/layout/process5"/>
    <dgm:cxn modelId="{E1C4B21A-DFFB-C440-9D78-F992630BF4BC}" type="presParOf" srcId="{F70DC41B-A5D9-D64E-A291-6070F59BDF2C}" destId="{ABC1B1CD-4F28-F148-B232-90D7AB929A09}" srcOrd="3" destOrd="0" presId="urn:microsoft.com/office/officeart/2005/8/layout/process5"/>
    <dgm:cxn modelId="{2C0B1D97-5B3F-F948-9BFD-8ED35D83164E}" type="presParOf" srcId="{ABC1B1CD-4F28-F148-B232-90D7AB929A09}" destId="{DFE6959E-10D5-624F-8116-67565A046D18}" srcOrd="0" destOrd="0" presId="urn:microsoft.com/office/officeart/2005/8/layout/process5"/>
    <dgm:cxn modelId="{B97302A9-0AE8-2444-8F9D-574F05CF42D9}" type="presParOf" srcId="{F70DC41B-A5D9-D64E-A291-6070F59BDF2C}" destId="{38BEBA11-9019-E349-9237-AFE1F3F7F217}" srcOrd="4" destOrd="0" presId="urn:microsoft.com/office/officeart/2005/8/layout/process5"/>
    <dgm:cxn modelId="{0314C8D2-3DCE-3C4E-974E-F72AE323055F}" type="presParOf" srcId="{F70DC41B-A5D9-D64E-A291-6070F59BDF2C}" destId="{A3EFCF4D-55FE-384B-BF80-D6C05052542D}" srcOrd="5" destOrd="0" presId="urn:microsoft.com/office/officeart/2005/8/layout/process5"/>
    <dgm:cxn modelId="{5F11FE33-B459-C849-898D-6F474C40F36E}" type="presParOf" srcId="{A3EFCF4D-55FE-384B-BF80-D6C05052542D}" destId="{755B2700-B58D-B545-B433-8DB2AF657C43}" srcOrd="0" destOrd="0" presId="urn:microsoft.com/office/officeart/2005/8/layout/process5"/>
    <dgm:cxn modelId="{52DA588F-29D8-6047-B21B-C2FA966FD762}" type="presParOf" srcId="{F70DC41B-A5D9-D64E-A291-6070F59BDF2C}" destId="{AE93E6DE-9FF0-AA42-8661-2389E3A55798}" srcOrd="6" destOrd="0" presId="urn:microsoft.com/office/officeart/2005/8/layout/process5"/>
    <dgm:cxn modelId="{3C59D515-45B7-704A-9BFA-59548275748A}" type="presParOf" srcId="{F70DC41B-A5D9-D64E-A291-6070F59BDF2C}" destId="{E553DC18-B4EF-984A-853C-9A260B72BA7B}" srcOrd="7" destOrd="0" presId="urn:microsoft.com/office/officeart/2005/8/layout/process5"/>
    <dgm:cxn modelId="{5521B5AA-4931-2043-A848-6B7A47D14A5A}" type="presParOf" srcId="{E553DC18-B4EF-984A-853C-9A260B72BA7B}" destId="{78C25097-A61B-CA48-B7F1-027689804D39}" srcOrd="0" destOrd="0" presId="urn:microsoft.com/office/officeart/2005/8/layout/process5"/>
    <dgm:cxn modelId="{FFC89983-11D3-C94D-AE3B-50C4CB4DF5BD}" type="presParOf" srcId="{F70DC41B-A5D9-D64E-A291-6070F59BDF2C}" destId="{4F1D5C9A-FF9B-DC49-9DC4-32D04E50B0EE}" srcOrd="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ABFFF4-55BC-FA40-A47D-7868129ECB6D}">
      <dsp:nvSpPr>
        <dsp:cNvPr id="0" name=""/>
        <dsp:cNvSpPr/>
      </dsp:nvSpPr>
      <dsp:spPr>
        <a:xfrm>
          <a:off x="6965" y="391953"/>
          <a:ext cx="2081807" cy="1249084"/>
        </a:xfrm>
        <a:prstGeom prst="roundRect">
          <a:avLst>
            <a:gd name="adj" fmla="val 10000"/>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Bias is created</a:t>
          </a:r>
          <a:endParaRPr lang="en-US" sz="1900" kern="1200" dirty="0"/>
        </a:p>
      </dsp:txBody>
      <dsp:txXfrm>
        <a:off x="43549" y="428537"/>
        <a:ext cx="2008639" cy="1175916"/>
      </dsp:txXfrm>
    </dsp:sp>
    <dsp:sp modelId="{4098D00B-10FF-EA4C-9A39-082562942852}">
      <dsp:nvSpPr>
        <dsp:cNvPr id="0" name=""/>
        <dsp:cNvSpPr/>
      </dsp:nvSpPr>
      <dsp:spPr>
        <a:xfrm>
          <a:off x="2271972" y="758351"/>
          <a:ext cx="441343" cy="516288"/>
        </a:xfrm>
        <a:prstGeom prst="rightArrow">
          <a:avLst>
            <a:gd name="adj1" fmla="val 60000"/>
            <a:gd name="adj2" fmla="val 50000"/>
          </a:avLst>
        </a:prstGeom>
        <a:gradFill rotWithShape="0">
          <a:gsLst>
            <a:gs pos="0">
              <a:schemeClr val="accent1">
                <a:tint val="60000"/>
                <a:hueOff val="0"/>
                <a:satOff val="0"/>
                <a:lumOff val="0"/>
                <a:alphaOff val="0"/>
                <a:shade val="85000"/>
              </a:schemeClr>
            </a:gs>
            <a:gs pos="100000">
              <a:schemeClr val="accent1">
                <a:tint val="60000"/>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2271972" y="861609"/>
        <a:ext cx="308940" cy="309772"/>
      </dsp:txXfrm>
    </dsp:sp>
    <dsp:sp modelId="{8134BE44-4E50-1C45-974E-BD1104A89727}">
      <dsp:nvSpPr>
        <dsp:cNvPr id="0" name=""/>
        <dsp:cNvSpPr/>
      </dsp:nvSpPr>
      <dsp:spPr>
        <a:xfrm>
          <a:off x="2921496" y="391953"/>
          <a:ext cx="2081807" cy="1249084"/>
        </a:xfrm>
        <a:prstGeom prst="roundRect">
          <a:avLst>
            <a:gd name="adj" fmla="val 10000"/>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Bias is rationalized as prejudice</a:t>
          </a:r>
          <a:endParaRPr lang="en-US" sz="1900" kern="1200" dirty="0"/>
        </a:p>
      </dsp:txBody>
      <dsp:txXfrm>
        <a:off x="2958080" y="428537"/>
        <a:ext cx="2008639" cy="1175916"/>
      </dsp:txXfrm>
    </dsp:sp>
    <dsp:sp modelId="{ABC1B1CD-4F28-F148-B232-90D7AB929A09}">
      <dsp:nvSpPr>
        <dsp:cNvPr id="0" name=""/>
        <dsp:cNvSpPr/>
      </dsp:nvSpPr>
      <dsp:spPr>
        <a:xfrm>
          <a:off x="5186502" y="758351"/>
          <a:ext cx="441343" cy="516288"/>
        </a:xfrm>
        <a:prstGeom prst="rightArrow">
          <a:avLst>
            <a:gd name="adj1" fmla="val 60000"/>
            <a:gd name="adj2" fmla="val 50000"/>
          </a:avLst>
        </a:prstGeom>
        <a:gradFill rotWithShape="0">
          <a:gsLst>
            <a:gs pos="0">
              <a:schemeClr val="accent1">
                <a:tint val="60000"/>
                <a:hueOff val="0"/>
                <a:satOff val="0"/>
                <a:lumOff val="0"/>
                <a:alphaOff val="0"/>
                <a:shade val="85000"/>
              </a:schemeClr>
            </a:gs>
            <a:gs pos="100000">
              <a:schemeClr val="accent1">
                <a:tint val="60000"/>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186502" y="861609"/>
        <a:ext cx="308940" cy="309772"/>
      </dsp:txXfrm>
    </dsp:sp>
    <dsp:sp modelId="{38BEBA11-9019-E349-9237-AFE1F3F7F217}">
      <dsp:nvSpPr>
        <dsp:cNvPr id="0" name=""/>
        <dsp:cNvSpPr/>
      </dsp:nvSpPr>
      <dsp:spPr>
        <a:xfrm>
          <a:off x="5836027" y="391953"/>
          <a:ext cx="2081807" cy="1249084"/>
        </a:xfrm>
        <a:prstGeom prst="roundRect">
          <a:avLst>
            <a:gd name="adj" fmla="val 10000"/>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Prejudice is attached to existing stereotypes</a:t>
          </a:r>
          <a:endParaRPr lang="en-US" sz="1900" kern="1200" dirty="0"/>
        </a:p>
      </dsp:txBody>
      <dsp:txXfrm>
        <a:off x="5872611" y="428537"/>
        <a:ext cx="2008639" cy="1175916"/>
      </dsp:txXfrm>
    </dsp:sp>
    <dsp:sp modelId="{A3EFCF4D-55FE-384B-BF80-D6C05052542D}">
      <dsp:nvSpPr>
        <dsp:cNvPr id="0" name=""/>
        <dsp:cNvSpPr/>
      </dsp:nvSpPr>
      <dsp:spPr>
        <a:xfrm rot="5400000">
          <a:off x="6656259" y="1786764"/>
          <a:ext cx="441343" cy="516288"/>
        </a:xfrm>
        <a:prstGeom prst="rightArrow">
          <a:avLst>
            <a:gd name="adj1" fmla="val 60000"/>
            <a:gd name="adj2" fmla="val 50000"/>
          </a:avLst>
        </a:prstGeom>
        <a:gradFill rotWithShape="0">
          <a:gsLst>
            <a:gs pos="0">
              <a:schemeClr val="accent1">
                <a:tint val="60000"/>
                <a:hueOff val="0"/>
                <a:satOff val="0"/>
                <a:lumOff val="0"/>
                <a:alphaOff val="0"/>
                <a:shade val="85000"/>
              </a:schemeClr>
            </a:gs>
            <a:gs pos="100000">
              <a:schemeClr val="accent1">
                <a:tint val="60000"/>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5400000">
        <a:off x="6722045" y="1824237"/>
        <a:ext cx="309772" cy="308940"/>
      </dsp:txXfrm>
    </dsp:sp>
    <dsp:sp modelId="{AE93E6DE-9FF0-AA42-8661-2389E3A55798}">
      <dsp:nvSpPr>
        <dsp:cNvPr id="0" name=""/>
        <dsp:cNvSpPr/>
      </dsp:nvSpPr>
      <dsp:spPr>
        <a:xfrm>
          <a:off x="5836027" y="2473761"/>
          <a:ext cx="2081807" cy="1249084"/>
        </a:xfrm>
        <a:prstGeom prst="roundRect">
          <a:avLst>
            <a:gd name="adj" fmla="val 10000"/>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Frustration is filtered through cognition and emotion</a:t>
          </a:r>
          <a:endParaRPr lang="en-US" sz="1900" kern="1200" dirty="0"/>
        </a:p>
      </dsp:txBody>
      <dsp:txXfrm>
        <a:off x="5872611" y="2510345"/>
        <a:ext cx="2008639" cy="1175916"/>
      </dsp:txXfrm>
    </dsp:sp>
    <dsp:sp modelId="{E553DC18-B4EF-984A-853C-9A260B72BA7B}">
      <dsp:nvSpPr>
        <dsp:cNvPr id="0" name=""/>
        <dsp:cNvSpPr/>
      </dsp:nvSpPr>
      <dsp:spPr>
        <a:xfrm rot="10800000">
          <a:off x="5211484" y="2840159"/>
          <a:ext cx="441343" cy="516288"/>
        </a:xfrm>
        <a:prstGeom prst="rightArrow">
          <a:avLst>
            <a:gd name="adj1" fmla="val 60000"/>
            <a:gd name="adj2" fmla="val 50000"/>
          </a:avLst>
        </a:prstGeom>
        <a:gradFill rotWithShape="0">
          <a:gsLst>
            <a:gs pos="0">
              <a:schemeClr val="accent1">
                <a:tint val="60000"/>
                <a:hueOff val="0"/>
                <a:satOff val="0"/>
                <a:lumOff val="0"/>
                <a:alphaOff val="0"/>
                <a:shade val="85000"/>
              </a:schemeClr>
            </a:gs>
            <a:gs pos="100000">
              <a:schemeClr val="accent1">
                <a:tint val="60000"/>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5343887" y="2943417"/>
        <a:ext cx="308940" cy="309772"/>
      </dsp:txXfrm>
    </dsp:sp>
    <dsp:sp modelId="{4F1D5C9A-FF9B-DC49-9DC4-32D04E50B0EE}">
      <dsp:nvSpPr>
        <dsp:cNvPr id="0" name=""/>
        <dsp:cNvSpPr/>
      </dsp:nvSpPr>
      <dsp:spPr>
        <a:xfrm>
          <a:off x="2921496" y="2473761"/>
          <a:ext cx="2081807" cy="1249084"/>
        </a:xfrm>
        <a:prstGeom prst="roundRect">
          <a:avLst>
            <a:gd name="adj" fmla="val 10000"/>
          </a:avLst>
        </a:prstGeom>
        <a:gradFill rotWithShape="0">
          <a:gsLst>
            <a:gs pos="0">
              <a:schemeClr val="accent1">
                <a:hueOff val="0"/>
                <a:satOff val="0"/>
                <a:lumOff val="0"/>
                <a:alphaOff val="0"/>
                <a:shade val="85000"/>
              </a:schemeClr>
            </a:gs>
            <a:gs pos="100000">
              <a:schemeClr val="accent1">
                <a:hueOff val="0"/>
                <a:satOff val="0"/>
                <a:lumOff val="0"/>
                <a:alphaOff val="0"/>
                <a:tint val="90000"/>
                <a:alpha val="100000"/>
                <a:satMod val="200000"/>
              </a:schemeClr>
            </a:gs>
          </a:gsLst>
          <a:path path="circle">
            <a:fillToRect l="100000" t="100000" r="100000" b="100000"/>
          </a:path>
        </a:gradFill>
        <a:ln>
          <a:noFill/>
        </a:ln>
        <a:effectLst>
          <a:outerShdw blurRad="50800" dist="42924"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Discrimination is seen or practiced as a justifiable action. </a:t>
          </a:r>
          <a:endParaRPr lang="en-US" sz="1900" kern="1200" dirty="0"/>
        </a:p>
      </dsp:txBody>
      <dsp:txXfrm>
        <a:off x="2958080" y="2510345"/>
        <a:ext cx="2008639" cy="1175916"/>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13F734-904E-F745-871A-3FB04DE9A861}" type="datetimeFigureOut">
              <a:rPr lang="en-US" smtClean="0"/>
              <a:t>9/16/14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EA4153-4080-BF4F-8AB2-DF07F3B665E4}" type="slidenum">
              <a:rPr lang="en-US" smtClean="0"/>
              <a:t>‹#›</a:t>
            </a:fld>
            <a:endParaRPr lang="en-US"/>
          </a:p>
        </p:txBody>
      </p:sp>
    </p:spTree>
    <p:extLst>
      <p:ext uri="{BB962C8B-B14F-4D97-AF65-F5344CB8AC3E}">
        <p14:creationId xmlns:p14="http://schemas.microsoft.com/office/powerpoint/2010/main" val="30803437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Ethnocentrism—characterized by the centering of group’s history and experience as universal and definitive.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Social Distance—the degree of social acceptance of in-group members with members of various out-groups.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Culture—norms, customs beliefs and values that unite people or are shared within groups. </a:t>
            </a:r>
          </a:p>
          <a:p>
            <a:r>
              <a:rPr lang="en-US" sz="1200" kern="1200" dirty="0" smtClean="0">
                <a:solidFill>
                  <a:schemeClr val="tx1"/>
                </a:solidFill>
                <a:effectLst/>
                <a:latin typeface="+mn-lt"/>
                <a:ea typeface="+mn-ea"/>
                <a:cs typeface="+mn-cs"/>
              </a:rPr>
              <a:t> </a:t>
            </a:r>
          </a:p>
          <a:p>
            <a:r>
              <a:rPr lang="en-US" dirty="0" smtClean="0"/>
              <a:t>Convergent Sub-Cultures:</a:t>
            </a:r>
            <a:r>
              <a:rPr lang="en-US" baseline="0" dirty="0" smtClean="0"/>
              <a:t> cultures that accept and/or adopt the norms and values of the dominant culture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Persistent sub-cultures reject assimilation. </a:t>
            </a:r>
          </a:p>
          <a:p>
            <a:endParaRPr lang="en-US" baseline="0" dirty="0" smtClean="0"/>
          </a:p>
          <a:p>
            <a:endParaRPr lang="en-US" baseline="0" dirty="0" smtClean="0"/>
          </a:p>
          <a:p>
            <a:r>
              <a:rPr lang="en-US" baseline="0" dirty="0" smtClean="0"/>
              <a:t>Social Structure: The organized in a social system governing people’s interrelationships. Structures establish relationships through the interrelation of social institutions. </a:t>
            </a:r>
            <a:endParaRPr lang="en-US" dirty="0"/>
          </a:p>
        </p:txBody>
      </p:sp>
      <p:sp>
        <p:nvSpPr>
          <p:cNvPr id="4" name="Slide Number Placeholder 3"/>
          <p:cNvSpPr>
            <a:spLocks noGrp="1"/>
          </p:cNvSpPr>
          <p:nvPr>
            <p:ph type="sldNum" sz="quarter" idx="10"/>
          </p:nvPr>
        </p:nvSpPr>
        <p:spPr/>
        <p:txBody>
          <a:bodyPr/>
          <a:lstStyle/>
          <a:p>
            <a:fld id="{F7EA4153-4080-BF4F-8AB2-DF07F3B665E4}" type="slidenum">
              <a:rPr lang="en-US" smtClean="0"/>
              <a:t>2</a:t>
            </a:fld>
            <a:endParaRPr lang="en-US"/>
          </a:p>
        </p:txBody>
      </p:sp>
    </p:spTree>
    <p:extLst>
      <p:ext uri="{BB962C8B-B14F-4D97-AF65-F5344CB8AC3E}">
        <p14:creationId xmlns:p14="http://schemas.microsoft.com/office/powerpoint/2010/main" val="4111760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None/>
            </a:pPr>
            <a:r>
              <a:rPr lang="en-US" sz="1200" dirty="0" smtClean="0"/>
              <a:t>Prejudice</a:t>
            </a:r>
            <a:r>
              <a:rPr lang="en-US" sz="1200" baseline="0" dirty="0" smtClean="0"/>
              <a:t> </a:t>
            </a:r>
            <a:endParaRPr lang="en-US" sz="1200" dirty="0" smtClean="0"/>
          </a:p>
          <a:p>
            <a:pPr>
              <a:buFont typeface="+mj-lt"/>
              <a:buAutoNum type="arabicPeriod"/>
            </a:pPr>
            <a:r>
              <a:rPr lang="en-US" sz="1200" dirty="0" smtClean="0"/>
              <a:t>Cognitive</a:t>
            </a:r>
          </a:p>
          <a:p>
            <a:pPr>
              <a:buFont typeface="+mj-lt"/>
              <a:buAutoNum type="arabicPeriod"/>
            </a:pPr>
            <a:r>
              <a:rPr lang="en-US" sz="1200" dirty="0" smtClean="0"/>
              <a:t>Emotional</a:t>
            </a:r>
          </a:p>
          <a:p>
            <a:pPr>
              <a:buFont typeface="+mj-lt"/>
              <a:buAutoNum type="arabicPeriod"/>
            </a:pPr>
            <a:r>
              <a:rPr lang="en-US" sz="1200" dirty="0" smtClean="0"/>
              <a:t>Action oriented</a:t>
            </a:r>
          </a:p>
          <a:p>
            <a:pPr>
              <a:buFont typeface="+mj-lt"/>
              <a:buAutoNum type="arabicPeriod"/>
            </a:pPr>
            <a:r>
              <a:rPr lang="en-US" sz="1200" dirty="0" smtClean="0"/>
              <a:t>Self-Justification </a:t>
            </a:r>
          </a:p>
          <a:p>
            <a:endParaRPr lang="en-US" dirty="0"/>
          </a:p>
        </p:txBody>
      </p:sp>
      <p:sp>
        <p:nvSpPr>
          <p:cNvPr id="4" name="Slide Number Placeholder 3"/>
          <p:cNvSpPr>
            <a:spLocks noGrp="1"/>
          </p:cNvSpPr>
          <p:nvPr>
            <p:ph type="sldNum" sz="quarter" idx="10"/>
          </p:nvPr>
        </p:nvSpPr>
        <p:spPr/>
        <p:txBody>
          <a:bodyPr/>
          <a:lstStyle/>
          <a:p>
            <a:fld id="{F7EA4153-4080-BF4F-8AB2-DF07F3B665E4}" type="slidenum">
              <a:rPr lang="en-US" smtClean="0"/>
              <a:t>13</a:t>
            </a:fld>
            <a:endParaRPr lang="en-US"/>
          </a:p>
        </p:txBody>
      </p:sp>
    </p:spTree>
    <p:extLst>
      <p:ext uri="{BB962C8B-B14F-4D97-AF65-F5344CB8AC3E}">
        <p14:creationId xmlns:p14="http://schemas.microsoft.com/office/powerpoint/2010/main" val="98296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Power-differential</a:t>
            </a:r>
            <a:r>
              <a:rPr lang="en-US" baseline="0" dirty="0" smtClean="0"/>
              <a:t> theory: intergroup relations are dependent on the power difference between </a:t>
            </a:r>
            <a:r>
              <a:rPr lang="en-US" baseline="0" dirty="0" err="1" smtClean="0"/>
              <a:t>ingroups</a:t>
            </a:r>
            <a:r>
              <a:rPr lang="en-US" baseline="0" dirty="0" smtClean="0"/>
              <a:t> and </a:t>
            </a:r>
            <a:r>
              <a:rPr lang="en-US" baseline="0" dirty="0" err="1" smtClean="0"/>
              <a:t>outgroups</a:t>
            </a:r>
            <a:r>
              <a:rPr lang="en-US" baseline="0" dirty="0" smtClean="0"/>
              <a:t>. A challenge to power creates conflict. </a:t>
            </a:r>
          </a:p>
          <a:p>
            <a:endParaRPr lang="en-US" baseline="0" dirty="0" smtClean="0"/>
          </a:p>
          <a:p>
            <a:r>
              <a:rPr lang="en-US" baseline="0" dirty="0" smtClean="0"/>
              <a:t>Thomas Theorem: If people define their situation as real, the situation becomes real in their consequences. </a:t>
            </a:r>
          </a:p>
          <a:p>
            <a:endParaRPr lang="en-US" baseline="0" dirty="0" smtClean="0"/>
          </a:p>
          <a:p>
            <a:r>
              <a:rPr lang="en-US" baseline="0" dirty="0" smtClean="0"/>
              <a:t>Cultural Diffusion Theory: The spread of  ideas, practices, values and traditions from one culture to another. </a:t>
            </a:r>
          </a:p>
          <a:p>
            <a:endParaRPr lang="en-US" baseline="0" dirty="0" smtClean="0"/>
          </a:p>
          <a:p>
            <a:r>
              <a:rPr lang="en-US" baseline="0" dirty="0" smtClean="0"/>
              <a:t>Contact Hypothesis: Friendship with </a:t>
            </a:r>
            <a:r>
              <a:rPr lang="en-US" baseline="0" dirty="0" err="1" smtClean="0"/>
              <a:t>outgroup</a:t>
            </a:r>
            <a:r>
              <a:rPr lang="en-US" baseline="0" dirty="0" smtClean="0"/>
              <a:t> members corresponds to lower prejudice to that group. </a:t>
            </a:r>
          </a:p>
          <a:p>
            <a:endParaRPr lang="en-US" baseline="0" dirty="0" smtClean="0"/>
          </a:p>
          <a:p>
            <a:r>
              <a:rPr lang="en-US" baseline="0" dirty="0" smtClean="0"/>
              <a:t>	how can contact lead to cultural shock? </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Linguistic Relativity of language—may connote both intended and unintended prejudicial meanings. </a:t>
            </a:r>
          </a:p>
          <a:p>
            <a:endParaRPr lang="en-US" dirty="0"/>
          </a:p>
        </p:txBody>
      </p:sp>
      <p:sp>
        <p:nvSpPr>
          <p:cNvPr id="4" name="Slide Number Placeholder 3"/>
          <p:cNvSpPr>
            <a:spLocks noGrp="1"/>
          </p:cNvSpPr>
          <p:nvPr>
            <p:ph type="sldNum" sz="quarter" idx="10"/>
          </p:nvPr>
        </p:nvSpPr>
        <p:spPr/>
        <p:txBody>
          <a:bodyPr/>
          <a:lstStyle/>
          <a:p>
            <a:fld id="{F7EA4153-4080-BF4F-8AB2-DF07F3B665E4}" type="slidenum">
              <a:rPr lang="en-US" smtClean="0"/>
              <a:t>3</a:t>
            </a:fld>
            <a:endParaRPr lang="en-US"/>
          </a:p>
        </p:txBody>
      </p:sp>
    </p:spTree>
    <p:extLst>
      <p:ext uri="{BB962C8B-B14F-4D97-AF65-F5344CB8AC3E}">
        <p14:creationId xmlns:p14="http://schemas.microsoft.com/office/powerpoint/2010/main" val="351275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Stereotypes</a:t>
            </a:r>
            <a:r>
              <a:rPr lang="en-US" baseline="0" dirty="0" smtClean="0"/>
              <a:t> are going to be explained through the Thomas Theorem—by making perception reality. </a:t>
            </a:r>
            <a:endParaRPr lang="en-US" dirty="0"/>
          </a:p>
        </p:txBody>
      </p:sp>
      <p:sp>
        <p:nvSpPr>
          <p:cNvPr id="4" name="Slide Number Placeholder 3"/>
          <p:cNvSpPr>
            <a:spLocks noGrp="1"/>
          </p:cNvSpPr>
          <p:nvPr>
            <p:ph type="sldNum" sz="quarter" idx="10"/>
          </p:nvPr>
        </p:nvSpPr>
        <p:spPr/>
        <p:txBody>
          <a:bodyPr/>
          <a:lstStyle/>
          <a:p>
            <a:fld id="{F7EA4153-4080-BF4F-8AB2-DF07F3B665E4}" type="slidenum">
              <a:rPr lang="en-US" smtClean="0"/>
              <a:t>5</a:t>
            </a:fld>
            <a:endParaRPr lang="en-US"/>
          </a:p>
        </p:txBody>
      </p:sp>
    </p:spTree>
    <p:extLst>
      <p:ext uri="{BB962C8B-B14F-4D97-AF65-F5344CB8AC3E}">
        <p14:creationId xmlns:p14="http://schemas.microsoft.com/office/powerpoint/2010/main" val="3405675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www.youtube.com</a:t>
            </a:r>
            <a:r>
              <a:rPr lang="en-US" dirty="0" smtClean="0"/>
              <a:t>/</a:t>
            </a:r>
            <a:r>
              <a:rPr lang="en-US" dirty="0" err="1" smtClean="0"/>
              <a:t>watch?v</a:t>
            </a:r>
            <a:r>
              <a:rPr lang="en-US" dirty="0" smtClean="0"/>
              <a:t>=RmxDLAtj6jE</a:t>
            </a:r>
          </a:p>
          <a:p>
            <a:endParaRPr lang="en-US" dirty="0" smtClean="0"/>
          </a:p>
          <a:p>
            <a:r>
              <a:rPr lang="en-US" dirty="0" smtClean="0"/>
              <a:t>Bait</a:t>
            </a:r>
            <a:r>
              <a:rPr lang="en-US" baseline="0" dirty="0" smtClean="0"/>
              <a:t> Car</a:t>
            </a:r>
            <a:endParaRPr lang="en-US" dirty="0"/>
          </a:p>
        </p:txBody>
      </p:sp>
      <p:sp>
        <p:nvSpPr>
          <p:cNvPr id="4" name="Slide Number Placeholder 3"/>
          <p:cNvSpPr>
            <a:spLocks noGrp="1"/>
          </p:cNvSpPr>
          <p:nvPr>
            <p:ph type="sldNum" sz="quarter" idx="10"/>
          </p:nvPr>
        </p:nvSpPr>
        <p:spPr/>
        <p:txBody>
          <a:bodyPr/>
          <a:lstStyle/>
          <a:p>
            <a:fld id="{F7EA4153-4080-BF4F-8AB2-DF07F3B665E4}" type="slidenum">
              <a:rPr lang="en-US" smtClean="0"/>
              <a:t>6</a:t>
            </a:fld>
            <a:endParaRPr lang="en-US"/>
          </a:p>
        </p:txBody>
      </p:sp>
    </p:spTree>
    <p:extLst>
      <p:ext uri="{BB962C8B-B14F-4D97-AF65-F5344CB8AC3E}">
        <p14:creationId xmlns:p14="http://schemas.microsoft.com/office/powerpoint/2010/main" val="633297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Influencing of attitudes—Television influences attitudes toward racial or ethnic groups by the status of the parts it assigns to their members, kind of behavior they display and type of products they promote. </a:t>
            </a:r>
          </a:p>
          <a:p>
            <a:r>
              <a:rPr lang="en-US" sz="1200" kern="1200" dirty="0" smtClean="0">
                <a:solidFill>
                  <a:schemeClr val="tx1"/>
                </a:solidFill>
                <a:effectLst/>
                <a:latin typeface="+mn-lt"/>
                <a:ea typeface="+mn-ea"/>
                <a:cs typeface="+mn-cs"/>
              </a:rPr>
              <a:t>	The average American watches three years worth of television ads during the course of a lifetime. Something to consider. </a:t>
            </a:r>
            <a:endParaRPr lang="en-US" dirty="0"/>
          </a:p>
        </p:txBody>
      </p:sp>
      <p:sp>
        <p:nvSpPr>
          <p:cNvPr id="4" name="Slide Number Placeholder 3"/>
          <p:cNvSpPr>
            <a:spLocks noGrp="1"/>
          </p:cNvSpPr>
          <p:nvPr>
            <p:ph type="sldNum" sz="quarter" idx="10"/>
          </p:nvPr>
        </p:nvSpPr>
        <p:spPr/>
        <p:txBody>
          <a:bodyPr/>
          <a:lstStyle/>
          <a:p>
            <a:fld id="{F7EA4153-4080-BF4F-8AB2-DF07F3B665E4}" type="slidenum">
              <a:rPr lang="en-US" smtClean="0"/>
              <a:t>7</a:t>
            </a:fld>
            <a:endParaRPr lang="en-US"/>
          </a:p>
        </p:txBody>
      </p:sp>
    </p:spTree>
    <p:extLst>
      <p:ext uri="{BB962C8B-B14F-4D97-AF65-F5344CB8AC3E}">
        <p14:creationId xmlns:p14="http://schemas.microsoft.com/office/powerpoint/2010/main" val="3915780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en-US" sz="1200" kern="1200" dirty="0" smtClean="0">
                <a:solidFill>
                  <a:schemeClr val="tx1"/>
                </a:solidFill>
                <a:effectLst/>
                <a:latin typeface="+mn-lt"/>
                <a:ea typeface="+mn-ea"/>
                <a:cs typeface="+mn-cs"/>
              </a:rPr>
              <a:t>Cognitive level of prejudice: beliefs and perceptions of a group as threatening or nonthreatening, inferior or equal of intellect, status or biological composition, </a:t>
            </a:r>
            <a:r>
              <a:rPr lang="en-US" sz="1200" kern="1200" dirty="0" err="1" smtClean="0">
                <a:solidFill>
                  <a:schemeClr val="tx1"/>
                </a:solidFill>
                <a:effectLst/>
                <a:latin typeface="+mn-lt"/>
                <a:ea typeface="+mn-ea"/>
                <a:cs typeface="+mn-cs"/>
              </a:rPr>
              <a:t>seclusive</a:t>
            </a:r>
            <a:r>
              <a:rPr lang="en-US" sz="1200" kern="1200" dirty="0" smtClean="0">
                <a:solidFill>
                  <a:schemeClr val="tx1"/>
                </a:solidFill>
                <a:effectLst/>
                <a:latin typeface="+mn-lt"/>
                <a:ea typeface="+mn-ea"/>
                <a:cs typeface="+mn-cs"/>
              </a:rPr>
              <a:t> or intrusive, impulse gratifying , acquisitive, or possessing other positive or negative characteristics.</a:t>
            </a:r>
          </a:p>
          <a:p>
            <a:pPr marL="228600" lvl="0" indent="-228600">
              <a:buFont typeface="+mj-lt"/>
              <a:buAutoNum type="arabicPeriod"/>
            </a:pPr>
            <a:r>
              <a:rPr lang="en-US" sz="1200" kern="1200" dirty="0" smtClean="0">
                <a:solidFill>
                  <a:schemeClr val="tx1"/>
                </a:solidFill>
                <a:effectLst/>
                <a:latin typeface="+mn-lt"/>
                <a:ea typeface="+mn-ea"/>
                <a:cs typeface="+mn-cs"/>
              </a:rPr>
              <a:t>Emotional level of prejudice: feelings that a minority group arouses in an individual. Represent a more intense stage of the cognitive level through a person’s beliefs in stereotypes and the possibility for interaction. </a:t>
            </a:r>
          </a:p>
          <a:p>
            <a:pPr marL="228600" lvl="0" indent="-228600">
              <a:buFont typeface="+mj-lt"/>
              <a:buAutoNum type="arabicPeriod"/>
            </a:pPr>
            <a:r>
              <a:rPr lang="en-US" sz="1200" kern="1200" dirty="0" smtClean="0">
                <a:solidFill>
                  <a:schemeClr val="tx1"/>
                </a:solidFill>
                <a:effectLst/>
                <a:latin typeface="+mn-lt"/>
                <a:ea typeface="+mn-ea"/>
                <a:cs typeface="+mn-cs"/>
              </a:rPr>
              <a:t>Action-Oriented level of prejudice-positive or negative disposition to engage in discriminatory behavior. </a:t>
            </a:r>
          </a:p>
          <a:p>
            <a:pPr marL="228600" lvl="0" indent="-228600">
              <a:buFont typeface="+mj-lt"/>
              <a:buAutoNum type="arabicPeriod"/>
            </a:pPr>
            <a:r>
              <a:rPr lang="en-US" sz="1200" kern="1200" dirty="0" smtClean="0">
                <a:solidFill>
                  <a:schemeClr val="tx1"/>
                </a:solidFill>
                <a:effectLst/>
                <a:latin typeface="+mn-lt"/>
                <a:ea typeface="+mn-ea"/>
                <a:cs typeface="+mn-cs"/>
              </a:rPr>
              <a:t>Self-Justification—involves denigrating a person or group to justify maltreatment of them. Maintaining the assumption of superiority over subordinated groups. </a:t>
            </a:r>
          </a:p>
          <a:p>
            <a:pPr lvl="1"/>
            <a:r>
              <a:rPr lang="en-US" sz="1200" kern="1200" dirty="0" smtClean="0">
                <a:solidFill>
                  <a:schemeClr val="tx1"/>
                </a:solidFill>
                <a:effectLst/>
                <a:latin typeface="+mn-lt"/>
                <a:ea typeface="+mn-ea"/>
                <a:cs typeface="+mn-cs"/>
              </a:rPr>
              <a:t>Soldiers felt justified in slaughtering the My Lai under the assumption that they were aiding the Viet Cong. </a:t>
            </a:r>
          </a:p>
          <a:p>
            <a:pPr lvl="0"/>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7EA4153-4080-BF4F-8AB2-DF07F3B665E4}" type="slidenum">
              <a:rPr lang="en-US" smtClean="0"/>
              <a:t>8</a:t>
            </a:fld>
            <a:endParaRPr lang="en-US"/>
          </a:p>
        </p:txBody>
      </p:sp>
    </p:spTree>
    <p:extLst>
      <p:ext uri="{BB962C8B-B14F-4D97-AF65-F5344CB8AC3E}">
        <p14:creationId xmlns:p14="http://schemas.microsoft.com/office/powerpoint/2010/main" val="3736695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Prejudice becomes discrimination through differential treatment. </a:t>
            </a:r>
            <a:endParaRPr lang="en-US" dirty="0"/>
          </a:p>
        </p:txBody>
      </p:sp>
      <p:sp>
        <p:nvSpPr>
          <p:cNvPr id="4" name="Slide Number Placeholder 3"/>
          <p:cNvSpPr>
            <a:spLocks noGrp="1"/>
          </p:cNvSpPr>
          <p:nvPr>
            <p:ph type="sldNum" sz="quarter" idx="10"/>
          </p:nvPr>
        </p:nvSpPr>
        <p:spPr/>
        <p:txBody>
          <a:bodyPr/>
          <a:lstStyle/>
          <a:p>
            <a:fld id="{F7EA4153-4080-BF4F-8AB2-DF07F3B665E4}" type="slidenum">
              <a:rPr lang="en-US" smtClean="0"/>
              <a:t>9</a:t>
            </a:fld>
            <a:endParaRPr lang="en-US"/>
          </a:p>
        </p:txBody>
      </p:sp>
    </p:spTree>
    <p:extLst>
      <p:ext uri="{BB962C8B-B14F-4D97-AF65-F5344CB8AC3E}">
        <p14:creationId xmlns:p14="http://schemas.microsoft.com/office/powerpoint/2010/main" val="834934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look at</a:t>
            </a:r>
            <a:r>
              <a:rPr lang="en-US" baseline="0" dirty="0" smtClean="0"/>
              <a:t> Black on White violence. Economically driven…however when we look at hate-crimes, we see that the majority are perpetrated by whites on Blacks. </a:t>
            </a:r>
          </a:p>
          <a:p>
            <a:endParaRPr lang="en-US" baseline="0" dirty="0" smtClean="0"/>
          </a:p>
          <a:p>
            <a:r>
              <a:rPr lang="en-US" baseline="0" dirty="0" smtClean="0"/>
              <a:t>https://</a:t>
            </a:r>
            <a:r>
              <a:rPr lang="en-US" baseline="0" dirty="0" err="1" smtClean="0"/>
              <a:t>www.youtube.com</a:t>
            </a:r>
            <a:r>
              <a:rPr lang="en-US" baseline="0" dirty="0" smtClean="0"/>
              <a:t>/</a:t>
            </a:r>
            <a:r>
              <a:rPr lang="en-US" baseline="0" dirty="0" err="1" smtClean="0"/>
              <a:t>watch?v</a:t>
            </a:r>
            <a:r>
              <a:rPr lang="en-US" baseline="0" dirty="0" smtClean="0"/>
              <a:t>=</a:t>
            </a:r>
            <a:r>
              <a:rPr lang="en-US" baseline="0" dirty="0" err="1" smtClean="0"/>
              <a:t>MeLsMaEVdwQ</a:t>
            </a:r>
            <a:endParaRPr lang="en-US" baseline="0" dirty="0" smtClean="0"/>
          </a:p>
          <a:p>
            <a:endParaRPr lang="en-US" baseline="0" dirty="0" smtClean="0"/>
          </a:p>
          <a:p>
            <a:r>
              <a:rPr lang="en-US" dirty="0" smtClean="0"/>
              <a:t>Eric Andre Tea Party</a:t>
            </a:r>
            <a:endParaRPr lang="en-US" dirty="0"/>
          </a:p>
        </p:txBody>
      </p:sp>
      <p:sp>
        <p:nvSpPr>
          <p:cNvPr id="4" name="Slide Number Placeholder 3"/>
          <p:cNvSpPr>
            <a:spLocks noGrp="1"/>
          </p:cNvSpPr>
          <p:nvPr>
            <p:ph type="sldNum" sz="quarter" idx="10"/>
          </p:nvPr>
        </p:nvSpPr>
        <p:spPr/>
        <p:txBody>
          <a:bodyPr/>
          <a:lstStyle/>
          <a:p>
            <a:fld id="{F7EA4153-4080-BF4F-8AB2-DF07F3B665E4}" type="slidenum">
              <a:rPr lang="en-US" smtClean="0"/>
              <a:t>10</a:t>
            </a:fld>
            <a:endParaRPr lang="en-US"/>
          </a:p>
        </p:txBody>
      </p:sp>
    </p:spTree>
    <p:extLst>
      <p:ext uri="{BB962C8B-B14F-4D97-AF65-F5344CB8AC3E}">
        <p14:creationId xmlns:p14="http://schemas.microsoft.com/office/powerpoint/2010/main" val="3002388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a:t>
            </a:r>
            <a:r>
              <a:rPr lang="en-US" baseline="0" dirty="0" smtClean="0"/>
              <a:t>e practices essentially protect norms and normative identities by marginalizing identities that challenge that norm. </a:t>
            </a:r>
            <a:endParaRPr lang="en-US" dirty="0"/>
          </a:p>
        </p:txBody>
      </p:sp>
      <p:sp>
        <p:nvSpPr>
          <p:cNvPr id="4" name="Slide Number Placeholder 3"/>
          <p:cNvSpPr>
            <a:spLocks noGrp="1"/>
          </p:cNvSpPr>
          <p:nvPr>
            <p:ph type="sldNum" sz="quarter" idx="10"/>
          </p:nvPr>
        </p:nvSpPr>
        <p:spPr/>
        <p:txBody>
          <a:bodyPr/>
          <a:lstStyle/>
          <a:p>
            <a:fld id="{F7EA4153-4080-BF4F-8AB2-DF07F3B665E4}" type="slidenum">
              <a:rPr lang="en-US" smtClean="0"/>
              <a:t>11</a:t>
            </a:fld>
            <a:endParaRPr lang="en-US"/>
          </a:p>
        </p:txBody>
      </p:sp>
    </p:spTree>
    <p:extLst>
      <p:ext uri="{BB962C8B-B14F-4D97-AF65-F5344CB8AC3E}">
        <p14:creationId xmlns:p14="http://schemas.microsoft.com/office/powerpoint/2010/main" val="2481401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9/16/14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9/16/14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9/16/14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9/16/14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9/16/14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9/16/14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9/16/14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9/16/14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9/16/14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9/16/14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9/16/14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9/16/14</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300" dirty="0" smtClean="0"/>
              <a:t>Socialization and Inequality </a:t>
            </a:r>
            <a:endParaRPr lang="en-US" sz="2300" dirty="0"/>
          </a:p>
        </p:txBody>
      </p:sp>
      <p:sp>
        <p:nvSpPr>
          <p:cNvPr id="3" name="Title 2"/>
          <p:cNvSpPr>
            <a:spLocks noGrp="1"/>
          </p:cNvSpPr>
          <p:nvPr>
            <p:ph type="ctrTitle"/>
          </p:nvPr>
        </p:nvSpPr>
        <p:spPr/>
        <p:txBody>
          <a:bodyPr/>
          <a:lstStyle/>
          <a:p>
            <a:r>
              <a:rPr lang="en-US" dirty="0" smtClean="0"/>
              <a:t>Prejudice and Discrimination </a:t>
            </a:r>
            <a:endParaRPr lang="en-US" dirty="0"/>
          </a:p>
        </p:txBody>
      </p:sp>
    </p:spTree>
    <p:extLst>
      <p:ext uri="{BB962C8B-B14F-4D97-AF65-F5344CB8AC3E}">
        <p14:creationId xmlns:p14="http://schemas.microsoft.com/office/powerpoint/2010/main" val="298626101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prejudice lead to aggression</a:t>
            </a:r>
            <a:endParaRPr lang="en-US" dirty="0"/>
          </a:p>
        </p:txBody>
      </p:sp>
      <p:sp>
        <p:nvSpPr>
          <p:cNvPr id="3" name="Content Placeholder 2"/>
          <p:cNvSpPr>
            <a:spLocks noGrp="1"/>
          </p:cNvSpPr>
          <p:nvPr>
            <p:ph sz="quarter" idx="13"/>
          </p:nvPr>
        </p:nvSpPr>
        <p:spPr/>
        <p:txBody>
          <a:bodyPr>
            <a:normAutofit/>
          </a:bodyPr>
          <a:lstStyle/>
          <a:p>
            <a:pPr lvl="0"/>
            <a:r>
              <a:rPr lang="en-US" sz="2800" dirty="0"/>
              <a:t>In cases where action is followed by displaced aggression, research has found that to be a product of frustration. </a:t>
            </a:r>
            <a:endParaRPr lang="en-US" sz="2800" dirty="0" smtClean="0"/>
          </a:p>
          <a:p>
            <a:pPr lvl="1"/>
            <a:r>
              <a:rPr lang="en-US" sz="2800" dirty="0" smtClean="0"/>
              <a:t>Relative deprivation-a lack of resources or rewards which leads to a process of scapegoating and pursing action against the perceived cause.</a:t>
            </a:r>
            <a:endParaRPr lang="en-US" sz="2800" dirty="0"/>
          </a:p>
          <a:p>
            <a:endParaRPr lang="en-US" dirty="0"/>
          </a:p>
        </p:txBody>
      </p:sp>
    </p:spTree>
    <p:extLst>
      <p:ext uri="{BB962C8B-B14F-4D97-AF65-F5344CB8AC3E}">
        <p14:creationId xmlns:p14="http://schemas.microsoft.com/office/powerpoint/2010/main" val="35977079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prejudice lead to discrimination? </a:t>
            </a:r>
            <a:endParaRPr lang="en-US" dirty="0"/>
          </a:p>
        </p:txBody>
      </p:sp>
      <p:sp>
        <p:nvSpPr>
          <p:cNvPr id="3" name="Content Placeholder 2"/>
          <p:cNvSpPr>
            <a:spLocks noGrp="1"/>
          </p:cNvSpPr>
          <p:nvPr>
            <p:ph sz="quarter" idx="13"/>
          </p:nvPr>
        </p:nvSpPr>
        <p:spPr/>
        <p:txBody>
          <a:bodyPr>
            <a:normAutofit lnSpcReduction="10000"/>
          </a:bodyPr>
          <a:lstStyle/>
          <a:p>
            <a:endParaRPr lang="en-US" sz="2800" dirty="0"/>
          </a:p>
          <a:p>
            <a:r>
              <a:rPr lang="en-US" sz="2800" dirty="0" smtClean="0"/>
              <a:t>Judgments about people lead practices based on those notions</a:t>
            </a:r>
            <a:r>
              <a:rPr lang="en-US" dirty="0" smtClean="0"/>
              <a:t>. </a:t>
            </a:r>
          </a:p>
          <a:p>
            <a:pPr lvl="1"/>
            <a:r>
              <a:rPr lang="en-US" dirty="0" smtClean="0"/>
              <a:t>The perceived is believed to be real and thereby lead to real outcomes. </a:t>
            </a:r>
          </a:p>
          <a:p>
            <a:pPr lvl="2"/>
            <a:r>
              <a:rPr lang="en-US" dirty="0" smtClean="0"/>
              <a:t>Ex: </a:t>
            </a:r>
          </a:p>
          <a:p>
            <a:pPr lvl="3"/>
            <a:r>
              <a:rPr lang="en-US" dirty="0" smtClean="0"/>
              <a:t>Racial Profiling</a:t>
            </a:r>
          </a:p>
          <a:p>
            <a:pPr lvl="3"/>
            <a:r>
              <a:rPr lang="en-US" dirty="0" smtClean="0"/>
              <a:t>The hidden curriculum</a:t>
            </a:r>
          </a:p>
          <a:p>
            <a:pPr lvl="3"/>
            <a:r>
              <a:rPr lang="en-US" dirty="0" smtClean="0"/>
              <a:t>Homophobia</a:t>
            </a:r>
          </a:p>
          <a:p>
            <a:pPr lvl="3"/>
            <a:r>
              <a:rPr lang="en-US" dirty="0" smtClean="0"/>
              <a:t>Sexism</a:t>
            </a:r>
          </a:p>
          <a:p>
            <a:pPr lvl="3"/>
            <a:r>
              <a:rPr lang="en-US" dirty="0" err="1" smtClean="0"/>
              <a:t>Ableism</a:t>
            </a:r>
            <a:r>
              <a:rPr lang="en-US" dirty="0" smtClean="0"/>
              <a:t> </a:t>
            </a:r>
          </a:p>
          <a:p>
            <a:endParaRPr lang="en-US" dirty="0"/>
          </a:p>
        </p:txBody>
      </p:sp>
    </p:spTree>
    <p:extLst>
      <p:ext uri="{BB962C8B-B14F-4D97-AF65-F5344CB8AC3E}">
        <p14:creationId xmlns:p14="http://schemas.microsoft.com/office/powerpoint/2010/main" val="409115385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the conversation between Mr. X and Mr. Y</a:t>
            </a:r>
            <a:endParaRPr lang="en-US" dirty="0"/>
          </a:p>
        </p:txBody>
      </p:sp>
      <p:sp>
        <p:nvSpPr>
          <p:cNvPr id="3" name="Content Placeholder 2"/>
          <p:cNvSpPr>
            <a:spLocks noGrp="1"/>
          </p:cNvSpPr>
          <p:nvPr>
            <p:ph sz="quarter" idx="13"/>
          </p:nvPr>
        </p:nvSpPr>
        <p:spPr>
          <a:xfrm>
            <a:off x="609600" y="1600200"/>
            <a:ext cx="7924800" cy="5257800"/>
          </a:xfrm>
        </p:spPr>
        <p:txBody>
          <a:bodyPr>
            <a:noAutofit/>
          </a:bodyPr>
          <a:lstStyle/>
          <a:p>
            <a:r>
              <a:rPr lang="en-US" sz="2300" dirty="0" smtClean="0"/>
              <a:t>X: The trouble with the Jews is that they only take care of their own group</a:t>
            </a:r>
          </a:p>
          <a:p>
            <a:r>
              <a:rPr lang="en-US" sz="2300" dirty="0" smtClean="0"/>
              <a:t>Y: But the record of the Community Chest campaign shows that they gave more generously, in proportion to their numbers, to the general charities of the community, than did non-Jews</a:t>
            </a:r>
          </a:p>
          <a:p>
            <a:r>
              <a:rPr lang="en-US" sz="2300" dirty="0" smtClean="0"/>
              <a:t>X: That shows they are always trying to buy favor and intrude into Christian affairs. They think of nothing but money; that s why there are so many Jewish bankers. </a:t>
            </a:r>
          </a:p>
          <a:p>
            <a:r>
              <a:rPr lang="en-US" sz="2300" dirty="0" smtClean="0"/>
              <a:t>Y: But a recent study shows that the percentage of Jews in the banking business in negligible, far smaller than the percentage of non-Jews. </a:t>
            </a:r>
          </a:p>
          <a:p>
            <a:r>
              <a:rPr lang="en-US" sz="2300" dirty="0" smtClean="0"/>
              <a:t>X: That’s just it; they don’t go in for respectable business; they are only in the movie business or run night clubs. </a:t>
            </a:r>
            <a:endParaRPr lang="en-US" sz="2300" dirty="0"/>
          </a:p>
        </p:txBody>
      </p:sp>
    </p:spTree>
    <p:extLst>
      <p:ext uri="{BB962C8B-B14F-4D97-AF65-F5344CB8AC3E}">
        <p14:creationId xmlns:p14="http://schemas.microsoft.com/office/powerpoint/2010/main" val="3720368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Prejudicial Pathway </a:t>
            </a:r>
            <a:endParaRPr lang="en-US"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209429239"/>
              </p:ext>
            </p:extLst>
          </p:nvPr>
        </p:nvGraphicFramePr>
        <p:xfrm>
          <a:off x="609600" y="1600200"/>
          <a:ext cx="79248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3285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Time</a:t>
            </a:r>
            <a:endParaRPr lang="en-US" dirty="0"/>
          </a:p>
        </p:txBody>
      </p:sp>
      <p:sp>
        <p:nvSpPr>
          <p:cNvPr id="3" name="Content Placeholder 2"/>
          <p:cNvSpPr>
            <a:spLocks noGrp="1"/>
          </p:cNvSpPr>
          <p:nvPr>
            <p:ph sz="quarter" idx="13"/>
          </p:nvPr>
        </p:nvSpPr>
        <p:spPr/>
        <p:txBody>
          <a:bodyPr>
            <a:normAutofit/>
          </a:bodyPr>
          <a:lstStyle/>
          <a:p>
            <a:r>
              <a:rPr lang="en-US" sz="2800" dirty="0" smtClean="0"/>
              <a:t>Anti-Discrimination actions and remedies</a:t>
            </a:r>
          </a:p>
          <a:p>
            <a:r>
              <a:rPr lang="en-US" sz="2800" dirty="0" smtClean="0"/>
              <a:t>Inter-Group Relations </a:t>
            </a:r>
          </a:p>
          <a:p>
            <a:r>
              <a:rPr lang="en-US" sz="2800" smtClean="0"/>
              <a:t>Integration </a:t>
            </a:r>
            <a:endParaRPr lang="en-US" sz="2800" dirty="0" smtClean="0"/>
          </a:p>
        </p:txBody>
      </p:sp>
    </p:spTree>
    <p:extLst>
      <p:ext uri="{BB962C8B-B14F-4D97-AF65-F5344CB8AC3E}">
        <p14:creationId xmlns:p14="http://schemas.microsoft.com/office/powerpoint/2010/main" val="2607434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Terms</a:t>
            </a:r>
            <a:endParaRPr lang="en-US" dirty="0"/>
          </a:p>
        </p:txBody>
      </p:sp>
      <p:sp>
        <p:nvSpPr>
          <p:cNvPr id="3" name="Content Placeholder 2"/>
          <p:cNvSpPr>
            <a:spLocks noGrp="1"/>
          </p:cNvSpPr>
          <p:nvPr>
            <p:ph sz="quarter" idx="13"/>
          </p:nvPr>
        </p:nvSpPr>
        <p:spPr/>
        <p:txBody>
          <a:bodyPr>
            <a:normAutofit/>
          </a:bodyPr>
          <a:lstStyle/>
          <a:p>
            <a:r>
              <a:rPr lang="en-US" sz="2800" dirty="0" smtClean="0"/>
              <a:t>Ethnocentrism</a:t>
            </a:r>
          </a:p>
          <a:p>
            <a:r>
              <a:rPr lang="en-US" sz="2800" dirty="0" smtClean="0"/>
              <a:t>Social Distance </a:t>
            </a:r>
          </a:p>
          <a:p>
            <a:r>
              <a:rPr lang="en-US" sz="2800" dirty="0" smtClean="0"/>
              <a:t>Culture  </a:t>
            </a:r>
          </a:p>
          <a:p>
            <a:r>
              <a:rPr lang="en-US" sz="2800" dirty="0" smtClean="0"/>
              <a:t>Convergent Sub-cultures </a:t>
            </a:r>
          </a:p>
          <a:p>
            <a:r>
              <a:rPr lang="en-US" sz="2800" dirty="0" smtClean="0"/>
              <a:t>Persistent Sub-cultures</a:t>
            </a:r>
          </a:p>
          <a:p>
            <a:r>
              <a:rPr lang="en-US" sz="2800" dirty="0" smtClean="0"/>
              <a:t>Social Structure</a:t>
            </a:r>
          </a:p>
          <a:p>
            <a:endParaRPr lang="en-US" dirty="0"/>
          </a:p>
        </p:txBody>
      </p:sp>
    </p:spTree>
    <p:extLst>
      <p:ext uri="{BB962C8B-B14F-4D97-AF65-F5344CB8AC3E}">
        <p14:creationId xmlns:p14="http://schemas.microsoft.com/office/powerpoint/2010/main" val="35347808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Concepts </a:t>
            </a:r>
            <a:endParaRPr lang="en-US" dirty="0"/>
          </a:p>
        </p:txBody>
      </p:sp>
      <p:sp>
        <p:nvSpPr>
          <p:cNvPr id="3" name="Content Placeholder 2"/>
          <p:cNvSpPr>
            <a:spLocks noGrp="1"/>
          </p:cNvSpPr>
          <p:nvPr>
            <p:ph sz="quarter" idx="13"/>
          </p:nvPr>
        </p:nvSpPr>
        <p:spPr/>
        <p:txBody>
          <a:bodyPr>
            <a:normAutofit/>
          </a:bodyPr>
          <a:lstStyle/>
          <a:p>
            <a:r>
              <a:rPr lang="en-US" sz="2800" dirty="0" smtClean="0"/>
              <a:t>Power-Differential Theory</a:t>
            </a:r>
          </a:p>
          <a:p>
            <a:r>
              <a:rPr lang="en-US" sz="2800" dirty="0" smtClean="0"/>
              <a:t>Thomas Theorem</a:t>
            </a:r>
          </a:p>
          <a:p>
            <a:r>
              <a:rPr lang="en-US" sz="2800" dirty="0" smtClean="0"/>
              <a:t>Cultural Diffusion Theory</a:t>
            </a:r>
          </a:p>
          <a:p>
            <a:r>
              <a:rPr lang="en-US" sz="2800" dirty="0" smtClean="0"/>
              <a:t>Contact Hypothesis </a:t>
            </a:r>
          </a:p>
          <a:p>
            <a:r>
              <a:rPr lang="en-US" sz="2800" dirty="0" smtClean="0"/>
              <a:t>Linguistic Relativity of Language</a:t>
            </a:r>
            <a:endParaRPr lang="en-US" sz="2800" dirty="0"/>
          </a:p>
        </p:txBody>
      </p:sp>
    </p:spTree>
    <p:extLst>
      <p:ext uri="{BB962C8B-B14F-4D97-AF65-F5344CB8AC3E}">
        <p14:creationId xmlns:p14="http://schemas.microsoft.com/office/powerpoint/2010/main" val="17300724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3"/>
          </p:nvPr>
        </p:nvSpPr>
        <p:spPr/>
        <p:txBody>
          <a:bodyPr>
            <a:normAutofit/>
          </a:bodyPr>
          <a:lstStyle/>
          <a:p>
            <a:r>
              <a:rPr lang="en-US" sz="2800" dirty="0" smtClean="0"/>
              <a:t>Explain the difference between prejudice, discrimination and racism</a:t>
            </a:r>
          </a:p>
          <a:p>
            <a:r>
              <a:rPr lang="en-US" sz="2800" dirty="0" smtClean="0"/>
              <a:t>Understand how prejudice is used to maintain social distance</a:t>
            </a:r>
          </a:p>
          <a:p>
            <a:endParaRPr lang="en-US" sz="2800" dirty="0"/>
          </a:p>
        </p:txBody>
      </p:sp>
    </p:spTree>
    <p:extLst>
      <p:ext uri="{BB962C8B-B14F-4D97-AF65-F5344CB8AC3E}">
        <p14:creationId xmlns:p14="http://schemas.microsoft.com/office/powerpoint/2010/main" val="27860472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Prejudiced ideas come from</a:t>
            </a:r>
            <a:endParaRPr lang="en-US" dirty="0"/>
          </a:p>
        </p:txBody>
      </p:sp>
      <p:sp>
        <p:nvSpPr>
          <p:cNvPr id="3" name="Content Placeholder 2"/>
          <p:cNvSpPr>
            <a:spLocks noGrp="1"/>
          </p:cNvSpPr>
          <p:nvPr>
            <p:ph sz="quarter" idx="13"/>
          </p:nvPr>
        </p:nvSpPr>
        <p:spPr/>
        <p:txBody>
          <a:bodyPr>
            <a:normAutofit fontScale="85000" lnSpcReduction="10000"/>
          </a:bodyPr>
          <a:lstStyle/>
          <a:p>
            <a:r>
              <a:rPr lang="en-US" sz="2800" dirty="0" smtClean="0"/>
              <a:t>Cultural determinism:</a:t>
            </a:r>
          </a:p>
          <a:p>
            <a:pPr lvl="1"/>
            <a:r>
              <a:rPr lang="en-US" sz="2800" dirty="0" smtClean="0"/>
              <a:t>People are the way that they are based on a deviant culture</a:t>
            </a:r>
          </a:p>
          <a:p>
            <a:r>
              <a:rPr lang="en-US" sz="2800" dirty="0" smtClean="0"/>
              <a:t>Economic determinism:</a:t>
            </a:r>
          </a:p>
          <a:p>
            <a:pPr lvl="1"/>
            <a:r>
              <a:rPr lang="en-US" sz="2800" dirty="0" smtClean="0"/>
              <a:t>People are engaged in a culture of poverty</a:t>
            </a:r>
          </a:p>
          <a:p>
            <a:r>
              <a:rPr lang="en-US" sz="2800" dirty="0" smtClean="0"/>
              <a:t>Stereotypes</a:t>
            </a:r>
          </a:p>
          <a:p>
            <a:pPr lvl="1"/>
            <a:r>
              <a:rPr lang="en-US" sz="2800" dirty="0" smtClean="0"/>
              <a:t>All those blank are blank. </a:t>
            </a:r>
          </a:p>
          <a:p>
            <a:pPr lvl="2"/>
            <a:r>
              <a:rPr lang="en-US" sz="2800" dirty="0" smtClean="0"/>
              <a:t>Stereotypes are simplified generalizations that are used to define groups, group behavior and other social conditions</a:t>
            </a:r>
            <a:r>
              <a:rPr lang="en-US" dirty="0" smtClean="0"/>
              <a:t>. </a:t>
            </a:r>
            <a:endParaRPr lang="en-US" dirty="0"/>
          </a:p>
        </p:txBody>
      </p:sp>
    </p:spTree>
    <p:extLst>
      <p:ext uri="{BB962C8B-B14F-4D97-AF65-F5344CB8AC3E}">
        <p14:creationId xmlns:p14="http://schemas.microsoft.com/office/powerpoint/2010/main" val="11431532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stereotypes become racialized?</a:t>
            </a:r>
            <a:endParaRPr lang="en-US" dirty="0"/>
          </a:p>
        </p:txBody>
      </p:sp>
      <p:sp>
        <p:nvSpPr>
          <p:cNvPr id="3" name="Content Placeholder 2"/>
          <p:cNvSpPr>
            <a:spLocks noGrp="1"/>
          </p:cNvSpPr>
          <p:nvPr>
            <p:ph sz="quarter" idx="13"/>
          </p:nvPr>
        </p:nvSpPr>
        <p:spPr/>
        <p:txBody>
          <a:bodyPr/>
          <a:lstStyle/>
          <a:p>
            <a:r>
              <a:rPr lang="en-US" sz="2800" dirty="0" err="1"/>
              <a:t>Ethnophaulism</a:t>
            </a:r>
            <a:r>
              <a:rPr lang="en-US" sz="2800" dirty="0"/>
              <a:t>—derogatory word or expression used to describe a racial or ethnic group. </a:t>
            </a:r>
          </a:p>
          <a:p>
            <a:pPr lvl="2">
              <a:buFont typeface="+mj-lt"/>
              <a:buAutoNum type="arabicPeriod"/>
            </a:pPr>
            <a:r>
              <a:rPr lang="en-US" sz="2800" dirty="0"/>
              <a:t>Disparaging names</a:t>
            </a:r>
          </a:p>
          <a:p>
            <a:pPr lvl="2">
              <a:buFont typeface="+mj-lt"/>
              <a:buAutoNum type="arabicPeriod"/>
            </a:pPr>
            <a:r>
              <a:rPr lang="en-US" sz="2800" dirty="0"/>
              <a:t>Alleged physical characteristics or </a:t>
            </a:r>
            <a:r>
              <a:rPr lang="en-US" sz="2800" dirty="0" smtClean="0"/>
              <a:t>attributes used to </a:t>
            </a:r>
            <a:r>
              <a:rPr lang="en-US" sz="2800" dirty="0" err="1" smtClean="0"/>
              <a:t>otherize</a:t>
            </a:r>
            <a:endParaRPr lang="en-US" sz="2800" dirty="0"/>
          </a:p>
          <a:p>
            <a:pPr lvl="2">
              <a:buFont typeface="+mj-lt"/>
              <a:buAutoNum type="arabicPeriod"/>
            </a:pPr>
            <a:r>
              <a:rPr lang="en-US" sz="2800" dirty="0"/>
              <a:t>Alleged behaviors</a:t>
            </a:r>
          </a:p>
          <a:p>
            <a:endParaRPr lang="en-US" dirty="0"/>
          </a:p>
        </p:txBody>
      </p:sp>
    </p:spTree>
    <p:extLst>
      <p:ext uri="{BB962C8B-B14F-4D97-AF65-F5344CB8AC3E}">
        <p14:creationId xmlns:p14="http://schemas.microsoft.com/office/powerpoint/2010/main" val="41090837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influences Stereotypes? </a:t>
            </a:r>
            <a:endParaRPr lang="en-US" dirty="0"/>
          </a:p>
        </p:txBody>
      </p:sp>
      <p:sp>
        <p:nvSpPr>
          <p:cNvPr id="3" name="Content Placeholder 2"/>
          <p:cNvSpPr>
            <a:spLocks noGrp="1"/>
          </p:cNvSpPr>
          <p:nvPr>
            <p:ph sz="quarter" idx="13"/>
          </p:nvPr>
        </p:nvSpPr>
        <p:spPr/>
        <p:txBody>
          <a:bodyPr/>
          <a:lstStyle/>
          <a:p>
            <a:r>
              <a:rPr lang="en-US" sz="2800" dirty="0"/>
              <a:t>T.V. and the way in which that informs </a:t>
            </a:r>
            <a:r>
              <a:rPr lang="en-US" sz="2800" dirty="0" err="1"/>
              <a:t>normatives</a:t>
            </a:r>
            <a:r>
              <a:rPr lang="en-US" sz="2800" dirty="0"/>
              <a:t>. </a:t>
            </a:r>
          </a:p>
          <a:p>
            <a:r>
              <a:rPr lang="en-US" sz="2800" dirty="0" err="1"/>
              <a:t>Heteronormativity</a:t>
            </a:r>
            <a:r>
              <a:rPr lang="en-US" sz="2800" dirty="0"/>
              <a:t> </a:t>
            </a:r>
          </a:p>
          <a:p>
            <a:r>
              <a:rPr lang="en-US" sz="2800" dirty="0"/>
              <a:t>Racism</a:t>
            </a:r>
          </a:p>
          <a:p>
            <a:r>
              <a:rPr lang="en-US" sz="2800" dirty="0" err="1"/>
              <a:t>Mysogeny</a:t>
            </a:r>
            <a:endParaRPr lang="en-US" sz="2800" dirty="0"/>
          </a:p>
          <a:p>
            <a:r>
              <a:rPr lang="en-US" sz="2800" dirty="0"/>
              <a:t>Homophobia</a:t>
            </a:r>
          </a:p>
          <a:p>
            <a:endParaRPr lang="en-US" dirty="0"/>
          </a:p>
        </p:txBody>
      </p:sp>
    </p:spTree>
    <p:extLst>
      <p:ext uri="{BB962C8B-B14F-4D97-AF65-F5344CB8AC3E}">
        <p14:creationId xmlns:p14="http://schemas.microsoft.com/office/powerpoint/2010/main" val="37322775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elements of prejudice? </a:t>
            </a:r>
            <a:endParaRPr lang="en-US" dirty="0"/>
          </a:p>
        </p:txBody>
      </p:sp>
      <p:sp>
        <p:nvSpPr>
          <p:cNvPr id="3" name="Content Placeholder 2"/>
          <p:cNvSpPr>
            <a:spLocks noGrp="1"/>
          </p:cNvSpPr>
          <p:nvPr>
            <p:ph sz="quarter" idx="13"/>
          </p:nvPr>
        </p:nvSpPr>
        <p:spPr/>
        <p:txBody>
          <a:bodyPr>
            <a:normAutofit/>
          </a:bodyPr>
          <a:lstStyle/>
          <a:p>
            <a:r>
              <a:rPr lang="en-US" sz="2800" dirty="0" smtClean="0"/>
              <a:t>Prejudice is to make a pre-judgment about person or group based on biased thoughts or idea generating processes. It is to apply a stereotype. </a:t>
            </a:r>
          </a:p>
          <a:p>
            <a:pPr>
              <a:buFont typeface="+mj-lt"/>
              <a:buAutoNum type="arabicPeriod"/>
            </a:pPr>
            <a:r>
              <a:rPr lang="en-US" sz="2800" dirty="0" smtClean="0"/>
              <a:t>Cognitive</a:t>
            </a:r>
          </a:p>
          <a:p>
            <a:pPr>
              <a:buFont typeface="+mj-lt"/>
              <a:buAutoNum type="arabicPeriod"/>
            </a:pPr>
            <a:r>
              <a:rPr lang="en-US" sz="2800" dirty="0" smtClean="0"/>
              <a:t>Emotional</a:t>
            </a:r>
          </a:p>
          <a:p>
            <a:pPr>
              <a:buFont typeface="+mj-lt"/>
              <a:buAutoNum type="arabicPeriod"/>
            </a:pPr>
            <a:r>
              <a:rPr lang="en-US" sz="2800" dirty="0" smtClean="0"/>
              <a:t>Action oriented</a:t>
            </a:r>
          </a:p>
          <a:p>
            <a:pPr>
              <a:buFont typeface="+mj-lt"/>
              <a:buAutoNum type="arabicPeriod"/>
            </a:pPr>
            <a:r>
              <a:rPr lang="en-US" sz="2800" dirty="0" smtClean="0"/>
              <a:t>Self-Justification </a:t>
            </a:r>
            <a:endParaRPr lang="en-US" sz="2800" dirty="0"/>
          </a:p>
        </p:txBody>
      </p:sp>
    </p:spTree>
    <p:extLst>
      <p:ext uri="{BB962C8B-B14F-4D97-AF65-F5344CB8AC3E}">
        <p14:creationId xmlns:p14="http://schemas.microsoft.com/office/powerpoint/2010/main" val="4974764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prejudice rationalized?</a:t>
            </a:r>
            <a:endParaRPr lang="en-US" dirty="0"/>
          </a:p>
        </p:txBody>
      </p:sp>
      <p:sp>
        <p:nvSpPr>
          <p:cNvPr id="3" name="Content Placeholder 2"/>
          <p:cNvSpPr>
            <a:spLocks noGrp="1"/>
          </p:cNvSpPr>
          <p:nvPr>
            <p:ph sz="quarter" idx="13"/>
          </p:nvPr>
        </p:nvSpPr>
        <p:spPr/>
        <p:txBody>
          <a:bodyPr>
            <a:normAutofit fontScale="92500" lnSpcReduction="10000"/>
          </a:bodyPr>
          <a:lstStyle/>
          <a:p>
            <a:pPr lvl="1"/>
            <a:r>
              <a:rPr lang="en-US" sz="2800" dirty="0"/>
              <a:t>S</a:t>
            </a:r>
            <a:r>
              <a:rPr lang="en-US" sz="2800" dirty="0" smtClean="0"/>
              <a:t>capegoating</a:t>
            </a:r>
            <a:r>
              <a:rPr lang="en-US" sz="2800" dirty="0"/>
              <a:t>/blaming the </a:t>
            </a:r>
            <a:r>
              <a:rPr lang="en-US" sz="2800" dirty="0" smtClean="0"/>
              <a:t>victim. </a:t>
            </a:r>
            <a:endParaRPr lang="en-US" sz="2800" dirty="0"/>
          </a:p>
          <a:p>
            <a:pPr lvl="2"/>
            <a:r>
              <a:rPr lang="en-US" sz="2800" dirty="0" smtClean="0"/>
              <a:t>Deterministic beliefs like:</a:t>
            </a:r>
          </a:p>
          <a:p>
            <a:pPr lvl="3"/>
            <a:r>
              <a:rPr lang="en-US" sz="2800" dirty="0" smtClean="0"/>
              <a:t>People like that deserve…</a:t>
            </a:r>
          </a:p>
          <a:p>
            <a:pPr lvl="3"/>
            <a:r>
              <a:rPr lang="en-US" sz="2800" dirty="0" smtClean="0"/>
              <a:t>Or </a:t>
            </a:r>
            <a:r>
              <a:rPr lang="en-US" sz="2800" dirty="0"/>
              <a:t>Mike Brown should have never robbed a liquor store, etc…</a:t>
            </a:r>
          </a:p>
          <a:p>
            <a:pPr lvl="1"/>
            <a:r>
              <a:rPr lang="en-US" sz="2800" dirty="0"/>
              <a:t>Scapegoating condemnations in particular come from a patriarchal perspective whereby victims </a:t>
            </a:r>
            <a:r>
              <a:rPr lang="en-US" sz="2800" dirty="0" smtClean="0"/>
              <a:t>are perceived to be </a:t>
            </a:r>
            <a:r>
              <a:rPr lang="en-US" sz="2800" dirty="0"/>
              <a:t>in need of </a:t>
            </a:r>
            <a:r>
              <a:rPr lang="en-US" sz="2800" dirty="0" smtClean="0"/>
              <a:t>guidance </a:t>
            </a:r>
            <a:r>
              <a:rPr lang="en-US" sz="2800" dirty="0"/>
              <a:t>and correcting in order to correct their problems. </a:t>
            </a:r>
          </a:p>
          <a:p>
            <a:endParaRPr lang="en-US" dirty="0"/>
          </a:p>
        </p:txBody>
      </p:sp>
    </p:spTree>
    <p:extLst>
      <p:ext uri="{BB962C8B-B14F-4D97-AF65-F5344CB8AC3E}">
        <p14:creationId xmlns:p14="http://schemas.microsoft.com/office/powerpoint/2010/main" val="384903642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1919</TotalTime>
  <Words>952</Words>
  <Application>Microsoft Macintosh PowerPoint</Application>
  <PresentationFormat>On-screen Show (4:3)</PresentationFormat>
  <Paragraphs>134</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Horizon</vt:lpstr>
      <vt:lpstr>Prejudice and Discrimination </vt:lpstr>
      <vt:lpstr>Review of Terms</vt:lpstr>
      <vt:lpstr>Review of Concepts </vt:lpstr>
      <vt:lpstr>Objectives</vt:lpstr>
      <vt:lpstr>Where do Prejudiced ideas come from</vt:lpstr>
      <vt:lpstr>How do stereotypes become racialized?</vt:lpstr>
      <vt:lpstr>What influences Stereotypes? </vt:lpstr>
      <vt:lpstr>What are elements of prejudice? </vt:lpstr>
      <vt:lpstr>How is prejudice rationalized?</vt:lpstr>
      <vt:lpstr>How does prejudice lead to aggression</vt:lpstr>
      <vt:lpstr>How does prejudice lead to discrimination? </vt:lpstr>
      <vt:lpstr>Consider the conversation between Mr. X and Mr. Y</vt:lpstr>
      <vt:lpstr>Prejudicial Pathway </vt:lpstr>
      <vt:lpstr>Next Time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Prejudice and Discrimination </dc:title>
  <dc:creator>Devon Lee</dc:creator>
  <cp:lastModifiedBy>Devon Lee</cp:lastModifiedBy>
  <cp:revision>15</cp:revision>
  <dcterms:created xsi:type="dcterms:W3CDTF">2014-09-16T15:49:24Z</dcterms:created>
  <dcterms:modified xsi:type="dcterms:W3CDTF">2014-09-17T23:49:12Z</dcterms:modified>
</cp:coreProperties>
</file>