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1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on Black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Dark Continent and Colonialism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Beliefs in Inferiority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colonizers saw their disposition as one of superiority, and the colonized as inferior.</a:t>
            </a:r>
          </a:p>
          <a:p>
            <a:pPr lvl="1"/>
            <a:r>
              <a:rPr lang="en-US" dirty="0" smtClean="0"/>
              <a:t>This created the notion that the Africans were the White man’s burden. </a:t>
            </a:r>
          </a:p>
          <a:p>
            <a:pPr lvl="1"/>
            <a:r>
              <a:rPr lang="en-US" dirty="0" smtClean="0"/>
              <a:t>This goes back to the disappearance theory whereby it is only through the benevolence of Whites that the Africans are to be able to survive as a race. </a:t>
            </a:r>
          </a:p>
          <a:p>
            <a:pPr lvl="2"/>
            <a:r>
              <a:rPr lang="en-US" dirty="0" smtClean="0"/>
              <a:t>White man’s burden was used to justify slavery, and colonialism. It was to give racialized “others” civilization and Christianity.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0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udge 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2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8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White Savior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57037001_27964614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2084294"/>
            <a:ext cx="7122838" cy="3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8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Missionary and 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Portrayals of the missionary hero and evil witch doctor help to rationalize conceptions of inferiority, despite the accuracy of those portrayals. </a:t>
            </a:r>
          </a:p>
          <a:p>
            <a:pPr lvl="1"/>
            <a:r>
              <a:rPr lang="en-US" dirty="0" smtClean="0"/>
              <a:t>Heathen </a:t>
            </a:r>
            <a:r>
              <a:rPr lang="en-US" dirty="0"/>
              <a:t>worship</a:t>
            </a:r>
          </a:p>
          <a:p>
            <a:pPr lvl="1"/>
            <a:r>
              <a:rPr lang="en-US" dirty="0" smtClean="0"/>
              <a:t>Human </a:t>
            </a:r>
            <a:r>
              <a:rPr lang="en-US" dirty="0"/>
              <a:t>sacrifice</a:t>
            </a:r>
          </a:p>
          <a:p>
            <a:pPr lvl="1"/>
            <a:r>
              <a:rPr lang="en-US" dirty="0" smtClean="0"/>
              <a:t>Animal </a:t>
            </a:r>
            <a:r>
              <a:rPr lang="en-US" dirty="0"/>
              <a:t>sacrifice</a:t>
            </a:r>
          </a:p>
          <a:p>
            <a:pPr lvl="1"/>
            <a:r>
              <a:rPr lang="en-US" dirty="0" smtClean="0"/>
              <a:t>Spiritual </a:t>
            </a:r>
            <a:r>
              <a:rPr lang="en-US" dirty="0"/>
              <a:t>incantations</a:t>
            </a:r>
          </a:p>
          <a:p>
            <a:r>
              <a:rPr lang="en-US" dirty="0"/>
              <a:t>Were used to invalidate African religions as heathen and African people as a </a:t>
            </a:r>
            <a:r>
              <a:rPr lang="en-US" dirty="0" smtClean="0"/>
              <a:t>whole as </a:t>
            </a:r>
            <a:r>
              <a:rPr lang="en-US" dirty="0"/>
              <a:t>in need of salvation </a:t>
            </a:r>
          </a:p>
        </p:txBody>
      </p:sp>
    </p:spTree>
    <p:extLst>
      <p:ext uri="{BB962C8B-B14F-4D97-AF65-F5344CB8AC3E}">
        <p14:creationId xmlns:p14="http://schemas.microsoft.com/office/powerpoint/2010/main" val="339471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Attempted to divorce people from their culture and religious traditions. </a:t>
            </a:r>
          </a:p>
          <a:p>
            <a:pPr lvl="1"/>
            <a:r>
              <a:rPr lang="en-US" dirty="0" smtClean="0"/>
              <a:t>This was rationalized through the belief that the White man’s mission was to save the Black man from savagery and heathenism. </a:t>
            </a:r>
          </a:p>
          <a:p>
            <a:pPr lvl="1"/>
            <a:r>
              <a:rPr lang="en-US" dirty="0" smtClean="0"/>
              <a:t>Myths accompanied beliefs in White supremacy to allow for missionary projects to be used as political projects of domination under the veil of salvation.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 Savior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Whites then saw it as their burden to save Black people from themselves in the continent and abroad. </a:t>
            </a:r>
          </a:p>
          <a:p>
            <a:r>
              <a:rPr lang="en-US" dirty="0"/>
              <a:t>Africans were taught to want to be like their White saviors and to hate their own traditions and values. </a:t>
            </a:r>
          </a:p>
          <a:p>
            <a:pPr lvl="1"/>
            <a:r>
              <a:rPr lang="en-US" dirty="0" smtClean="0"/>
              <a:t>Christianity </a:t>
            </a:r>
            <a:r>
              <a:rPr lang="en-US" dirty="0"/>
              <a:t>worked effectively alongside colonialism to create a psychic of inferiority through ideological and violent coercion while </a:t>
            </a:r>
            <a:r>
              <a:rPr lang="en-US" dirty="0" smtClean="0"/>
              <a:t>identify </a:t>
            </a:r>
            <a:r>
              <a:rPr lang="en-US" dirty="0"/>
              <a:t>and extracting human and natural resources.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7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sdwfefwefwse-808x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4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Africans in European </a:t>
            </a:r>
            <a:r>
              <a:rPr lang="en-US" dirty="0" smtClean="0"/>
              <a:t>Uniform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Early </a:t>
            </a:r>
            <a:r>
              <a:rPr lang="en-US" dirty="0"/>
              <a:t>in the 1800s, French recruited Africans, through local chiefs who supplied prisoners of war, as soldiers for conquest.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‘</a:t>
            </a:r>
            <a:r>
              <a:rPr lang="en-US" dirty="0" err="1"/>
              <a:t>Gurkha</a:t>
            </a:r>
            <a:r>
              <a:rPr lang="en-US" dirty="0"/>
              <a:t> syndrome’ (joining the conqueror’s Army) is a classic form of ethnic political adaptation.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all colonies, Europeans used native soldiers. </a:t>
            </a:r>
            <a:endParaRPr lang="en-US" dirty="0" smtClean="0"/>
          </a:p>
          <a:p>
            <a:pPr lvl="1"/>
            <a:r>
              <a:rPr lang="en-US" dirty="0" err="1" smtClean="0"/>
              <a:t>Propoganda</a:t>
            </a:r>
            <a:r>
              <a:rPr lang="en-US" dirty="0" smtClean="0"/>
              <a:t> </a:t>
            </a:r>
            <a:r>
              <a:rPr lang="en-US" dirty="0"/>
              <a:t>posters went throughout Europe to validate conquests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6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Western Domination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“I know their game…First traders and missionaries, then ambassadors, then the cannon. It’s better to get strait to the cannon.” </a:t>
            </a:r>
          </a:p>
          <a:p>
            <a:r>
              <a:rPr lang="en-US" dirty="0"/>
              <a:t>Between 1800 and 1914, Europe’s control over lands went from 35 percent to 84.4 percent. </a:t>
            </a:r>
          </a:p>
          <a:p>
            <a:r>
              <a:rPr lang="en-US" dirty="0"/>
              <a:t>Africa had been controlled economically by the beginning of the 20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the ideological-political-economic processes that took place. </a:t>
            </a:r>
          </a:p>
          <a:p>
            <a:pPr lvl="1"/>
            <a:r>
              <a:rPr lang="en-US" dirty="0" smtClean="0"/>
              <a:t>Gunboat </a:t>
            </a:r>
            <a:r>
              <a:rPr lang="en-US" dirty="0"/>
              <a:t>diplomacy utilized trade as a means of control, coercion and colonization.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Conference</a:t>
            </a:r>
            <a:endParaRPr lang="en-US" dirty="0"/>
          </a:p>
        </p:txBody>
      </p:sp>
      <p:pic>
        <p:nvPicPr>
          <p:cNvPr id="4" name="Content Placeholder 3" descr="berlinconferen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98" r="-39498"/>
          <a:stretch>
            <a:fillRect/>
          </a:stretch>
        </p:blipFill>
        <p:spPr>
          <a:xfrm>
            <a:off x="229317" y="1752600"/>
            <a:ext cx="8914683" cy="5105400"/>
          </a:xfrm>
        </p:spPr>
      </p:pic>
    </p:spTree>
    <p:extLst>
      <p:ext uri="{BB962C8B-B14F-4D97-AF65-F5344CB8AC3E}">
        <p14:creationId xmlns:p14="http://schemas.microsoft.com/office/powerpoint/2010/main" val="101879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Timeline of conquests</a:t>
            </a:r>
          </a:p>
          <a:p>
            <a:r>
              <a:rPr lang="en-US" dirty="0" smtClean="0"/>
              <a:t>Exploration myths and white supremacy</a:t>
            </a:r>
          </a:p>
          <a:p>
            <a:r>
              <a:rPr lang="en-US" dirty="0" smtClean="0"/>
              <a:t>Missionary projects and colonialism </a:t>
            </a:r>
          </a:p>
          <a:p>
            <a:r>
              <a:rPr lang="en-US" dirty="0" smtClean="0"/>
              <a:t>Colonialism and Western Popular Culture </a:t>
            </a:r>
          </a:p>
          <a:p>
            <a:r>
              <a:rPr lang="en-US" dirty="0" smtClean="0"/>
              <a:t>Domination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17_07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0" r="92"/>
          <a:stretch/>
        </p:blipFill>
        <p:spPr>
          <a:xfrm>
            <a:off x="282236" y="381000"/>
            <a:ext cx="8449435" cy="6075664"/>
          </a:xfrm>
        </p:spPr>
      </p:pic>
    </p:spTree>
    <p:extLst>
      <p:ext uri="{BB962C8B-B14F-4D97-AF65-F5344CB8AC3E}">
        <p14:creationId xmlns:p14="http://schemas.microsoft.com/office/powerpoint/2010/main" val="3391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Scramble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Rivalry </a:t>
            </a:r>
            <a:r>
              <a:rPr lang="en-US" dirty="0"/>
              <a:t>for African territory created political conflict between European nations. </a:t>
            </a:r>
          </a:p>
          <a:p>
            <a:pPr lvl="1"/>
            <a:r>
              <a:rPr lang="en-US" dirty="0"/>
              <a:t>National media houses issued propaganda satire depicting the conquests of and by other European powers</a:t>
            </a:r>
          </a:p>
          <a:p>
            <a:pPr lvl="1"/>
            <a:r>
              <a:rPr lang="en-US" dirty="0"/>
              <a:t>This was a scramble for resources coded in beliefs in racial and national superiority</a:t>
            </a:r>
          </a:p>
          <a:p>
            <a:pPr lvl="1"/>
            <a:r>
              <a:rPr lang="en-US" dirty="0"/>
              <a:t>Conflation of race and national identity opposed to perceived otherness and inferiority.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02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Atrocities </a:t>
            </a:r>
            <a:r>
              <a:rPr lang="en-US" dirty="0"/>
              <a:t>in the </a:t>
            </a:r>
            <a:r>
              <a:rPr lang="en-US" dirty="0" smtClean="0"/>
              <a:t>Congo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 King Leopold II’s reign, more </a:t>
            </a:r>
            <a:r>
              <a:rPr lang="en-US"/>
              <a:t>than </a:t>
            </a:r>
            <a:r>
              <a:rPr lang="en-US" smtClean="0"/>
              <a:t>10 </a:t>
            </a:r>
            <a:r>
              <a:rPr lang="en-US" dirty="0"/>
              <a:t>million Congolese were brutally murdered</a:t>
            </a:r>
          </a:p>
          <a:p>
            <a:r>
              <a:rPr lang="en-US" dirty="0"/>
              <a:t>While also being force into labor camps.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was a product of a larger project whereby savages were to be turned into colonial subjects. </a:t>
            </a:r>
          </a:p>
          <a:p>
            <a:pPr lvl="1"/>
            <a:r>
              <a:rPr lang="en-US" dirty="0" smtClean="0"/>
              <a:t>Essentially</a:t>
            </a:r>
            <a:r>
              <a:rPr lang="en-US" dirty="0"/>
              <a:t>, people became commodities for European interests while mythologies, prejudices and dehumanization were practiced commonly. </a:t>
            </a:r>
          </a:p>
          <a:p>
            <a:pPr lvl="1"/>
            <a:r>
              <a:rPr lang="en-US" dirty="0" smtClean="0"/>
              <a:t>Colonial </a:t>
            </a:r>
            <a:r>
              <a:rPr lang="en-US" dirty="0"/>
              <a:t>propaganda then represented a larger project of economic gain, even in terms of humanitarian projects.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4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how exploration myths generated a frenzy to rationalize domination </a:t>
            </a:r>
          </a:p>
          <a:p>
            <a:r>
              <a:rPr lang="en-US" dirty="0" smtClean="0"/>
              <a:t>Provide context to how atrocities were rationalized</a:t>
            </a:r>
          </a:p>
          <a:p>
            <a:r>
              <a:rPr lang="en-US" dirty="0" smtClean="0"/>
              <a:t>Give context on how Africans “sold out” their own in terms of political coercion</a:t>
            </a:r>
          </a:p>
          <a:p>
            <a:r>
              <a:rPr lang="en-US" dirty="0" smtClean="0"/>
              <a:t>Understand how racism was a product of the social construction of race.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5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of Contact and Conquest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1795		The exploration of the African interior began with the Niger expedition of </a:t>
            </a:r>
            <a:r>
              <a:rPr lang="en-US" i="1" dirty="0" err="1"/>
              <a:t>Mungo</a:t>
            </a:r>
            <a:r>
              <a:rPr lang="en-US" i="1" dirty="0"/>
              <a:t> Park. </a:t>
            </a:r>
            <a:endParaRPr lang="en-US" dirty="0"/>
          </a:p>
          <a:p>
            <a:r>
              <a:rPr lang="en-US" i="1" dirty="0"/>
              <a:t>1869		Opening of the Suez Canal</a:t>
            </a:r>
            <a:endParaRPr lang="en-US" dirty="0"/>
          </a:p>
          <a:p>
            <a:r>
              <a:rPr lang="en-US" i="1" dirty="0"/>
              <a:t>1874		Second British war against Ashanti</a:t>
            </a:r>
            <a:endParaRPr lang="en-US" dirty="0"/>
          </a:p>
          <a:p>
            <a:r>
              <a:rPr lang="en-US" i="1" dirty="0"/>
              <a:t>1878-9		Zulu war. British defeat at </a:t>
            </a:r>
            <a:r>
              <a:rPr lang="en-US" i="1" dirty="0" err="1"/>
              <a:t>Isandlwana</a:t>
            </a:r>
            <a:r>
              <a:rPr lang="en-US" i="1" dirty="0"/>
              <a:t>. Start of French operations against the Mandingo empire. Stanley enters the service of Leopold II</a:t>
            </a:r>
            <a:endParaRPr lang="en-US" dirty="0"/>
          </a:p>
          <a:p>
            <a:r>
              <a:rPr lang="en-US" i="1" dirty="0"/>
              <a:t>1881		French invasion of Tunisia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1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and Conquest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1882 		British occupation of Egypt</a:t>
            </a:r>
            <a:endParaRPr lang="en-US" dirty="0"/>
          </a:p>
          <a:p>
            <a:r>
              <a:rPr lang="en-US" i="1" dirty="0"/>
              <a:t>1883-5		Germany claims Protectorates over Togoland, the Cameroons, East Africa, South West Africa</a:t>
            </a:r>
            <a:endParaRPr lang="en-US" dirty="0"/>
          </a:p>
          <a:p>
            <a:r>
              <a:rPr lang="en-US" i="1" dirty="0"/>
              <a:t>1884		Battle at Omdurman. England claims Somaliland. </a:t>
            </a:r>
            <a:endParaRPr lang="en-US" dirty="0"/>
          </a:p>
          <a:p>
            <a:r>
              <a:rPr lang="en-US" i="1" dirty="0"/>
              <a:t>1884-5		Berlin Conference</a:t>
            </a:r>
            <a:endParaRPr lang="en-US" dirty="0"/>
          </a:p>
          <a:p>
            <a:r>
              <a:rPr lang="en-US" i="1" dirty="0"/>
              <a:t>1885		Foundation of Congo Free State by Leopold II. British South Africa Company claims Bechuanaland. England claims Kenya. Italians seize </a:t>
            </a:r>
            <a:r>
              <a:rPr lang="en-US" i="1" dirty="0" err="1"/>
              <a:t>Massawa</a:t>
            </a:r>
            <a:r>
              <a:rPr lang="en-US" i="1" dirty="0"/>
              <a:t> in Ethiopia</a:t>
            </a:r>
            <a:endParaRPr lang="en-US" dirty="0"/>
          </a:p>
          <a:p>
            <a:r>
              <a:rPr lang="en-US" i="1" dirty="0"/>
              <a:t>1887 		Expansion of English influence in Nigeria.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9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160676"/>
          </a:xfrm>
        </p:spPr>
        <p:txBody>
          <a:bodyPr>
            <a:normAutofit/>
          </a:bodyPr>
          <a:lstStyle/>
          <a:p>
            <a:r>
              <a:rPr lang="en-US" dirty="0"/>
              <a:t>Explorations were also a large source of mythmaking.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Dark continent came into being only in the nineteenth century as an appropriate stage of décor for European exploration. </a:t>
            </a:r>
          </a:p>
          <a:p>
            <a:r>
              <a:rPr lang="en-US" dirty="0"/>
              <a:t>Contribution to knowledge were limited because of explorers’ beliefs in racial and patriotic superiority. </a:t>
            </a:r>
          </a:p>
          <a:p>
            <a:pPr lvl="1"/>
            <a:r>
              <a:rPr lang="en-US" dirty="0"/>
              <a:t>The obsession of Egyptology since Napoleon’s invasion of Egypt in 1798 was reflective in beliefs in white supremacy </a:t>
            </a:r>
            <a:endParaRPr lang="en-US" dirty="0" smtClean="0"/>
          </a:p>
          <a:p>
            <a:pPr lvl="1"/>
            <a:r>
              <a:rPr lang="en-US" dirty="0" smtClean="0"/>
              <a:t>Egypt civilization was symbolically painted in white face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7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ivingstone-Si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5" y="381000"/>
            <a:ext cx="8431795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2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Africans and Indigenous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contacts typify the experience of the Europeans, and not necessarily the natives. This situation allows myths to proliferate. </a:t>
            </a:r>
          </a:p>
          <a:p>
            <a:r>
              <a:rPr lang="en-US" dirty="0"/>
              <a:t>Similar to explorations, Africans and </a:t>
            </a:r>
            <a:r>
              <a:rPr lang="en-US" dirty="0" smtClean="0"/>
              <a:t>Indigenous </a:t>
            </a:r>
            <a:r>
              <a:rPr lang="en-US" dirty="0"/>
              <a:t>have been made extras in the portrayal of what should be their story. </a:t>
            </a:r>
            <a:endParaRPr lang="en-US" dirty="0" smtClean="0"/>
          </a:p>
          <a:p>
            <a:pPr lvl="1"/>
            <a:r>
              <a:rPr lang="en-US" dirty="0" smtClean="0"/>
              <a:t>Portrayals of Indigenous and Africans were created to rationalize exploitation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9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-RBBB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5" y="434290"/>
            <a:ext cx="8519994" cy="60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89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2478</TotalTime>
  <Words>712</Words>
  <Application>Microsoft Macintosh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Formal</vt:lpstr>
      <vt:lpstr>White on Black </vt:lpstr>
      <vt:lpstr>Topics </vt:lpstr>
      <vt:lpstr>Objectives </vt:lpstr>
      <vt:lpstr>Timeline of Contact and Conquest </vt:lpstr>
      <vt:lpstr>Contact and Conquest Cont. </vt:lpstr>
      <vt:lpstr>Myth making</vt:lpstr>
      <vt:lpstr>PowerPoint Presentation</vt:lpstr>
      <vt:lpstr>Africans and Indigenous Americans</vt:lpstr>
      <vt:lpstr>PowerPoint Presentation</vt:lpstr>
      <vt:lpstr>Beliefs in Inferiority</vt:lpstr>
      <vt:lpstr>PowerPoint Presentation</vt:lpstr>
      <vt:lpstr>The White Savior Model</vt:lpstr>
      <vt:lpstr>Missionary and Colonialism</vt:lpstr>
      <vt:lpstr>Missionaries</vt:lpstr>
      <vt:lpstr>White Savior Model </vt:lpstr>
      <vt:lpstr>PowerPoint Presentation</vt:lpstr>
      <vt:lpstr>Africans in European Uniform</vt:lpstr>
      <vt:lpstr>Western Domination</vt:lpstr>
      <vt:lpstr>Berlin Conference</vt:lpstr>
      <vt:lpstr>PowerPoint Presentation</vt:lpstr>
      <vt:lpstr>The Scramble</vt:lpstr>
      <vt:lpstr>Atrocities in the Congo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on Black </dc:title>
  <dc:creator>Devon Lee</dc:creator>
  <cp:lastModifiedBy>Devon Lee</cp:lastModifiedBy>
  <cp:revision>8</cp:revision>
  <dcterms:created xsi:type="dcterms:W3CDTF">2014-09-07T20:48:11Z</dcterms:created>
  <dcterms:modified xsi:type="dcterms:W3CDTF">2015-12-25T05:32:36Z</dcterms:modified>
</cp:coreProperties>
</file>