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9" r:id="rId3"/>
    <p:sldId id="275" r:id="rId4"/>
    <p:sldId id="273" r:id="rId5"/>
    <p:sldId id="274" r:id="rId6"/>
    <p:sldId id="271" r:id="rId7"/>
    <p:sldId id="272" r:id="rId8"/>
    <p:sldId id="260" r:id="rId9"/>
    <p:sldId id="261" r:id="rId10"/>
    <p:sldId id="264" r:id="rId11"/>
    <p:sldId id="265" r:id="rId12"/>
    <p:sldId id="266" r:id="rId13"/>
    <p:sldId id="267" r:id="rId14"/>
    <p:sldId id="268" r:id="rId15"/>
    <p:sldId id="262" r:id="rId16"/>
    <p:sldId id="263" r:id="rId17"/>
    <p:sldId id="269" r:id="rId18"/>
    <p:sldId id="270" r:id="rId19"/>
    <p:sldId id="276" r:id="rId20"/>
    <p:sldId id="277" r:id="rId21"/>
    <p:sldId id="278" r:id="rId22"/>
    <p:sldId id="280"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8FAD7-585C-2F4B-8B04-C59C0287CE81}" type="datetimeFigureOut">
              <a:rPr lang="en-US" smtClean="0"/>
              <a:t>12/24/15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E12B3E-DC26-1D4E-B29F-67DAB6170018}" type="slidenum">
              <a:rPr lang="en-US" smtClean="0"/>
              <a:t>‹#›</a:t>
            </a:fld>
            <a:endParaRPr lang="en-US"/>
          </a:p>
        </p:txBody>
      </p:sp>
    </p:spTree>
    <p:extLst>
      <p:ext uri="{BB962C8B-B14F-4D97-AF65-F5344CB8AC3E}">
        <p14:creationId xmlns:p14="http://schemas.microsoft.com/office/powerpoint/2010/main" val="8011309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(711) For about 700 years, Spain</a:t>
            </a:r>
            <a:r>
              <a:rPr lang="en-US" baseline="0" dirty="0" smtClean="0"/>
              <a:t> and the Iberian Peninsula was ruled by Middle-Eastern and Northern Africans by way of the Ottoman Empire. </a:t>
            </a:r>
          </a:p>
          <a:p>
            <a:endParaRPr lang="en-US" baseline="0" dirty="0" smtClean="0"/>
          </a:p>
          <a:p>
            <a:r>
              <a:rPr lang="en-US" baseline="0" dirty="0" smtClean="0"/>
              <a:t>In 1325, Alfonso XI takes the city of Grenada that begins in a series of battles ending in 1491 when the Muslims in surrender to Christian forces </a:t>
            </a:r>
            <a:endParaRPr lang="en-US" dirty="0"/>
          </a:p>
        </p:txBody>
      </p:sp>
      <p:sp>
        <p:nvSpPr>
          <p:cNvPr id="4" name="Slide Number Placeholder 3"/>
          <p:cNvSpPr>
            <a:spLocks noGrp="1"/>
          </p:cNvSpPr>
          <p:nvPr>
            <p:ph type="sldNum" sz="quarter" idx="10"/>
          </p:nvPr>
        </p:nvSpPr>
        <p:spPr/>
        <p:txBody>
          <a:bodyPr/>
          <a:lstStyle/>
          <a:p>
            <a:fld id="{4BE12B3E-DC26-1D4E-B29F-67DAB6170018}" type="slidenum">
              <a:rPr lang="en-US" smtClean="0"/>
              <a:t>4</a:t>
            </a:fld>
            <a:endParaRPr lang="en-US"/>
          </a:p>
        </p:txBody>
      </p:sp>
    </p:spTree>
    <p:extLst>
      <p:ext uri="{BB962C8B-B14F-4D97-AF65-F5344CB8AC3E}">
        <p14:creationId xmlns:p14="http://schemas.microsoft.com/office/powerpoint/2010/main" val="104022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E12B3E-DC26-1D4E-B29F-67DAB6170018}" type="slidenum">
              <a:rPr lang="en-US" smtClean="0"/>
              <a:t>6</a:t>
            </a:fld>
            <a:endParaRPr lang="en-US"/>
          </a:p>
        </p:txBody>
      </p:sp>
    </p:spTree>
    <p:extLst>
      <p:ext uri="{BB962C8B-B14F-4D97-AF65-F5344CB8AC3E}">
        <p14:creationId xmlns:p14="http://schemas.microsoft.com/office/powerpoint/2010/main" val="335817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Nailed his 95 Thesis to the Saints Church in </a:t>
            </a:r>
            <a:r>
              <a:rPr lang="en-US" sz="1200" dirty="0" err="1" smtClean="0"/>
              <a:t>Wittenburg</a:t>
            </a:r>
            <a:r>
              <a:rPr lang="en-US" sz="1200" dirty="0" smtClean="0"/>
              <a:t> Germany calling for the independence (from Catholic rule) of churches, along with a shift from Priest as savior, to Jesus as savior. </a:t>
            </a:r>
          </a:p>
          <a:p>
            <a:endParaRPr lang="en-US" dirty="0"/>
          </a:p>
        </p:txBody>
      </p:sp>
      <p:sp>
        <p:nvSpPr>
          <p:cNvPr id="4" name="Slide Number Placeholder 3"/>
          <p:cNvSpPr>
            <a:spLocks noGrp="1"/>
          </p:cNvSpPr>
          <p:nvPr>
            <p:ph type="sldNum" sz="quarter" idx="10"/>
          </p:nvPr>
        </p:nvSpPr>
        <p:spPr/>
        <p:txBody>
          <a:bodyPr/>
          <a:lstStyle/>
          <a:p>
            <a:fld id="{4BE12B3E-DC26-1D4E-B29F-67DAB6170018}" type="slidenum">
              <a:rPr lang="en-US" smtClean="0"/>
              <a:t>15</a:t>
            </a:fld>
            <a:endParaRPr lang="en-US"/>
          </a:p>
        </p:txBody>
      </p:sp>
    </p:spTree>
    <p:extLst>
      <p:ext uri="{BB962C8B-B14F-4D97-AF65-F5344CB8AC3E}">
        <p14:creationId xmlns:p14="http://schemas.microsoft.com/office/powerpoint/2010/main" val="64431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Europeanized natives would have access to European rights. Slave trade began in 1502 with the Spanish. And was magnified by the Dutch East Indian Company when it began in 1621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natives were fifteen times more likely to be enslaved by the ports. But then famine and disease brought by the Europeans killed them off.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African</a:t>
            </a:r>
            <a:r>
              <a:rPr lang="en-US" sz="1200" kern="1200" baseline="0" dirty="0" smtClean="0">
                <a:solidFill>
                  <a:schemeClr val="tx1"/>
                </a:solidFill>
                <a:effectLst/>
                <a:latin typeface="+mn-lt"/>
                <a:ea typeface="+mn-ea"/>
                <a:cs typeface="+mn-cs"/>
              </a:rPr>
              <a:t> Slaves were the viable alternative.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E12B3E-DC26-1D4E-B29F-67DAB6170018}" type="slidenum">
              <a:rPr lang="en-US" smtClean="0"/>
              <a:t>20</a:t>
            </a:fld>
            <a:endParaRPr lang="en-US"/>
          </a:p>
        </p:txBody>
      </p:sp>
    </p:spTree>
    <p:extLst>
      <p:ext uri="{BB962C8B-B14F-4D97-AF65-F5344CB8AC3E}">
        <p14:creationId xmlns:p14="http://schemas.microsoft.com/office/powerpoint/2010/main" val="171187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industrial revolution took place between circa 1750-1850.</a:t>
            </a:r>
            <a:r>
              <a:rPr lang="en-US" baseline="0" dirty="0" smtClean="0"/>
              <a:t> </a:t>
            </a:r>
          </a:p>
          <a:p>
            <a:r>
              <a:rPr lang="en-US" baseline="0" dirty="0" smtClean="0"/>
              <a:t>This was at the end of the age of enlightenment….</a:t>
            </a:r>
            <a:endParaRPr lang="en-US" dirty="0"/>
          </a:p>
        </p:txBody>
      </p:sp>
      <p:sp>
        <p:nvSpPr>
          <p:cNvPr id="4" name="Slide Number Placeholder 3"/>
          <p:cNvSpPr>
            <a:spLocks noGrp="1"/>
          </p:cNvSpPr>
          <p:nvPr>
            <p:ph type="sldNum" sz="quarter" idx="10"/>
          </p:nvPr>
        </p:nvSpPr>
        <p:spPr/>
        <p:txBody>
          <a:bodyPr/>
          <a:lstStyle/>
          <a:p>
            <a:fld id="{4BE12B3E-DC26-1D4E-B29F-67DAB6170018}" type="slidenum">
              <a:rPr lang="en-US" smtClean="0"/>
              <a:t>21</a:t>
            </a:fld>
            <a:endParaRPr lang="en-US"/>
          </a:p>
        </p:txBody>
      </p:sp>
    </p:spTree>
    <p:extLst>
      <p:ext uri="{BB962C8B-B14F-4D97-AF65-F5344CB8AC3E}">
        <p14:creationId xmlns:p14="http://schemas.microsoft.com/office/powerpoint/2010/main" val="83997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“if man evolved from apelike ancestors and there were no “white” apes, then the white race is the most evolved. Thus, the races of color, which Europeans considered culturally and spiritually more primitive, were closer to the nonhuman progenitor, and the white populations of Europe represented the latest and highest form of evolutionary progress </a:t>
            </a:r>
          </a:p>
          <a:p>
            <a:endParaRPr lang="en-US" dirty="0" smtClean="0"/>
          </a:p>
          <a:p>
            <a:r>
              <a:rPr lang="en-US" dirty="0" smtClean="0"/>
              <a:t>Herbert</a:t>
            </a:r>
            <a:r>
              <a:rPr lang="en-US" baseline="0" dirty="0" smtClean="0"/>
              <a:t> </a:t>
            </a:r>
            <a:r>
              <a:rPr lang="en-US" sz="1200" kern="1200" dirty="0" smtClean="0">
                <a:solidFill>
                  <a:schemeClr val="tx1"/>
                </a:solidFill>
                <a:effectLst/>
                <a:latin typeface="+mn-lt"/>
                <a:ea typeface="+mn-ea"/>
                <a:cs typeface="+mn-cs"/>
              </a:rPr>
              <a:t>Spencer made social Darwinism the most popular tract of sociological thought. </a:t>
            </a:r>
            <a:r>
              <a:rPr lang="en-US" sz="1200" kern="1200" smtClean="0">
                <a:solidFill>
                  <a:schemeClr val="tx1"/>
                </a:solidFill>
                <a:effectLst/>
                <a:latin typeface="+mn-lt"/>
                <a:ea typeface="+mn-ea"/>
                <a:cs typeface="+mn-cs"/>
              </a:rPr>
              <a:t>Natural selection mirrored contemporary social processes. </a:t>
            </a:r>
            <a:endParaRPr lang="en-US" dirty="0"/>
          </a:p>
        </p:txBody>
      </p:sp>
      <p:sp>
        <p:nvSpPr>
          <p:cNvPr id="4" name="Slide Number Placeholder 3"/>
          <p:cNvSpPr>
            <a:spLocks noGrp="1"/>
          </p:cNvSpPr>
          <p:nvPr>
            <p:ph type="sldNum" sz="quarter" idx="10"/>
          </p:nvPr>
        </p:nvSpPr>
        <p:spPr/>
        <p:txBody>
          <a:bodyPr/>
          <a:lstStyle/>
          <a:p>
            <a:fld id="{4BE12B3E-DC26-1D4E-B29F-67DAB6170018}" type="slidenum">
              <a:rPr lang="en-US" smtClean="0"/>
              <a:t>23</a:t>
            </a:fld>
            <a:endParaRPr lang="en-US"/>
          </a:p>
        </p:txBody>
      </p:sp>
    </p:spTree>
    <p:extLst>
      <p:ext uri="{BB962C8B-B14F-4D97-AF65-F5344CB8AC3E}">
        <p14:creationId xmlns:p14="http://schemas.microsoft.com/office/powerpoint/2010/main" val="256110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98BF8CA7-7197-5D4E-B2AB-3A685BC17BC6}" type="datetimeFigureOut">
              <a:rPr lang="en-US" smtClean="0"/>
              <a:t>12/24/15</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817DD606-8A5D-904D-80E4-0DC1EB2414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8BF8CA7-7197-5D4E-B2AB-3A685BC17BC6}" type="datetimeFigureOut">
              <a:rPr lang="en-US" smtClean="0"/>
              <a:t>12/24/15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DD606-8A5D-904D-80E4-0DC1EB2414B9}"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8BF8CA7-7197-5D4E-B2AB-3A685BC17BC6}" type="datetimeFigureOut">
              <a:rPr lang="en-US" smtClean="0"/>
              <a:t>12/24/15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DD606-8A5D-904D-80E4-0DC1EB2414B9}"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8BF8CA7-7197-5D4E-B2AB-3A685BC17BC6}" type="datetimeFigureOut">
              <a:rPr lang="en-US" smtClean="0"/>
              <a:t>12/24/15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DD606-8A5D-904D-80E4-0DC1EB2414B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8BF8CA7-7197-5D4E-B2AB-3A685BC17BC6}" type="datetimeFigureOut">
              <a:rPr lang="en-US" smtClean="0"/>
              <a:t>12/24/15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DD606-8A5D-904D-80E4-0DC1EB2414B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F8CA7-7197-5D4E-B2AB-3A685BC17BC6}" type="datetimeFigureOut">
              <a:rPr lang="en-US" smtClean="0"/>
              <a:t>12/24/15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DD606-8A5D-904D-80E4-0DC1EB2414B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98BF8CA7-7197-5D4E-B2AB-3A685BC17BC6}" type="datetimeFigureOut">
              <a:rPr lang="en-US" smtClean="0"/>
              <a:t>12/24/15</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817DD606-8A5D-904D-80E4-0DC1EB2414B9}"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F8CA7-7197-5D4E-B2AB-3A685BC17BC6}" type="datetimeFigureOut">
              <a:rPr lang="en-US" smtClean="0"/>
              <a:t>12/24/15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DD606-8A5D-904D-80E4-0DC1EB2414B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F8CA7-7197-5D4E-B2AB-3A685BC17BC6}" type="datetimeFigureOut">
              <a:rPr lang="en-US" smtClean="0"/>
              <a:t>12/24/15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DD606-8A5D-904D-80E4-0DC1EB2414B9}"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BF8CA7-7197-5D4E-B2AB-3A685BC17BC6}" type="datetimeFigureOut">
              <a:rPr lang="en-US" smtClean="0"/>
              <a:t>12/24/15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DD606-8A5D-904D-80E4-0DC1EB2414B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BF8CA7-7197-5D4E-B2AB-3A685BC17BC6}" type="datetimeFigureOut">
              <a:rPr lang="en-US" smtClean="0"/>
              <a:t>12/24/15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DD606-8A5D-904D-80E4-0DC1EB2414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98BF8CA7-7197-5D4E-B2AB-3A685BC17BC6}" type="datetimeFigureOut">
              <a:rPr lang="en-US" smtClean="0"/>
              <a:t>12/24/15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DD606-8A5D-904D-80E4-0DC1EB2414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98BF8CA7-7197-5D4E-B2AB-3A685BC17BC6}" type="datetimeFigureOut">
              <a:rPr lang="en-US" smtClean="0"/>
              <a:t>12/24/15</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817DD606-8A5D-904D-80E4-0DC1EB2414B9}"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98BF8CA7-7197-5D4E-B2AB-3A685BC17BC6}" type="datetimeFigureOut">
              <a:rPr lang="en-US" smtClean="0"/>
              <a:t>12/24/15</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817DD606-8A5D-904D-80E4-0DC1EB2414B9}"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98BF8CA7-7197-5D4E-B2AB-3A685BC17BC6}" type="datetimeFigureOut">
              <a:rPr lang="en-US" smtClean="0"/>
              <a:t>12/24/15</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817DD606-8A5D-904D-80E4-0DC1EB2414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817DD606-8A5D-904D-80E4-0DC1EB2414B9}"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8BF8CA7-7197-5D4E-B2AB-3A685BC17BC6}" type="datetimeFigureOut">
              <a:rPr lang="en-US" smtClean="0"/>
              <a:t>12/24/15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DD606-8A5D-904D-80E4-0DC1EB2414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8BF8CA7-7197-5D4E-B2AB-3A685BC17BC6}" type="datetimeFigureOut">
              <a:rPr lang="en-US" smtClean="0"/>
              <a:t>12/24/15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DD606-8A5D-904D-80E4-0DC1EB2414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8BF8CA7-7197-5D4E-B2AB-3A685BC17BC6}" type="datetimeFigureOut">
              <a:rPr lang="en-US" smtClean="0"/>
              <a:t>12/24/15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DD606-8A5D-904D-80E4-0DC1EB2414B9}"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98BF8CA7-7197-5D4E-B2AB-3A685BC17BC6}" type="datetimeFigureOut">
              <a:rPr lang="en-US" smtClean="0"/>
              <a:t>12/24/15</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817DD606-8A5D-904D-80E4-0DC1EB2414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smtClean="0"/>
              <a:t>Historical Construction of Racism </a:t>
            </a:r>
            <a:endParaRPr lang="en-US" sz="3000" dirty="0"/>
          </a:p>
        </p:txBody>
      </p:sp>
      <p:sp>
        <p:nvSpPr>
          <p:cNvPr id="3" name="Subtitle 2"/>
          <p:cNvSpPr>
            <a:spLocks noGrp="1"/>
          </p:cNvSpPr>
          <p:nvPr>
            <p:ph type="subTitle" idx="1"/>
          </p:nvPr>
        </p:nvSpPr>
        <p:spPr/>
        <p:txBody>
          <a:bodyPr/>
          <a:lstStyle/>
          <a:p>
            <a:r>
              <a:rPr lang="en-US" dirty="0" smtClean="0"/>
              <a:t>What lies behind the veil</a:t>
            </a:r>
            <a:endParaRPr lang="en-US" dirty="0"/>
          </a:p>
        </p:txBody>
      </p:sp>
    </p:spTree>
    <p:extLst>
      <p:ext uri="{BB962C8B-B14F-4D97-AF65-F5344CB8AC3E}">
        <p14:creationId xmlns:p14="http://schemas.microsoft.com/office/powerpoint/2010/main" val="20328223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22523" b="22523"/>
          <a:stretch>
            <a:fillRect/>
          </a:stretch>
        </p:blipFill>
        <p:spPr>
          <a:xfrm>
            <a:off x="457199" y="1340728"/>
            <a:ext cx="6508377" cy="4785435"/>
          </a:xfrm>
        </p:spPr>
      </p:pic>
      <p:sp>
        <p:nvSpPr>
          <p:cNvPr id="2" name="TextBox 1"/>
          <p:cNvSpPr txBox="1"/>
          <p:nvPr/>
        </p:nvSpPr>
        <p:spPr>
          <a:xfrm>
            <a:off x="934906" y="441029"/>
            <a:ext cx="5591798" cy="646331"/>
          </a:xfrm>
          <a:prstGeom prst="rect">
            <a:avLst/>
          </a:prstGeom>
          <a:noFill/>
        </p:spPr>
        <p:txBody>
          <a:bodyPr wrap="square" rtlCol="0">
            <a:spAutoFit/>
          </a:bodyPr>
          <a:lstStyle/>
          <a:p>
            <a:r>
              <a:rPr lang="en-US" sz="3600" dirty="0" smtClean="0">
                <a:solidFill>
                  <a:schemeClr val="accent3"/>
                </a:solidFill>
              </a:rPr>
              <a:t>Columbus</a:t>
            </a:r>
            <a:r>
              <a:rPr lang="en-US" sz="3600" dirty="0" smtClean="0"/>
              <a:t> </a:t>
            </a:r>
            <a:endParaRPr lang="en-US" sz="3600" dirty="0"/>
          </a:p>
        </p:txBody>
      </p:sp>
    </p:spTree>
    <p:extLst>
      <p:ext uri="{BB962C8B-B14F-4D97-AF65-F5344CB8AC3E}">
        <p14:creationId xmlns:p14="http://schemas.microsoft.com/office/powerpoint/2010/main" val="26138203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Columbus </a:t>
            </a:r>
            <a:endParaRPr lang="en-US" dirty="0"/>
          </a:p>
        </p:txBody>
      </p:sp>
      <p:sp>
        <p:nvSpPr>
          <p:cNvPr id="3" name="Content Placeholder 2"/>
          <p:cNvSpPr>
            <a:spLocks noGrp="1"/>
          </p:cNvSpPr>
          <p:nvPr>
            <p:ph idx="1"/>
          </p:nvPr>
        </p:nvSpPr>
        <p:spPr/>
        <p:txBody>
          <a:bodyPr/>
          <a:lstStyle/>
          <a:p>
            <a:r>
              <a:rPr lang="en-US" dirty="0" smtClean="0"/>
              <a:t>Columbus sailed the ocean blue in 1492 and began the spread of global exploitation of human and material resources. </a:t>
            </a:r>
          </a:p>
          <a:p>
            <a:pPr lvl="1"/>
            <a:r>
              <a:rPr lang="en-US" dirty="0" smtClean="0"/>
              <a:t>3</a:t>
            </a:r>
            <a:r>
              <a:rPr lang="en-US" baseline="30000" dirty="0" smtClean="0"/>
              <a:t>rd</a:t>
            </a:r>
            <a:r>
              <a:rPr lang="en-US" dirty="0" smtClean="0"/>
              <a:t> voyage was made to civilize and extract gold. </a:t>
            </a:r>
          </a:p>
          <a:p>
            <a:pPr lvl="1"/>
            <a:r>
              <a:rPr lang="en-US" dirty="0" smtClean="0"/>
              <a:t>Inhumane practices. </a:t>
            </a:r>
            <a:endParaRPr lang="en-US" dirty="0" smtClean="0"/>
          </a:p>
          <a:p>
            <a:pPr lvl="2"/>
            <a:r>
              <a:rPr lang="en-US" dirty="0" smtClean="0"/>
              <a:t>Rape, murder, utilization. </a:t>
            </a:r>
            <a:endParaRPr lang="en-US" dirty="0" smtClean="0"/>
          </a:p>
          <a:p>
            <a:pPr lvl="1"/>
            <a:r>
              <a:rPr lang="en-US" dirty="0" smtClean="0"/>
              <a:t>Enslaved the native population and captured slaves. </a:t>
            </a:r>
            <a:endParaRPr lang="en-US" dirty="0"/>
          </a:p>
        </p:txBody>
      </p:sp>
    </p:spTree>
    <p:extLst>
      <p:ext uri="{BB962C8B-B14F-4D97-AF65-F5344CB8AC3E}">
        <p14:creationId xmlns:p14="http://schemas.microsoft.com/office/powerpoint/2010/main" val="34848932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Bartolome</a:t>
            </a:r>
            <a:r>
              <a:rPr lang="en-US" dirty="0"/>
              <a:t>’ de </a:t>
            </a:r>
            <a:r>
              <a:rPr lang="en-US" dirty="0" err="1"/>
              <a:t>las</a:t>
            </a:r>
            <a:r>
              <a:rPr lang="en-US" dirty="0"/>
              <a:t> Casas</a:t>
            </a:r>
          </a:p>
        </p:txBody>
      </p:sp>
      <p:pic>
        <p:nvPicPr>
          <p:cNvPr id="4" name="Content Placeholder 3"/>
          <p:cNvPicPr>
            <a:picLocks noGrp="1" noChangeAspect="1"/>
          </p:cNvPicPr>
          <p:nvPr>
            <p:ph idx="1"/>
          </p:nvPr>
        </p:nvPicPr>
        <p:blipFill rotWithShape="1">
          <a:blip r:embed="rId2"/>
          <a:srcRect t="8627" b="28809"/>
          <a:stretch/>
        </p:blipFill>
        <p:spPr>
          <a:xfrm>
            <a:off x="765175" y="2293350"/>
            <a:ext cx="7612064" cy="3959531"/>
          </a:xfrm>
        </p:spPr>
      </p:pic>
    </p:spTree>
    <p:extLst>
      <p:ext uri="{BB962C8B-B14F-4D97-AF65-F5344CB8AC3E}">
        <p14:creationId xmlns:p14="http://schemas.microsoft.com/office/powerpoint/2010/main" val="19746592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Bartolome</a:t>
            </a:r>
            <a:r>
              <a:rPr lang="en-US" dirty="0" smtClean="0"/>
              <a:t>’ de </a:t>
            </a:r>
            <a:r>
              <a:rPr lang="en-US" dirty="0" err="1" smtClean="0"/>
              <a:t>las</a:t>
            </a:r>
            <a:r>
              <a:rPr lang="en-US" dirty="0" smtClean="0"/>
              <a:t> Casas</a:t>
            </a:r>
            <a:endParaRPr lang="en-US" dirty="0"/>
          </a:p>
        </p:txBody>
      </p:sp>
      <p:sp>
        <p:nvSpPr>
          <p:cNvPr id="3" name="Content Placeholder 2"/>
          <p:cNvSpPr>
            <a:spLocks noGrp="1"/>
          </p:cNvSpPr>
          <p:nvPr>
            <p:ph idx="1"/>
          </p:nvPr>
        </p:nvSpPr>
        <p:spPr/>
        <p:txBody>
          <a:bodyPr/>
          <a:lstStyle/>
          <a:p>
            <a:r>
              <a:rPr lang="en-US" dirty="0" smtClean="0"/>
              <a:t>Ordained a priest in 1507.</a:t>
            </a:r>
          </a:p>
          <a:p>
            <a:pPr lvl="1"/>
            <a:r>
              <a:rPr lang="en-US" dirty="0" smtClean="0"/>
              <a:t>Witnessed a massacre of Cuban indigenous in 1514 that caused him to renounce his property and preach against the subjugation of natives.</a:t>
            </a:r>
          </a:p>
          <a:p>
            <a:pPr lvl="1"/>
            <a:r>
              <a:rPr lang="en-US" dirty="0" smtClean="0"/>
              <a:t>He dedicated his life to the advocacy of Native rights against subjugation, however, felt that the subjugation of Africans for the economic and territorial gain of Christian kingdoms was a legitimate practice. </a:t>
            </a:r>
            <a:endParaRPr lang="en-US" dirty="0"/>
          </a:p>
        </p:txBody>
      </p:sp>
    </p:spTree>
    <p:extLst>
      <p:ext uri="{BB962C8B-B14F-4D97-AF65-F5344CB8AC3E}">
        <p14:creationId xmlns:p14="http://schemas.microsoft.com/office/powerpoint/2010/main" val="27820132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4614" b="14614"/>
          <a:stretch>
            <a:fillRect/>
          </a:stretch>
        </p:blipFill>
        <p:spPr/>
      </p:pic>
    </p:spTree>
    <p:extLst>
      <p:ext uri="{BB962C8B-B14F-4D97-AF65-F5344CB8AC3E}">
        <p14:creationId xmlns:p14="http://schemas.microsoft.com/office/powerpoint/2010/main" val="21967553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Luther</a:t>
            </a:r>
            <a:endParaRPr lang="en-US" dirty="0"/>
          </a:p>
        </p:txBody>
      </p:sp>
      <p:pic>
        <p:nvPicPr>
          <p:cNvPr id="4" name="Content Placeholder 3"/>
          <p:cNvPicPr>
            <a:picLocks noGrp="1" noChangeAspect="1"/>
          </p:cNvPicPr>
          <p:nvPr>
            <p:ph idx="1"/>
          </p:nvPr>
        </p:nvPicPr>
        <p:blipFill rotWithShape="1">
          <a:blip r:embed="rId3"/>
          <a:srcRect t="6421" b="21327"/>
          <a:stretch/>
        </p:blipFill>
        <p:spPr>
          <a:xfrm>
            <a:off x="765175" y="2363915"/>
            <a:ext cx="7612064" cy="4243576"/>
          </a:xfrm>
        </p:spPr>
      </p:pic>
    </p:spTree>
    <p:extLst>
      <p:ext uri="{BB962C8B-B14F-4D97-AF65-F5344CB8AC3E}">
        <p14:creationId xmlns:p14="http://schemas.microsoft.com/office/powerpoint/2010/main" val="22105776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95 Theses: Nascent </a:t>
            </a:r>
            <a:r>
              <a:rPr lang="en-US" dirty="0" smtClean="0"/>
              <a:t>Colonialism</a:t>
            </a:r>
            <a:endParaRPr lang="en-US" dirty="0"/>
          </a:p>
        </p:txBody>
      </p:sp>
      <p:sp>
        <p:nvSpPr>
          <p:cNvPr id="3" name="Content Placeholder 2"/>
          <p:cNvSpPr>
            <a:spLocks noGrp="1"/>
          </p:cNvSpPr>
          <p:nvPr>
            <p:ph idx="1"/>
          </p:nvPr>
        </p:nvSpPr>
        <p:spPr/>
        <p:txBody>
          <a:bodyPr>
            <a:normAutofit lnSpcReduction="10000"/>
          </a:bodyPr>
          <a:lstStyle/>
          <a:p>
            <a:pPr lvl="1"/>
            <a:r>
              <a:rPr lang="en-US" sz="2800" dirty="0" smtClean="0"/>
              <a:t>This puts political power in the hands of the people, rather than the hands of clergy. </a:t>
            </a:r>
          </a:p>
          <a:p>
            <a:pPr lvl="1"/>
            <a:r>
              <a:rPr lang="en-US" sz="2800" dirty="0" smtClean="0"/>
              <a:t>Political power outside of the church, positions dukes, earls and kings to develop power-blocks never before realized and will begin the development of what we know as nation-states. </a:t>
            </a:r>
          </a:p>
          <a:p>
            <a:endParaRPr lang="en-US" dirty="0" smtClean="0"/>
          </a:p>
          <a:p>
            <a:pPr lvl="1"/>
            <a:endParaRPr lang="en-US" dirty="0"/>
          </a:p>
        </p:txBody>
      </p:sp>
    </p:spTree>
    <p:extLst>
      <p:ext uri="{BB962C8B-B14F-4D97-AF65-F5344CB8AC3E}">
        <p14:creationId xmlns:p14="http://schemas.microsoft.com/office/powerpoint/2010/main" val="33707230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Eric Williams </a:t>
            </a:r>
            <a:endParaRPr lang="en-US" dirty="0"/>
          </a:p>
        </p:txBody>
      </p:sp>
      <p:pic>
        <p:nvPicPr>
          <p:cNvPr id="4" name="Content Placeholder 3"/>
          <p:cNvPicPr>
            <a:picLocks noGrp="1" noChangeAspect="1"/>
          </p:cNvPicPr>
          <p:nvPr>
            <p:ph idx="1"/>
          </p:nvPr>
        </p:nvPicPr>
        <p:blipFill rotWithShape="1">
          <a:blip r:embed="rId2"/>
          <a:srcRect t="1359" b="26988"/>
          <a:stretch/>
        </p:blipFill>
        <p:spPr>
          <a:xfrm>
            <a:off x="765175" y="2057399"/>
            <a:ext cx="7612064" cy="4195481"/>
          </a:xfrm>
        </p:spPr>
      </p:pic>
    </p:spTree>
    <p:extLst>
      <p:ext uri="{BB962C8B-B14F-4D97-AF65-F5344CB8AC3E}">
        <p14:creationId xmlns:p14="http://schemas.microsoft.com/office/powerpoint/2010/main" val="25536079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Eric Williams</a:t>
            </a:r>
            <a:endParaRPr lang="en-US" dirty="0"/>
          </a:p>
        </p:txBody>
      </p:sp>
      <p:sp>
        <p:nvSpPr>
          <p:cNvPr id="3" name="Content Placeholder 2"/>
          <p:cNvSpPr>
            <a:spLocks noGrp="1"/>
          </p:cNvSpPr>
          <p:nvPr>
            <p:ph idx="1"/>
          </p:nvPr>
        </p:nvSpPr>
        <p:spPr/>
        <p:txBody>
          <a:bodyPr/>
          <a:lstStyle/>
          <a:p>
            <a:r>
              <a:rPr lang="en-US" dirty="0" smtClean="0"/>
              <a:t>Wrote a dissertation called capitalism and slavery where he made the argument that slavery came before racism as a function of the capitalist market and secondary market. </a:t>
            </a:r>
          </a:p>
          <a:p>
            <a:pPr lvl="1"/>
            <a:r>
              <a:rPr lang="en-US" dirty="0" smtClean="0"/>
              <a:t>Rather than create a circular chicken and egg or argument of consecutive engagement (exploitation and ideology happened at the same time). Williams argues that slavery happened as an capitalist project and rationale was later developed as racism. </a:t>
            </a:r>
            <a:endParaRPr lang="en-US" dirty="0"/>
          </a:p>
        </p:txBody>
      </p:sp>
    </p:spTree>
    <p:extLst>
      <p:ext uri="{BB962C8B-B14F-4D97-AF65-F5344CB8AC3E}">
        <p14:creationId xmlns:p14="http://schemas.microsoft.com/office/powerpoint/2010/main" val="17862310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Enlightenment-Industrial Revolution</a:t>
            </a:r>
            <a:endParaRPr lang="en-US" dirty="0"/>
          </a:p>
        </p:txBody>
      </p:sp>
      <p:sp>
        <p:nvSpPr>
          <p:cNvPr id="3" name="Content Placeholder 2"/>
          <p:cNvSpPr>
            <a:spLocks noGrp="1"/>
          </p:cNvSpPr>
          <p:nvPr>
            <p:ph idx="1"/>
          </p:nvPr>
        </p:nvSpPr>
        <p:spPr/>
        <p:txBody>
          <a:bodyPr/>
          <a:lstStyle/>
          <a:p>
            <a:r>
              <a:rPr lang="en-US" dirty="0" smtClean="0"/>
              <a:t>In the known as enlightenment, countries were developing into nation-states through the accumulation of capital. </a:t>
            </a:r>
          </a:p>
          <a:p>
            <a:pPr lvl="1"/>
            <a:r>
              <a:rPr lang="en-US" dirty="0" smtClean="0"/>
              <a:t>This is going to be through slavery </a:t>
            </a:r>
          </a:p>
          <a:p>
            <a:r>
              <a:rPr lang="en-US" dirty="0" smtClean="0"/>
              <a:t>As nations were building through resource acquisition facilitated through the age of discovery, people in the Americas and in Africa were dying and being oppressed in massive numbers. </a:t>
            </a:r>
            <a:endParaRPr lang="en-US" dirty="0"/>
          </a:p>
          <a:p>
            <a:endParaRPr lang="en-US" dirty="0"/>
          </a:p>
        </p:txBody>
      </p:sp>
    </p:spTree>
    <p:extLst>
      <p:ext uri="{BB962C8B-B14F-4D97-AF65-F5344CB8AC3E}">
        <p14:creationId xmlns:p14="http://schemas.microsoft.com/office/powerpoint/2010/main" val="9299566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Social Construction of Race</a:t>
            </a:r>
            <a:endParaRPr lang="en-US" dirty="0"/>
          </a:p>
        </p:txBody>
      </p:sp>
      <p:sp>
        <p:nvSpPr>
          <p:cNvPr id="3" name="Content Placeholder 2"/>
          <p:cNvSpPr>
            <a:spLocks noGrp="1"/>
          </p:cNvSpPr>
          <p:nvPr>
            <p:ph idx="1"/>
          </p:nvPr>
        </p:nvSpPr>
        <p:spPr>
          <a:xfrm>
            <a:off x="0" y="1706439"/>
            <a:ext cx="9144000" cy="5000263"/>
          </a:xfrm>
        </p:spPr>
        <p:txBody>
          <a:bodyPr>
            <a:normAutofit/>
          </a:bodyPr>
          <a:lstStyle/>
          <a:p>
            <a:r>
              <a:rPr lang="en-US" dirty="0" smtClean="0"/>
              <a:t>Eugene IV</a:t>
            </a:r>
          </a:p>
          <a:p>
            <a:r>
              <a:rPr lang="en-US" dirty="0" smtClean="0"/>
              <a:t>Nicholas V</a:t>
            </a:r>
          </a:p>
          <a:p>
            <a:r>
              <a:rPr lang="en-US" dirty="0" smtClean="0"/>
              <a:t>Columbus</a:t>
            </a:r>
            <a:endParaRPr lang="en-US" dirty="0"/>
          </a:p>
          <a:p>
            <a:r>
              <a:rPr lang="en-US" dirty="0" smtClean="0"/>
              <a:t>Slavery</a:t>
            </a:r>
          </a:p>
          <a:p>
            <a:r>
              <a:rPr lang="en-US" dirty="0" smtClean="0"/>
              <a:t>Racism as the rationalization for dehumanization oppression.</a:t>
            </a:r>
          </a:p>
          <a:p>
            <a:r>
              <a:rPr lang="en-US" dirty="0" smtClean="0"/>
              <a:t>Industrial Revolution</a:t>
            </a:r>
            <a:endParaRPr lang="en-US" dirty="0"/>
          </a:p>
          <a:p>
            <a:endParaRPr lang="en-US" dirty="0"/>
          </a:p>
        </p:txBody>
      </p:sp>
    </p:spTree>
    <p:extLst>
      <p:ext uri="{BB962C8B-B14F-4D97-AF65-F5344CB8AC3E}">
        <p14:creationId xmlns:p14="http://schemas.microsoft.com/office/powerpoint/2010/main" val="35821859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Enlightenment and Freedom Springing From Oppression </a:t>
            </a:r>
            <a:endParaRPr lang="en-US" sz="3000" dirty="0"/>
          </a:p>
        </p:txBody>
      </p:sp>
      <p:sp>
        <p:nvSpPr>
          <p:cNvPr id="3" name="Content Placeholder 2"/>
          <p:cNvSpPr>
            <a:spLocks noGrp="1"/>
          </p:cNvSpPr>
          <p:nvPr>
            <p:ph idx="1"/>
          </p:nvPr>
        </p:nvSpPr>
        <p:spPr/>
        <p:txBody>
          <a:bodyPr/>
          <a:lstStyle/>
          <a:p>
            <a:r>
              <a:rPr lang="en-US" dirty="0" smtClean="0"/>
              <a:t>Although the “age of enlightenment” espoused ideas of liberty and freedom, it was also an era where regions were in and out of political turmoil and warfare. </a:t>
            </a:r>
          </a:p>
          <a:p>
            <a:r>
              <a:rPr lang="en-US" dirty="0" smtClean="0"/>
              <a:t>The Dutch and Spanish in particular, carried that culture of violence to the West Coasts of Africa in their efforts to subordinate Africans. </a:t>
            </a:r>
          </a:p>
          <a:p>
            <a:pPr lvl="1"/>
            <a:r>
              <a:rPr lang="en-US" dirty="0" smtClean="0"/>
              <a:t>This was particularly done to coerce Africans to capture Africans. </a:t>
            </a:r>
          </a:p>
          <a:p>
            <a:pPr lvl="1"/>
            <a:r>
              <a:rPr lang="en-US" dirty="0" smtClean="0"/>
              <a:t>Indigenous Americans died at such alarming rates that it was more practical to enslave Africans</a:t>
            </a:r>
            <a:endParaRPr lang="en-US" dirty="0"/>
          </a:p>
        </p:txBody>
      </p:sp>
    </p:spTree>
    <p:extLst>
      <p:ext uri="{BB962C8B-B14F-4D97-AF65-F5344CB8AC3E}">
        <p14:creationId xmlns:p14="http://schemas.microsoft.com/office/powerpoint/2010/main" val="26763940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Revolution and Nation Building</a:t>
            </a:r>
            <a:endParaRPr lang="en-US" dirty="0"/>
          </a:p>
        </p:txBody>
      </p:sp>
      <p:sp>
        <p:nvSpPr>
          <p:cNvPr id="3" name="Content Placeholder 2"/>
          <p:cNvSpPr>
            <a:spLocks noGrp="1"/>
          </p:cNvSpPr>
          <p:nvPr>
            <p:ph idx="1"/>
          </p:nvPr>
        </p:nvSpPr>
        <p:spPr/>
        <p:txBody>
          <a:bodyPr/>
          <a:lstStyle/>
          <a:p>
            <a:r>
              <a:rPr lang="en-US" dirty="0" smtClean="0"/>
              <a:t>As the industrial revolution was happening, colonies were developing as satellites of developing European nation-states to supply growing industries. </a:t>
            </a:r>
          </a:p>
          <a:p>
            <a:pPr lvl="1"/>
            <a:r>
              <a:rPr lang="en-US" dirty="0" smtClean="0"/>
              <a:t>The industrial revolution would not have happened had it not been for the exploitation of slaves, extrapolation of raw material from indigenous land, and the political coercion that was inherent to contact with natives. </a:t>
            </a:r>
            <a:endParaRPr lang="en-US" dirty="0"/>
          </a:p>
        </p:txBody>
      </p:sp>
    </p:spTree>
    <p:extLst>
      <p:ext uri="{BB962C8B-B14F-4D97-AF65-F5344CB8AC3E}">
        <p14:creationId xmlns:p14="http://schemas.microsoft.com/office/powerpoint/2010/main" val="34615971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Darwinism</a:t>
            </a:r>
            <a:endParaRPr lang="en-US" dirty="0"/>
          </a:p>
        </p:txBody>
      </p:sp>
      <p:sp>
        <p:nvSpPr>
          <p:cNvPr id="3" name="Content Placeholder 2"/>
          <p:cNvSpPr>
            <a:spLocks noGrp="1"/>
          </p:cNvSpPr>
          <p:nvPr>
            <p:ph idx="1"/>
          </p:nvPr>
        </p:nvSpPr>
        <p:spPr/>
        <p:txBody>
          <a:bodyPr>
            <a:normAutofit lnSpcReduction="10000"/>
          </a:bodyPr>
          <a:lstStyle/>
          <a:p>
            <a:r>
              <a:rPr lang="en-US" dirty="0" smtClean="0"/>
              <a:t>After the enlightenment period, and industrial revolution stark inequality was rationalized through victim-blaming rhetoric. </a:t>
            </a:r>
          </a:p>
          <a:p>
            <a:pPr lvl="1"/>
            <a:r>
              <a:rPr lang="en-US" dirty="0" smtClean="0"/>
              <a:t>The scientific community followed suit by applying Darwinist evolutionary theory to understandings of oppression. </a:t>
            </a:r>
          </a:p>
          <a:p>
            <a:pPr lvl="1"/>
            <a:r>
              <a:rPr lang="en-US" dirty="0" smtClean="0"/>
              <a:t>Through Social Darwinism, inequality was presumed to be a result of the inferior taking their rightful place in society. </a:t>
            </a:r>
          </a:p>
          <a:p>
            <a:pPr lvl="2"/>
            <a:r>
              <a:rPr lang="en-US" dirty="0" smtClean="0"/>
              <a:t>This is similar to the religious explanation that God chooses whom should rule: thereby giving dominion to monarchies and similar governance systems. </a:t>
            </a:r>
            <a:endParaRPr lang="en-US" dirty="0"/>
          </a:p>
        </p:txBody>
      </p:sp>
    </p:spTree>
    <p:extLst>
      <p:ext uri="{BB962C8B-B14F-4D97-AF65-F5344CB8AC3E}">
        <p14:creationId xmlns:p14="http://schemas.microsoft.com/office/powerpoint/2010/main" val="23964952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Darwinism Cont.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Black disappeared theorists assumed that Blacks would ultimately die out given the presumption of Social Darwinism that the fittest survive and the inferior die. </a:t>
            </a:r>
          </a:p>
          <a:p>
            <a:pPr lvl="1"/>
            <a:r>
              <a:rPr lang="en-US" dirty="0" smtClean="0"/>
              <a:t>Slavery was then theorized to unnaturally increase the fitness of inferior enslaved populations through the need to keep them alive. </a:t>
            </a:r>
          </a:p>
          <a:p>
            <a:pPr lvl="1"/>
            <a:r>
              <a:rPr lang="en-US" dirty="0"/>
              <a:t>social scientists believed that natural selection mirrored contemporary social processes. “the same competitive individualism lay at the root of laissez-faire capitalism and became the key to economic development and progress. </a:t>
            </a:r>
            <a:endParaRPr lang="en-US" dirty="0" smtClean="0"/>
          </a:p>
          <a:p>
            <a:r>
              <a:rPr lang="en-US" dirty="0" smtClean="0"/>
              <a:t>This had political ramifications as “</a:t>
            </a:r>
            <a:r>
              <a:rPr lang="en-US" dirty="0"/>
              <a:t>spencer, like Malthus, hoped that social science would provide the evidence that discouraged social reform.” </a:t>
            </a:r>
          </a:p>
        </p:txBody>
      </p:sp>
    </p:spTree>
    <p:extLst>
      <p:ext uri="{BB962C8B-B14F-4D97-AF65-F5344CB8AC3E}">
        <p14:creationId xmlns:p14="http://schemas.microsoft.com/office/powerpoint/2010/main" val="17299789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Understand the historical construction of racism. </a:t>
            </a:r>
          </a:p>
          <a:p>
            <a:r>
              <a:rPr lang="en-US" dirty="0" smtClean="0"/>
              <a:t>Consider alternatives to prejudice and bias in understanding racism. </a:t>
            </a:r>
          </a:p>
          <a:p>
            <a:r>
              <a:rPr lang="en-US" dirty="0" smtClean="0"/>
              <a:t>See </a:t>
            </a:r>
            <a:r>
              <a:rPr lang="en-US" dirty="0" smtClean="0"/>
              <a:t>enlightenment </a:t>
            </a:r>
            <a:r>
              <a:rPr lang="en-US" dirty="0" smtClean="0"/>
              <a:t>and the industrial revolution that </a:t>
            </a:r>
            <a:r>
              <a:rPr lang="en-US" dirty="0" smtClean="0"/>
              <a:t>followed as a product of racism. </a:t>
            </a:r>
            <a:endParaRPr lang="en-US" dirty="0" smtClean="0"/>
          </a:p>
          <a:p>
            <a:endParaRPr lang="en-US" dirty="0" smtClean="0"/>
          </a:p>
          <a:p>
            <a:endParaRPr lang="en-US" dirty="0"/>
          </a:p>
        </p:txBody>
      </p:sp>
    </p:spTree>
    <p:extLst>
      <p:ext uri="{BB962C8B-B14F-4D97-AF65-F5344CB8AC3E}">
        <p14:creationId xmlns:p14="http://schemas.microsoft.com/office/powerpoint/2010/main" val="27691397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Saracens and the Fall of the Ottoman Empire </a:t>
            </a:r>
            <a:endParaRPr lang="en-US" dirty="0"/>
          </a:p>
        </p:txBody>
      </p:sp>
      <p:pic>
        <p:nvPicPr>
          <p:cNvPr id="4" name="Content Placeholder 3" descr="sarrasin.jpg"/>
          <p:cNvPicPr>
            <a:picLocks noGrp="1" noChangeAspect="1"/>
          </p:cNvPicPr>
          <p:nvPr>
            <p:ph idx="1"/>
          </p:nvPr>
        </p:nvPicPr>
        <p:blipFill>
          <a:blip r:embed="rId3">
            <a:extLst>
              <a:ext uri="{28A0092B-C50C-407E-A947-70E740481C1C}">
                <a14:useLocalDpi xmlns:a14="http://schemas.microsoft.com/office/drawing/2010/main" val="0"/>
              </a:ext>
            </a:extLst>
          </a:blip>
          <a:srcRect l="-10150" r="-10150"/>
          <a:stretch>
            <a:fillRect/>
          </a:stretch>
        </p:blipFill>
        <p:spPr/>
      </p:pic>
    </p:spTree>
    <p:extLst>
      <p:ext uri="{BB962C8B-B14F-4D97-AF65-F5344CB8AC3E}">
        <p14:creationId xmlns:p14="http://schemas.microsoft.com/office/powerpoint/2010/main" val="8207508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Pope Eugene IV</a:t>
            </a:r>
            <a:endParaRPr lang="en-US" dirty="0"/>
          </a:p>
        </p:txBody>
      </p:sp>
      <p:pic>
        <p:nvPicPr>
          <p:cNvPr id="4" name="Content Placeholder 3" descr="32EugeneIV.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942" b="34493"/>
          <a:stretch/>
        </p:blipFill>
        <p:spPr>
          <a:xfrm>
            <a:off x="1044843" y="2057400"/>
            <a:ext cx="6508750" cy="4800600"/>
          </a:xfrm>
        </p:spPr>
      </p:pic>
    </p:spTree>
    <p:extLst>
      <p:ext uri="{BB962C8B-B14F-4D97-AF65-F5344CB8AC3E}">
        <p14:creationId xmlns:p14="http://schemas.microsoft.com/office/powerpoint/2010/main" val="37259791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Eugene IV Papal Bulls </a:t>
            </a:r>
            <a:endParaRPr lang="en-US" dirty="0"/>
          </a:p>
        </p:txBody>
      </p:sp>
      <p:sp>
        <p:nvSpPr>
          <p:cNvPr id="3" name="Content Placeholder 2"/>
          <p:cNvSpPr>
            <a:spLocks noGrp="1"/>
          </p:cNvSpPr>
          <p:nvPr>
            <p:ph idx="1"/>
          </p:nvPr>
        </p:nvSpPr>
        <p:spPr/>
        <p:txBody>
          <a:bodyPr/>
          <a:lstStyle/>
          <a:p>
            <a:r>
              <a:rPr lang="en-US" dirty="0" err="1" smtClean="0"/>
              <a:t>Sicut</a:t>
            </a:r>
            <a:r>
              <a:rPr lang="en-US" dirty="0" smtClean="0"/>
              <a:t> </a:t>
            </a:r>
            <a:r>
              <a:rPr lang="en-US" dirty="0" err="1" smtClean="0"/>
              <a:t>Dudum</a:t>
            </a:r>
            <a:r>
              <a:rPr lang="en-US" dirty="0" smtClean="0"/>
              <a:t> (1435) bans the enslavement of  the newly Christianized Africans from the </a:t>
            </a:r>
            <a:r>
              <a:rPr lang="en-US" dirty="0"/>
              <a:t>C</a:t>
            </a:r>
            <a:r>
              <a:rPr lang="en-US" dirty="0" smtClean="0"/>
              <a:t>anary islands. </a:t>
            </a:r>
          </a:p>
          <a:p>
            <a:r>
              <a:rPr lang="en-US" dirty="0" smtClean="0"/>
              <a:t> </a:t>
            </a:r>
            <a:r>
              <a:rPr lang="en-US" dirty="0" err="1" smtClean="0"/>
              <a:t>Illius</a:t>
            </a:r>
            <a:r>
              <a:rPr lang="en-US" dirty="0" smtClean="0"/>
              <a:t> Qui (1442) granted full remission of sins (moral immunity) to all those carrying out military expeditions against “</a:t>
            </a:r>
            <a:r>
              <a:rPr lang="en-US" dirty="0"/>
              <a:t>S</a:t>
            </a:r>
            <a:r>
              <a:rPr lang="en-US" dirty="0" smtClean="0"/>
              <a:t>aracens”. </a:t>
            </a:r>
          </a:p>
          <a:p>
            <a:pPr lvl="1"/>
            <a:r>
              <a:rPr lang="en-US" dirty="0" smtClean="0"/>
              <a:t>This was later expanded to grant explorers spiritual jurisdiction over all lands “to the South” (East and West) of Europe. </a:t>
            </a:r>
          </a:p>
          <a:p>
            <a:endParaRPr lang="en-US" dirty="0"/>
          </a:p>
        </p:txBody>
      </p:sp>
    </p:spTree>
    <p:extLst>
      <p:ext uri="{BB962C8B-B14F-4D97-AF65-F5344CB8AC3E}">
        <p14:creationId xmlns:p14="http://schemas.microsoft.com/office/powerpoint/2010/main" val="37891947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Pope Nicolas V</a:t>
            </a:r>
            <a:endParaRPr lang="en-US" dirty="0"/>
          </a:p>
        </p:txBody>
      </p:sp>
      <p:sp>
        <p:nvSpPr>
          <p:cNvPr id="3" name="Content Placeholder 2"/>
          <p:cNvSpPr>
            <a:spLocks noGrp="1"/>
          </p:cNvSpPr>
          <p:nvPr>
            <p:ph idx="1"/>
          </p:nvPr>
        </p:nvSpPr>
        <p:spPr/>
        <p:txBody>
          <a:bodyPr/>
          <a:lstStyle/>
          <a:p>
            <a:r>
              <a:rPr lang="en-US" sz="3000" dirty="0" smtClean="0"/>
              <a:t>Issues papal bulls </a:t>
            </a:r>
            <a:r>
              <a:rPr lang="en-US" sz="3000" dirty="0"/>
              <a:t>D</a:t>
            </a:r>
            <a:r>
              <a:rPr lang="en-US" sz="3000" dirty="0" smtClean="0"/>
              <a:t>um </a:t>
            </a:r>
            <a:r>
              <a:rPr lang="en-US" sz="3000" dirty="0" err="1"/>
              <a:t>D</a:t>
            </a:r>
            <a:r>
              <a:rPr lang="en-US" sz="3000" dirty="0" err="1" smtClean="0"/>
              <a:t>iversas</a:t>
            </a:r>
            <a:r>
              <a:rPr lang="en-US" sz="3000" dirty="0" smtClean="0"/>
              <a:t> (1452) and </a:t>
            </a:r>
            <a:r>
              <a:rPr lang="en-US" sz="3000" dirty="0" err="1"/>
              <a:t>R</a:t>
            </a:r>
            <a:r>
              <a:rPr lang="en-US" sz="3000" dirty="0" err="1" smtClean="0"/>
              <a:t>omanus</a:t>
            </a:r>
            <a:r>
              <a:rPr lang="en-US" sz="3000" dirty="0" smtClean="0"/>
              <a:t> </a:t>
            </a:r>
            <a:r>
              <a:rPr lang="en-US" sz="3000" dirty="0" err="1"/>
              <a:t>P</a:t>
            </a:r>
            <a:r>
              <a:rPr lang="en-US" sz="3000" dirty="0" err="1" smtClean="0"/>
              <a:t>ontifax</a:t>
            </a:r>
            <a:r>
              <a:rPr lang="en-US" sz="3000" dirty="0" smtClean="0"/>
              <a:t> (1455) that allow for the domination of lands and people who are considered heathen (non-European) in the age of discovery. </a:t>
            </a:r>
          </a:p>
          <a:p>
            <a:endParaRPr lang="en-US" dirty="0"/>
          </a:p>
        </p:txBody>
      </p:sp>
    </p:spTree>
    <p:extLst>
      <p:ext uri="{BB962C8B-B14F-4D97-AF65-F5344CB8AC3E}">
        <p14:creationId xmlns:p14="http://schemas.microsoft.com/office/powerpoint/2010/main" val="8228925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in the Age of Discovery</a:t>
            </a:r>
            <a:endParaRPr lang="en-US" dirty="0"/>
          </a:p>
        </p:txBody>
      </p:sp>
      <p:pic>
        <p:nvPicPr>
          <p:cNvPr id="5" name="Content Placeholder 4" descr="imgre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6" t="2782" r="-115032" b="-2782"/>
          <a:stretch/>
        </p:blipFill>
        <p:spPr>
          <a:xfrm>
            <a:off x="765176" y="2057400"/>
            <a:ext cx="7639916" cy="4800600"/>
          </a:xfrm>
        </p:spPr>
      </p:pic>
      <p:sp>
        <p:nvSpPr>
          <p:cNvPr id="6" name="Rectangle 5"/>
          <p:cNvSpPr/>
          <p:nvPr/>
        </p:nvSpPr>
        <p:spPr>
          <a:xfrm>
            <a:off x="4207332" y="2828836"/>
            <a:ext cx="4936668" cy="2862322"/>
          </a:xfrm>
          <a:prstGeom prst="rect">
            <a:avLst/>
          </a:prstGeom>
        </p:spPr>
        <p:txBody>
          <a:bodyPr wrap="square">
            <a:spAutoFit/>
          </a:bodyPr>
          <a:lstStyle/>
          <a:p>
            <a:r>
              <a:rPr lang="en-US" sz="3000" dirty="0"/>
              <a:t>Colonialism in the age of discovery is going to begin the industrial revolution by providing the capital and raw materials to fund the (later) international project</a:t>
            </a:r>
          </a:p>
        </p:txBody>
      </p:sp>
    </p:spTree>
    <p:extLst>
      <p:ext uri="{BB962C8B-B14F-4D97-AF65-F5344CB8AC3E}">
        <p14:creationId xmlns:p14="http://schemas.microsoft.com/office/powerpoint/2010/main" val="13827682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Pope Nicholas V</a:t>
            </a:r>
            <a:endParaRPr lang="en-US" dirty="0"/>
          </a:p>
        </p:txBody>
      </p:sp>
      <p:sp>
        <p:nvSpPr>
          <p:cNvPr id="3" name="Content Placeholder 2"/>
          <p:cNvSpPr>
            <a:spLocks noGrp="1"/>
          </p:cNvSpPr>
          <p:nvPr>
            <p:ph idx="1"/>
          </p:nvPr>
        </p:nvSpPr>
        <p:spPr/>
        <p:txBody>
          <a:bodyPr>
            <a:noAutofit/>
          </a:bodyPr>
          <a:lstStyle/>
          <a:p>
            <a:r>
              <a:rPr lang="en-US" sz="2800" dirty="0" smtClean="0"/>
              <a:t>Dum </a:t>
            </a:r>
            <a:r>
              <a:rPr lang="en-US" sz="2800" dirty="0" err="1" smtClean="0"/>
              <a:t>Diversas</a:t>
            </a:r>
            <a:r>
              <a:rPr lang="en-US" sz="2800" dirty="0" smtClean="0"/>
              <a:t> and </a:t>
            </a:r>
            <a:r>
              <a:rPr lang="en-US" sz="2800" dirty="0" err="1" smtClean="0"/>
              <a:t>Romanus</a:t>
            </a:r>
            <a:r>
              <a:rPr lang="en-US" sz="2800" dirty="0" smtClean="0"/>
              <a:t> </a:t>
            </a:r>
            <a:r>
              <a:rPr lang="en-US" sz="2800" dirty="0" err="1" smtClean="0"/>
              <a:t>Pontifax</a:t>
            </a:r>
            <a:endParaRPr lang="en-US" sz="2800" dirty="0" smtClean="0"/>
          </a:p>
          <a:p>
            <a:pPr lvl="1"/>
            <a:r>
              <a:rPr lang="en-US" sz="2800" dirty="0" smtClean="0"/>
              <a:t>1452-1455 Declared that all “non-Christians” were subject to have their land under “Christian dominion” and people enslaved for the development of Christian Kingdoms in the “age of discovery”</a:t>
            </a:r>
            <a:endParaRPr lang="en-US" sz="2800" dirty="0"/>
          </a:p>
        </p:txBody>
      </p:sp>
    </p:spTree>
    <p:extLst>
      <p:ext uri="{BB962C8B-B14F-4D97-AF65-F5344CB8AC3E}">
        <p14:creationId xmlns:p14="http://schemas.microsoft.com/office/powerpoint/2010/main" val="39079602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2067</TotalTime>
  <Words>1201</Words>
  <Application>Microsoft Macintosh PowerPoint</Application>
  <PresentationFormat>On-screen Show (4:3)</PresentationFormat>
  <Paragraphs>88</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Plaza</vt:lpstr>
      <vt:lpstr>Historical Construction of Racism </vt:lpstr>
      <vt:lpstr>Social Construction of Race</vt:lpstr>
      <vt:lpstr>Objectives</vt:lpstr>
      <vt:lpstr>Saracens and the Fall of the Ottoman Empire </vt:lpstr>
      <vt:lpstr>Pope Eugene IV</vt:lpstr>
      <vt:lpstr>Eugene IV Papal Bulls </vt:lpstr>
      <vt:lpstr>Pope Nicolas V</vt:lpstr>
      <vt:lpstr>Race in the Age of Discovery</vt:lpstr>
      <vt:lpstr>Pope Nicholas V</vt:lpstr>
      <vt:lpstr>PowerPoint Presentation</vt:lpstr>
      <vt:lpstr>Columbus </vt:lpstr>
      <vt:lpstr>Bartolome’ de las Casas</vt:lpstr>
      <vt:lpstr>Bartolome’ de las Casas</vt:lpstr>
      <vt:lpstr>PowerPoint Presentation</vt:lpstr>
      <vt:lpstr>Martin Luther</vt:lpstr>
      <vt:lpstr>Result of 95 Theses: Nascent Colonialism</vt:lpstr>
      <vt:lpstr>Eric Williams </vt:lpstr>
      <vt:lpstr> Eric Williams</vt:lpstr>
      <vt:lpstr>Enlightenment-Industrial Revolution</vt:lpstr>
      <vt:lpstr>Enlightenment and Freedom Springing From Oppression </vt:lpstr>
      <vt:lpstr>Industrial Revolution and Nation Building</vt:lpstr>
      <vt:lpstr>Social Darwinism</vt:lpstr>
      <vt:lpstr>Social Darwinism Cont.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Construction of Racism </dc:title>
  <dc:creator>Devon Lee</dc:creator>
  <cp:lastModifiedBy>Devon Lee</cp:lastModifiedBy>
  <cp:revision>17</cp:revision>
  <dcterms:created xsi:type="dcterms:W3CDTF">2014-09-02T13:31:05Z</dcterms:created>
  <dcterms:modified xsi:type="dcterms:W3CDTF">2015-12-25T05:31:11Z</dcterms:modified>
</cp:coreProperties>
</file>