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71" r:id="rId12"/>
    <p:sldId id="267" r:id="rId13"/>
    <p:sldId id="268" r:id="rId14"/>
    <p:sldId id="270"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505B8-5FFF-2F4A-A23D-F50C83BB0210}" type="datetimeFigureOut">
              <a:rPr lang="en-US" smtClean="0"/>
              <a:t>12/24/15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4CD9A-9AEA-0D48-B9C9-60D95216A89E}" type="slidenum">
              <a:rPr lang="en-US" smtClean="0"/>
              <a:t>‹#›</a:t>
            </a:fld>
            <a:endParaRPr lang="en-US"/>
          </a:p>
        </p:txBody>
      </p:sp>
    </p:spTree>
    <p:extLst>
      <p:ext uri="{BB962C8B-B14F-4D97-AF65-F5344CB8AC3E}">
        <p14:creationId xmlns:p14="http://schemas.microsoft.com/office/powerpoint/2010/main" val="9383061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his battle against Western Roman </a:t>
            </a:r>
            <a:r>
              <a:rPr lang="en-US" baseline="0" dirty="0" err="1" smtClean="0"/>
              <a:t>Emporer</a:t>
            </a:r>
            <a:r>
              <a:rPr lang="en-US" baseline="0" dirty="0" smtClean="0"/>
              <a:t> </a:t>
            </a:r>
            <a:r>
              <a:rPr lang="en-US" baseline="0" dirty="0" err="1" smtClean="0"/>
              <a:t>Maxenius</a:t>
            </a:r>
            <a:r>
              <a:rPr lang="en-US" baseline="0" dirty="0" smtClean="0"/>
              <a:t> at the the Tiber River’s </a:t>
            </a:r>
            <a:r>
              <a:rPr lang="en-US" baseline="0" dirty="0" err="1" smtClean="0"/>
              <a:t>Mulvian</a:t>
            </a:r>
            <a:r>
              <a:rPr lang="en-US" baseline="0" dirty="0" smtClean="0"/>
              <a:t> Bridge in 312, </a:t>
            </a:r>
            <a:r>
              <a:rPr lang="en-US" dirty="0" smtClean="0"/>
              <a:t>Constantine was noted to see a vision for a flaming cross that would ensure</a:t>
            </a:r>
            <a:r>
              <a:rPr lang="en-US" baseline="0" dirty="0" smtClean="0"/>
              <a:t> his victory by Fourth-century historian and bishop Eusebius of Caesarea. </a:t>
            </a:r>
          </a:p>
          <a:p>
            <a:endParaRPr lang="en-US" baseline="0" dirty="0" smtClean="0"/>
          </a:p>
          <a:p>
            <a:r>
              <a:rPr lang="en-US" baseline="0" dirty="0" smtClean="0"/>
              <a:t>He unified his rule of the Roman Empire in 324, this led to the Christianizing of Rome and thereby the rest of Europe. </a:t>
            </a:r>
            <a:endParaRPr lang="en-US" dirty="0"/>
          </a:p>
        </p:txBody>
      </p:sp>
      <p:sp>
        <p:nvSpPr>
          <p:cNvPr id="4" name="Slide Number Placeholder 3"/>
          <p:cNvSpPr>
            <a:spLocks noGrp="1"/>
          </p:cNvSpPr>
          <p:nvPr>
            <p:ph type="sldNum" sz="quarter" idx="10"/>
          </p:nvPr>
        </p:nvSpPr>
        <p:spPr/>
        <p:txBody>
          <a:bodyPr/>
          <a:lstStyle/>
          <a:p>
            <a:fld id="{E414CD9A-9AEA-0D48-B9C9-60D95216A89E}" type="slidenum">
              <a:rPr lang="en-US" smtClean="0"/>
              <a:t>4</a:t>
            </a:fld>
            <a:endParaRPr lang="en-US"/>
          </a:p>
        </p:txBody>
      </p:sp>
    </p:spTree>
    <p:extLst>
      <p:ext uri="{BB962C8B-B14F-4D97-AF65-F5344CB8AC3E}">
        <p14:creationId xmlns:p14="http://schemas.microsoft.com/office/powerpoint/2010/main" val="135147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www.youtube.com</a:t>
            </a:r>
            <a:r>
              <a:rPr lang="en-US" dirty="0" smtClean="0"/>
              <a:t>/</a:t>
            </a:r>
            <a:r>
              <a:rPr lang="en-US" dirty="0" err="1" smtClean="0"/>
              <a:t>watch?v</a:t>
            </a:r>
            <a:r>
              <a:rPr lang="en-US" dirty="0" smtClean="0"/>
              <a:t>=ZOq5tO9dBd0 Black </a:t>
            </a:r>
            <a:r>
              <a:rPr lang="en-US" dirty="0" err="1" smtClean="0"/>
              <a:t>Pharoas</a:t>
            </a:r>
            <a:r>
              <a:rPr lang="en-US" baseline="0" dirty="0" smtClean="0"/>
              <a:t> of the 25</a:t>
            </a:r>
            <a:r>
              <a:rPr lang="en-US" baseline="30000" dirty="0" smtClean="0"/>
              <a:t>th</a:t>
            </a:r>
            <a:r>
              <a:rPr lang="en-US" baseline="0" dirty="0" smtClean="0"/>
              <a:t>. </a:t>
            </a:r>
            <a:endParaRPr lang="en-US" dirty="0" smtClean="0"/>
          </a:p>
          <a:p>
            <a:r>
              <a:rPr lang="en-US" dirty="0" smtClean="0"/>
              <a:t>https://</a:t>
            </a:r>
            <a:r>
              <a:rPr lang="en-US" dirty="0" err="1" smtClean="0"/>
              <a:t>www.youtube.com</a:t>
            </a:r>
            <a:r>
              <a:rPr lang="en-US" dirty="0" smtClean="0"/>
              <a:t>/</a:t>
            </a:r>
            <a:r>
              <a:rPr lang="en-US" dirty="0" err="1" smtClean="0"/>
              <a:t>watch?v</a:t>
            </a:r>
            <a:r>
              <a:rPr lang="en-US" dirty="0" smtClean="0"/>
              <a:t>=ZaQiGDZVDz4 Different But Equal </a:t>
            </a:r>
          </a:p>
          <a:p>
            <a:endParaRPr lang="en-US" dirty="0"/>
          </a:p>
        </p:txBody>
      </p:sp>
      <p:sp>
        <p:nvSpPr>
          <p:cNvPr id="4" name="Slide Number Placeholder 3"/>
          <p:cNvSpPr>
            <a:spLocks noGrp="1"/>
          </p:cNvSpPr>
          <p:nvPr>
            <p:ph type="sldNum" sz="quarter" idx="10"/>
          </p:nvPr>
        </p:nvSpPr>
        <p:spPr/>
        <p:txBody>
          <a:bodyPr/>
          <a:lstStyle/>
          <a:p>
            <a:fld id="{E414CD9A-9AEA-0D48-B9C9-60D95216A89E}" type="slidenum">
              <a:rPr lang="en-US" smtClean="0"/>
              <a:t>14</a:t>
            </a:fld>
            <a:endParaRPr lang="en-US"/>
          </a:p>
        </p:txBody>
      </p:sp>
    </p:spTree>
    <p:extLst>
      <p:ext uri="{BB962C8B-B14F-4D97-AF65-F5344CB8AC3E}">
        <p14:creationId xmlns:p14="http://schemas.microsoft.com/office/powerpoint/2010/main" val="160733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4CD9A-9AEA-0D48-B9C9-60D95216A89E}" type="slidenum">
              <a:rPr lang="en-US" smtClean="0"/>
              <a:t>15</a:t>
            </a:fld>
            <a:endParaRPr lang="en-US"/>
          </a:p>
        </p:txBody>
      </p:sp>
    </p:spTree>
    <p:extLst>
      <p:ext uri="{BB962C8B-B14F-4D97-AF65-F5344CB8AC3E}">
        <p14:creationId xmlns:p14="http://schemas.microsoft.com/office/powerpoint/2010/main" val="269434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B58EC2-C020-834A-BBF8-BBDF671AB430}" type="datetimeFigureOut">
              <a:rPr lang="en-US" smtClean="0"/>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1A418-E877-874F-8935-FCF9BDDEECA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58EC2-C020-834A-BBF8-BBDF671AB430}" type="datetimeFigureOut">
              <a:rPr lang="en-US" smtClean="0"/>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B58EC2-C020-834A-BBF8-BBDF671AB430}" type="datetimeFigureOut">
              <a:rPr lang="en-US" smtClean="0"/>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58EC2-C020-834A-BBF8-BBDF671AB430}" type="datetimeFigureOut">
              <a:rPr lang="en-US" smtClean="0"/>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B58EC2-C020-834A-BBF8-BBDF671AB430}" type="datetimeFigureOut">
              <a:rPr lang="en-US" smtClean="0"/>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1A418-E877-874F-8935-FCF9BDDEECA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B58EC2-C020-834A-BBF8-BBDF671AB430}" type="datetimeFigureOut">
              <a:rPr lang="en-US" smtClean="0"/>
              <a:t>12/24/15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B58EC2-C020-834A-BBF8-BBDF671AB430}" type="datetimeFigureOut">
              <a:rPr lang="en-US" smtClean="0"/>
              <a:t>12/24/15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1A418-E877-874F-8935-FCF9BDDEECA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B58EC2-C020-834A-BBF8-BBDF671AB430}" type="datetimeFigureOut">
              <a:rPr lang="en-US" smtClean="0"/>
              <a:t>12/24/15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58EC2-C020-834A-BBF8-BBDF671AB430}" type="datetimeFigureOut">
              <a:rPr lang="en-US" smtClean="0"/>
              <a:t>12/24/15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58EC2-C020-834A-BBF8-BBDF671AB430}" type="datetimeFigureOut">
              <a:rPr lang="en-US" smtClean="0"/>
              <a:t>12/24/15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1A418-E877-874F-8935-FCF9BDDEECA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58EC2-C020-834A-BBF8-BBDF671AB430}" type="datetimeFigureOut">
              <a:rPr lang="en-US" smtClean="0"/>
              <a:t>12/24/15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1A418-E877-874F-8935-FCF9BDDEEC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9B58EC2-C020-834A-BBF8-BBDF671AB430}" type="datetimeFigureOut">
              <a:rPr lang="en-US" smtClean="0"/>
              <a:t>12/24/15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F31A418-E877-874F-8935-FCF9BDDEEC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Akan to </a:t>
            </a:r>
            <a:r>
              <a:rPr lang="en-US" dirty="0" err="1" smtClean="0"/>
              <a:t>Afrim</a:t>
            </a:r>
            <a:endParaRPr lang="en-US" dirty="0"/>
          </a:p>
        </p:txBody>
      </p:sp>
      <p:sp>
        <p:nvSpPr>
          <p:cNvPr id="3" name="Subtitle 2"/>
          <p:cNvSpPr>
            <a:spLocks noGrp="1"/>
          </p:cNvSpPr>
          <p:nvPr>
            <p:ph type="subTitle" idx="1"/>
          </p:nvPr>
        </p:nvSpPr>
        <p:spPr/>
        <p:txBody>
          <a:bodyPr/>
          <a:lstStyle/>
          <a:p>
            <a:r>
              <a:rPr lang="en-US" dirty="0" smtClean="0"/>
              <a:t>Exodus and the Africans who wrote the Bible</a:t>
            </a:r>
          </a:p>
          <a:p>
            <a:endParaRPr lang="en-US" dirty="0"/>
          </a:p>
          <a:p>
            <a:r>
              <a:rPr lang="en-US" dirty="0" smtClean="0"/>
              <a:t>Nana </a:t>
            </a:r>
            <a:r>
              <a:rPr lang="en-US" dirty="0" err="1" smtClean="0"/>
              <a:t>Branchie</a:t>
            </a:r>
            <a:r>
              <a:rPr lang="en-US" dirty="0" smtClean="0"/>
              <a:t> </a:t>
            </a:r>
            <a:r>
              <a:rPr lang="en-US" dirty="0" err="1" smtClean="0"/>
              <a:t>Darkwa</a:t>
            </a:r>
            <a:r>
              <a:rPr lang="en-US" smtClean="0"/>
              <a:t> </a:t>
            </a:r>
            <a:endParaRPr lang="en-US" dirty="0"/>
          </a:p>
        </p:txBody>
      </p:sp>
    </p:spTree>
    <p:extLst>
      <p:ext uri="{BB962C8B-B14F-4D97-AF65-F5344CB8AC3E}">
        <p14:creationId xmlns:p14="http://schemas.microsoft.com/office/powerpoint/2010/main" val="11086854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Conceal These</a:t>
            </a:r>
            <a:endParaRPr lang="en-US" dirty="0"/>
          </a:p>
        </p:txBody>
      </p:sp>
      <p:sp>
        <p:nvSpPr>
          <p:cNvPr id="3" name="Content Placeholder 2"/>
          <p:cNvSpPr>
            <a:spLocks noGrp="1"/>
          </p:cNvSpPr>
          <p:nvPr>
            <p:ph idx="1"/>
          </p:nvPr>
        </p:nvSpPr>
        <p:spPr/>
        <p:txBody>
          <a:bodyPr/>
          <a:lstStyle/>
          <a:p>
            <a:r>
              <a:rPr lang="en-US" dirty="0"/>
              <a:t>The birth of racism </a:t>
            </a:r>
            <a:r>
              <a:rPr lang="en-US" dirty="0" smtClean="0"/>
              <a:t>caused </a:t>
            </a:r>
            <a:r>
              <a:rPr lang="en-US" dirty="0"/>
              <a:t>Europeans to conceal the truth. </a:t>
            </a:r>
            <a:endParaRPr lang="en-US" dirty="0" smtClean="0"/>
          </a:p>
          <a:p>
            <a:pPr lvl="1"/>
            <a:r>
              <a:rPr lang="en-US" dirty="0" smtClean="0"/>
              <a:t>The </a:t>
            </a:r>
            <a:r>
              <a:rPr lang="en-US" dirty="0"/>
              <a:t>Black figurines were then concealed and put in repositories. </a:t>
            </a:r>
          </a:p>
          <a:p>
            <a:r>
              <a:rPr lang="en-US" dirty="0"/>
              <a:t>“The racial and ethnic identity of Jesus, his mother, and the people of the Bible are about the true racial and ethnic </a:t>
            </a:r>
            <a:r>
              <a:rPr lang="en-US" dirty="0" smtClean="0"/>
              <a:t>heritage </a:t>
            </a:r>
            <a:r>
              <a:rPr lang="en-US" dirty="0"/>
              <a:t>of the Jewish people and the people from whom they originated before they became the Jews and Hebrews in Europe.”</a:t>
            </a:r>
          </a:p>
          <a:p>
            <a:pPr lvl="1"/>
            <a:r>
              <a:rPr lang="en-US" dirty="0" smtClean="0"/>
              <a:t>The expanse of this knowledge base would subtract from ruling ideologies of control and power that dominated Europe at the age of enlightenment. </a:t>
            </a:r>
          </a:p>
          <a:p>
            <a:pPr lvl="1"/>
            <a:r>
              <a:rPr lang="en-US" dirty="0" smtClean="0"/>
              <a:t>The Bible was used to command the submission of the people and rationalize the subjugation of non-European racialized people.</a:t>
            </a:r>
            <a:endParaRPr lang="en-US" dirty="0"/>
          </a:p>
        </p:txBody>
      </p:sp>
    </p:spTree>
    <p:extLst>
      <p:ext uri="{BB962C8B-B14F-4D97-AF65-F5344CB8AC3E}">
        <p14:creationId xmlns:p14="http://schemas.microsoft.com/office/powerpoint/2010/main" val="11920652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Image Needed to Change</a:t>
            </a:r>
            <a:endParaRPr lang="en-US" dirty="0"/>
          </a:p>
        </p:txBody>
      </p:sp>
      <p:sp>
        <p:nvSpPr>
          <p:cNvPr id="3" name="Content Placeholder 2"/>
          <p:cNvSpPr>
            <a:spLocks noGrp="1"/>
          </p:cNvSpPr>
          <p:nvPr>
            <p:ph idx="1"/>
          </p:nvPr>
        </p:nvSpPr>
        <p:spPr/>
        <p:txBody>
          <a:bodyPr/>
          <a:lstStyle/>
          <a:p>
            <a:r>
              <a:rPr lang="en-US" dirty="0"/>
              <a:t>The image of Jesus needed to be changed in order for Black people to logically be an exploitable people. </a:t>
            </a:r>
          </a:p>
          <a:p>
            <a:r>
              <a:rPr lang="en-US" dirty="0"/>
              <a:t>“Modern worshiping of the White images of Jesus Christ, his mother, and the people of the Bible is a perpetuation of the racist sentiments of Christian Europe and Europeans.”</a:t>
            </a:r>
          </a:p>
          <a:p>
            <a:pPr lvl="1"/>
            <a:r>
              <a:rPr lang="en-US" dirty="0" smtClean="0"/>
              <a:t>What can we take from this in terms of the racialization of Biblical figures. </a:t>
            </a:r>
            <a:endParaRPr lang="en-US" dirty="0"/>
          </a:p>
        </p:txBody>
      </p:sp>
    </p:spTree>
    <p:extLst>
      <p:ext uri="{BB962C8B-B14F-4D97-AF65-F5344CB8AC3E}">
        <p14:creationId xmlns:p14="http://schemas.microsoft.com/office/powerpoint/2010/main" val="29089835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know from the Bible </a:t>
            </a:r>
            <a:endParaRPr lang="en-US" dirty="0"/>
          </a:p>
        </p:txBody>
      </p:sp>
      <p:sp>
        <p:nvSpPr>
          <p:cNvPr id="3" name="Content Placeholder 2"/>
          <p:cNvSpPr>
            <a:spLocks noGrp="1"/>
          </p:cNvSpPr>
          <p:nvPr>
            <p:ph idx="1"/>
          </p:nvPr>
        </p:nvSpPr>
        <p:spPr/>
        <p:txBody>
          <a:bodyPr/>
          <a:lstStyle/>
          <a:p>
            <a:r>
              <a:rPr lang="en-US" dirty="0"/>
              <a:t>“In Matthew 1:1-17 where the 42 generations of Jesus are traced. Among these generations were four women, there of who were supposed to be Hittites or Canaanites. According </a:t>
            </a:r>
            <a:r>
              <a:rPr lang="en-US" dirty="0" smtClean="0"/>
              <a:t>to </a:t>
            </a:r>
            <a:r>
              <a:rPr lang="en-US" dirty="0"/>
              <a:t>Archbishop Stallings, </a:t>
            </a:r>
            <a:r>
              <a:rPr lang="en-US" dirty="0" smtClean="0"/>
              <a:t>biblical </a:t>
            </a:r>
            <a:r>
              <a:rPr lang="en-US" dirty="0"/>
              <a:t>scholars universally agree that these women: Tamar, </a:t>
            </a:r>
            <a:r>
              <a:rPr lang="en-US" dirty="0" err="1"/>
              <a:t>Rahab</a:t>
            </a:r>
            <a:r>
              <a:rPr lang="en-US" dirty="0"/>
              <a:t>, and Bathsheba, the wife of Uriah, were all Black women. If these three women were Black, what could have been the racial heritage of the rest of the people in the 42 generations of Jesus?”</a:t>
            </a:r>
          </a:p>
          <a:p>
            <a:endParaRPr lang="en-US" dirty="0"/>
          </a:p>
        </p:txBody>
      </p:sp>
    </p:spTree>
    <p:extLst>
      <p:ext uri="{BB962C8B-B14F-4D97-AF65-F5344CB8AC3E}">
        <p14:creationId xmlns:p14="http://schemas.microsoft.com/office/powerpoint/2010/main" val="32243307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form the Bible </a:t>
            </a:r>
            <a:endParaRPr lang="en-US" dirty="0"/>
          </a:p>
        </p:txBody>
      </p:sp>
      <p:sp>
        <p:nvSpPr>
          <p:cNvPr id="3" name="Content Placeholder 2"/>
          <p:cNvSpPr>
            <a:spLocks noGrp="1"/>
          </p:cNvSpPr>
          <p:nvPr>
            <p:ph idx="1"/>
          </p:nvPr>
        </p:nvSpPr>
        <p:spPr/>
        <p:txBody>
          <a:bodyPr/>
          <a:lstStyle/>
          <a:p>
            <a:r>
              <a:rPr lang="en-US" dirty="0"/>
              <a:t>Jesus was taken to Africa to hide from the murderous intentions of King Herod. If Jesus were White, he could not be taken to Egypt to hide. (Matthew </a:t>
            </a:r>
            <a:r>
              <a:rPr lang="en-US" dirty="0" smtClean="0"/>
              <a:t>2:13-15.) </a:t>
            </a:r>
            <a:endParaRPr lang="en-US" dirty="0"/>
          </a:p>
          <a:p>
            <a:endParaRPr lang="en-US" dirty="0"/>
          </a:p>
        </p:txBody>
      </p:sp>
    </p:spTree>
    <p:extLst>
      <p:ext uri="{BB962C8B-B14F-4D97-AF65-F5344CB8AC3E}">
        <p14:creationId xmlns:p14="http://schemas.microsoft.com/office/powerpoint/2010/main" val="42299520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know about Christian Africa?</a:t>
            </a:r>
            <a:endParaRPr lang="en-US" dirty="0"/>
          </a:p>
        </p:txBody>
      </p:sp>
      <p:sp>
        <p:nvSpPr>
          <p:cNvPr id="3" name="Content Placeholder 2"/>
          <p:cNvSpPr>
            <a:spLocks noGrp="1"/>
          </p:cNvSpPr>
          <p:nvPr>
            <p:ph idx="1"/>
          </p:nvPr>
        </p:nvSpPr>
        <p:spPr/>
        <p:txBody>
          <a:bodyPr/>
          <a:lstStyle/>
          <a:p>
            <a:r>
              <a:rPr lang="en-US" dirty="0" smtClean="0"/>
              <a:t>There was an expansive civilization that stretched over most of the continent and what is now known as the middle-east. </a:t>
            </a:r>
          </a:p>
          <a:p>
            <a:r>
              <a:rPr lang="en-US" dirty="0" smtClean="0"/>
              <a:t>That Africans from Egyptian and Nubian history have a long history and strong presence in the Bible. </a:t>
            </a:r>
            <a:endParaRPr lang="en-US" dirty="0"/>
          </a:p>
        </p:txBody>
      </p:sp>
    </p:spTree>
    <p:extLst>
      <p:ext uri="{BB962C8B-B14F-4D97-AF65-F5344CB8AC3E}">
        <p14:creationId xmlns:p14="http://schemas.microsoft.com/office/powerpoint/2010/main" val="35742255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Writers of the Bible </a:t>
            </a:r>
            <a:endParaRPr lang="en-US" dirty="0"/>
          </a:p>
        </p:txBody>
      </p:sp>
      <p:sp>
        <p:nvSpPr>
          <p:cNvPr id="3" name="Content Placeholder 2"/>
          <p:cNvSpPr>
            <a:spLocks noGrp="1"/>
          </p:cNvSpPr>
          <p:nvPr>
            <p:ph idx="1"/>
          </p:nvPr>
        </p:nvSpPr>
        <p:spPr/>
        <p:txBody>
          <a:bodyPr/>
          <a:lstStyle/>
          <a:p>
            <a:r>
              <a:rPr lang="en-US" dirty="0"/>
              <a:t>When we look at Egyptian culture, we see the </a:t>
            </a:r>
            <a:r>
              <a:rPr lang="en-US" dirty="0" err="1"/>
              <a:t>Nkwa</a:t>
            </a:r>
            <a:r>
              <a:rPr lang="en-US" dirty="0"/>
              <a:t> [Ankh] that is </a:t>
            </a:r>
            <a:r>
              <a:rPr lang="en-US"/>
              <a:t>a </a:t>
            </a:r>
            <a:r>
              <a:rPr lang="en-US" smtClean="0"/>
              <a:t>derivative </a:t>
            </a:r>
            <a:r>
              <a:rPr lang="en-US" dirty="0"/>
              <a:t>of the Akan language and cultural symbolism</a:t>
            </a:r>
            <a:r>
              <a:rPr lang="en-US"/>
              <a:t>. </a:t>
            </a:r>
            <a:endParaRPr lang="en-US" smtClean="0"/>
          </a:p>
          <a:p>
            <a:pPr lvl="1"/>
            <a:r>
              <a:rPr lang="en-US" smtClean="0"/>
              <a:t>Afrim</a:t>
            </a:r>
            <a:r>
              <a:rPr lang="en-US" dirty="0" smtClean="0"/>
              <a:t> </a:t>
            </a:r>
            <a:r>
              <a:rPr lang="en-US" dirty="0"/>
              <a:t>is linguistically traced to the Akan people who described their </a:t>
            </a:r>
            <a:r>
              <a:rPr lang="en-US" dirty="0" smtClean="0"/>
              <a:t>Exodus </a:t>
            </a:r>
            <a:r>
              <a:rPr lang="en-US" dirty="0"/>
              <a:t>from Egypt as Fri mu which is contracted as </a:t>
            </a:r>
            <a:r>
              <a:rPr lang="en-US" dirty="0" err="1"/>
              <a:t>Frim</a:t>
            </a:r>
            <a:r>
              <a:rPr lang="en-US" dirty="0"/>
              <a:t> and refers to </a:t>
            </a:r>
            <a:r>
              <a:rPr lang="en-US" dirty="0" err="1"/>
              <a:t>Afrim</a:t>
            </a:r>
            <a:r>
              <a:rPr lang="en-US" dirty="0"/>
              <a:t> when describing the people of the Exodus. </a:t>
            </a:r>
          </a:p>
          <a:p>
            <a:r>
              <a:rPr lang="en-US" dirty="0" smtClean="0"/>
              <a:t>“Judges </a:t>
            </a:r>
            <a:r>
              <a:rPr lang="en-US" dirty="0"/>
              <a:t>12:4-6</a:t>
            </a:r>
            <a:r>
              <a:rPr lang="en-US" dirty="0" smtClean="0"/>
              <a:t>”</a:t>
            </a:r>
            <a:r>
              <a:rPr lang="en-US" dirty="0" smtClean="0">
                <a:sym typeface="Wingdings"/>
              </a:rPr>
              <a:t></a:t>
            </a:r>
          </a:p>
          <a:p>
            <a:pPr lvl="1"/>
            <a:r>
              <a:rPr lang="en-US" dirty="0"/>
              <a:t>W</a:t>
            </a:r>
            <a:r>
              <a:rPr lang="en-US" dirty="0" smtClean="0"/>
              <a:t>hat </a:t>
            </a:r>
            <a:r>
              <a:rPr lang="en-US" dirty="0"/>
              <a:t>is key in this passage was the linguistic test to pronounce a foreign sentence, which demonstrates that these people were phenotypically indistinguishable. The </a:t>
            </a:r>
            <a:r>
              <a:rPr lang="en-US" dirty="0" err="1"/>
              <a:t>Afrim</a:t>
            </a:r>
            <a:r>
              <a:rPr lang="en-US" dirty="0"/>
              <a:t>/Ephraim and the Galatians/</a:t>
            </a:r>
            <a:r>
              <a:rPr lang="en-US" dirty="0" err="1"/>
              <a:t>Ga</a:t>
            </a:r>
            <a:r>
              <a:rPr lang="en-US" dirty="0"/>
              <a:t> people. </a:t>
            </a:r>
          </a:p>
          <a:p>
            <a:endParaRPr lang="en-US" dirty="0"/>
          </a:p>
        </p:txBody>
      </p:sp>
    </p:spTree>
    <p:extLst>
      <p:ext uri="{BB962C8B-B14F-4D97-AF65-F5344CB8AC3E}">
        <p14:creationId xmlns:p14="http://schemas.microsoft.com/office/powerpoint/2010/main" val="31551074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Understanding the whitewashing of biblical figures </a:t>
            </a:r>
          </a:p>
          <a:p>
            <a:r>
              <a:rPr lang="en-US" dirty="0" smtClean="0"/>
              <a:t>Understanding who were the </a:t>
            </a:r>
            <a:r>
              <a:rPr lang="en-US" dirty="0" err="1" smtClean="0"/>
              <a:t>Afrim</a:t>
            </a:r>
            <a:r>
              <a:rPr lang="en-US" dirty="0" smtClean="0"/>
              <a:t> people of Exodus</a:t>
            </a:r>
          </a:p>
          <a:p>
            <a:r>
              <a:rPr lang="en-US" dirty="0"/>
              <a:t>Demystify the Writers of the Bible</a:t>
            </a:r>
          </a:p>
          <a:p>
            <a:pPr marL="0" indent="0">
              <a:buNone/>
            </a:pPr>
            <a:endParaRPr lang="en-US" dirty="0"/>
          </a:p>
        </p:txBody>
      </p:sp>
    </p:spTree>
    <p:extLst>
      <p:ext uri="{BB962C8B-B14F-4D97-AF65-F5344CB8AC3E}">
        <p14:creationId xmlns:p14="http://schemas.microsoft.com/office/powerpoint/2010/main" val="17329727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Christianity as a Form of Social Control</a:t>
            </a:r>
            <a:endParaRPr lang="en-US" dirty="0"/>
          </a:p>
        </p:txBody>
      </p:sp>
      <p:sp>
        <p:nvSpPr>
          <p:cNvPr id="3" name="Content Placeholder 2"/>
          <p:cNvSpPr>
            <a:spLocks noGrp="1"/>
          </p:cNvSpPr>
          <p:nvPr>
            <p:ph idx="1"/>
          </p:nvPr>
        </p:nvSpPr>
        <p:spPr/>
        <p:txBody>
          <a:bodyPr/>
          <a:lstStyle/>
          <a:p>
            <a:r>
              <a:rPr lang="en-US" dirty="0"/>
              <a:t>“The philosophy of religion and the concept of God have had a huge mystical hold on the minds and imaginations of people around the world. Through the mystique of religious philosophy and the concept of God, the Christian mystical dimensions  to the extent that it has succeeded in even evoking some form of obsession  in humans around the world”  </a:t>
            </a:r>
          </a:p>
          <a:p>
            <a:pPr marL="0" indent="0">
              <a:buNone/>
            </a:pPr>
            <a:endParaRPr lang="en-US" dirty="0"/>
          </a:p>
        </p:txBody>
      </p:sp>
    </p:spTree>
    <p:extLst>
      <p:ext uri="{BB962C8B-B14F-4D97-AF65-F5344CB8AC3E}">
        <p14:creationId xmlns:p14="http://schemas.microsoft.com/office/powerpoint/2010/main" val="30038143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Constantine </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descr="10_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628213"/>
            <a:ext cx="8229600" cy="4700553"/>
          </a:xfrm>
          <a:prstGeom prst="rect">
            <a:avLst/>
          </a:prstGeom>
        </p:spPr>
      </p:pic>
    </p:spTree>
    <p:extLst>
      <p:ext uri="{BB962C8B-B14F-4D97-AF65-F5344CB8AC3E}">
        <p14:creationId xmlns:p14="http://schemas.microsoft.com/office/powerpoint/2010/main" val="38328950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and Reverence</a:t>
            </a:r>
            <a:endParaRPr lang="en-US" dirty="0"/>
          </a:p>
        </p:txBody>
      </p:sp>
      <p:sp>
        <p:nvSpPr>
          <p:cNvPr id="3" name="Content Placeholder 2"/>
          <p:cNvSpPr>
            <a:spLocks noGrp="1"/>
          </p:cNvSpPr>
          <p:nvPr>
            <p:ph idx="1"/>
          </p:nvPr>
        </p:nvSpPr>
        <p:spPr/>
        <p:txBody>
          <a:bodyPr/>
          <a:lstStyle/>
          <a:p>
            <a:r>
              <a:rPr lang="en-US" dirty="0"/>
              <a:t>“The bible imposes such an unquestioning soberness and obedience on its believers that most believers do not see where such a sacred and mystical book can be discusses academically.”</a:t>
            </a:r>
          </a:p>
          <a:p>
            <a:r>
              <a:rPr lang="en-US" dirty="0"/>
              <a:t>To the believers of the bible it is sufficient to know it as the word of God. Who this God is and how he came to be does not matter. </a:t>
            </a:r>
            <a:endParaRPr lang="en-US" dirty="0">
              <a:sym typeface="Wingdings"/>
            </a:endParaRPr>
          </a:p>
          <a:p>
            <a:pPr lvl="1"/>
            <a:r>
              <a:rPr lang="en-US" dirty="0"/>
              <a:t>T</a:t>
            </a:r>
            <a:r>
              <a:rPr lang="en-US" dirty="0" smtClean="0"/>
              <a:t>he </a:t>
            </a:r>
            <a:r>
              <a:rPr lang="en-US" dirty="0"/>
              <a:t>gaps of knowledge are filled by biased ignorance. Framed by white supremacy…or a white supremacy of knowledge. </a:t>
            </a:r>
            <a:endParaRPr lang="en-US" dirty="0" smtClean="0"/>
          </a:p>
          <a:p>
            <a:pPr lvl="1"/>
            <a:r>
              <a:rPr lang="en-US" dirty="0"/>
              <a:t>“The Bible is in effect caught up in the comparative sociopolitical relationship between Black and White people.” </a:t>
            </a:r>
          </a:p>
          <a:p>
            <a:endParaRPr lang="en-US" dirty="0"/>
          </a:p>
        </p:txBody>
      </p:sp>
    </p:spTree>
    <p:extLst>
      <p:ext uri="{BB962C8B-B14F-4D97-AF65-F5344CB8AC3E}">
        <p14:creationId xmlns:p14="http://schemas.microsoft.com/office/powerpoint/2010/main" val="939240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Difficulty to Locate the Writers of the Bible in Africa</a:t>
            </a:r>
            <a:endParaRPr lang="en-US" dirty="0"/>
          </a:p>
        </p:txBody>
      </p:sp>
      <p:sp>
        <p:nvSpPr>
          <p:cNvPr id="3" name="Content Placeholder 2"/>
          <p:cNvSpPr>
            <a:spLocks noGrp="1"/>
          </p:cNvSpPr>
          <p:nvPr>
            <p:ph idx="1"/>
          </p:nvPr>
        </p:nvSpPr>
        <p:spPr/>
        <p:txBody>
          <a:bodyPr/>
          <a:lstStyle/>
          <a:p>
            <a:r>
              <a:rPr lang="en-US" dirty="0" smtClean="0"/>
              <a:t>Four Reasons. </a:t>
            </a:r>
          </a:p>
          <a:p>
            <a:pPr marL="457200" indent="-457200">
              <a:buFont typeface="+mj-lt"/>
              <a:buAutoNum type="arabicPeriod"/>
            </a:pPr>
            <a:r>
              <a:rPr lang="en-US" dirty="0" smtClean="0"/>
              <a:t>The leading Biblical researchers have been Jewish</a:t>
            </a:r>
          </a:p>
          <a:p>
            <a:pPr marL="457200" indent="-457200">
              <a:buFont typeface="+mj-lt"/>
              <a:buAutoNum type="arabicPeriod"/>
            </a:pPr>
            <a:r>
              <a:rPr lang="en-US" dirty="0" smtClean="0"/>
              <a:t>The research vision is tunneled to fulfill their origin cosmologies</a:t>
            </a:r>
          </a:p>
          <a:p>
            <a:pPr marL="457200" indent="-457200">
              <a:buFont typeface="+mj-lt"/>
              <a:buAutoNum type="arabicPeriod"/>
            </a:pPr>
            <a:r>
              <a:rPr lang="en-US" dirty="0" smtClean="0"/>
              <a:t>Censorship of dissent as it relates to who authored the Bible </a:t>
            </a:r>
          </a:p>
          <a:p>
            <a:pPr marL="457200" lvl="0" indent="-457200">
              <a:buFont typeface="+mj-lt"/>
              <a:buAutoNum type="arabicPeriod"/>
            </a:pPr>
            <a:r>
              <a:rPr lang="en-US" dirty="0"/>
              <a:t>Biblical scholars have ignored the role that Egypt and its descendants played in authorship to the Bible. </a:t>
            </a:r>
          </a:p>
          <a:p>
            <a:pPr marL="0" indent="0">
              <a:buNone/>
            </a:pPr>
            <a:endParaRPr lang="en-US" dirty="0"/>
          </a:p>
        </p:txBody>
      </p:sp>
    </p:spTree>
    <p:extLst>
      <p:ext uri="{BB962C8B-B14F-4D97-AF65-F5344CB8AC3E}">
        <p14:creationId xmlns:p14="http://schemas.microsoft.com/office/powerpoint/2010/main" val="119775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Left Out</a:t>
            </a:r>
            <a:endParaRPr lang="en-US" dirty="0"/>
          </a:p>
        </p:txBody>
      </p:sp>
      <p:sp>
        <p:nvSpPr>
          <p:cNvPr id="3" name="Content Placeholder 2"/>
          <p:cNvSpPr>
            <a:spLocks noGrp="1"/>
          </p:cNvSpPr>
          <p:nvPr>
            <p:ph idx="1"/>
          </p:nvPr>
        </p:nvSpPr>
        <p:spPr/>
        <p:txBody>
          <a:bodyPr/>
          <a:lstStyle/>
          <a:p>
            <a:r>
              <a:rPr lang="en-US" dirty="0"/>
              <a:t>What is left out of the story is the eye witness accounts of non</a:t>
            </a:r>
            <a:r>
              <a:rPr lang="en-US" dirty="0" smtClean="0"/>
              <a:t>-Europeans </a:t>
            </a:r>
            <a:r>
              <a:rPr lang="en-US" dirty="0"/>
              <a:t>who interacted with the people of the bible. </a:t>
            </a:r>
            <a:endParaRPr lang="en-US" dirty="0" smtClean="0"/>
          </a:p>
          <a:p>
            <a:r>
              <a:rPr lang="en-US" dirty="0" smtClean="0"/>
              <a:t>Restricting </a:t>
            </a:r>
            <a:r>
              <a:rPr lang="en-US" dirty="0"/>
              <a:t>discussion of the Bible to Biblical text limits an understanding of intentions and writers. Along with historical and cultural context. </a:t>
            </a:r>
          </a:p>
        </p:txBody>
      </p:sp>
    </p:spTree>
    <p:extLst>
      <p:ext uri="{BB962C8B-B14F-4D97-AF65-F5344CB8AC3E}">
        <p14:creationId xmlns:p14="http://schemas.microsoft.com/office/powerpoint/2010/main" val="11799143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Madonna</a:t>
            </a:r>
            <a:endParaRPr lang="en-US" dirty="0"/>
          </a:p>
        </p:txBody>
      </p:sp>
      <p:pic>
        <p:nvPicPr>
          <p:cNvPr id="4" name="Content Placeholder 3" descr="Our Lady of Good Deliverance.jpg"/>
          <p:cNvPicPr>
            <a:picLocks noGrp="1" noChangeAspect="1"/>
          </p:cNvPicPr>
          <p:nvPr>
            <p:ph idx="1"/>
          </p:nvPr>
        </p:nvPicPr>
        <p:blipFill>
          <a:blip r:embed="rId2">
            <a:extLst>
              <a:ext uri="{28A0092B-C50C-407E-A947-70E740481C1C}">
                <a14:useLocalDpi xmlns:a14="http://schemas.microsoft.com/office/drawing/2010/main" val="0"/>
              </a:ext>
            </a:extLst>
          </a:blip>
          <a:srcRect l="-127734" r="-127734"/>
          <a:stretch>
            <a:fillRect/>
          </a:stretch>
        </p:blipFill>
        <p:spPr/>
      </p:pic>
    </p:spTree>
    <p:extLst>
      <p:ext uri="{BB962C8B-B14F-4D97-AF65-F5344CB8AC3E}">
        <p14:creationId xmlns:p14="http://schemas.microsoft.com/office/powerpoint/2010/main" val="9068507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Black Biblical Figures throughout Europe</a:t>
            </a:r>
            <a:endParaRPr lang="en-US" dirty="0"/>
          </a:p>
        </p:txBody>
      </p:sp>
      <p:sp>
        <p:nvSpPr>
          <p:cNvPr id="3" name="Content Placeholder 2"/>
          <p:cNvSpPr>
            <a:spLocks noGrp="1"/>
          </p:cNvSpPr>
          <p:nvPr>
            <p:ph idx="1"/>
          </p:nvPr>
        </p:nvSpPr>
        <p:spPr/>
        <p:txBody>
          <a:bodyPr/>
          <a:lstStyle/>
          <a:p>
            <a:r>
              <a:rPr lang="en-US" dirty="0" smtClean="0"/>
              <a:t>Cathedral </a:t>
            </a:r>
            <a:r>
              <a:rPr lang="en-US" dirty="0"/>
              <a:t>a </a:t>
            </a:r>
            <a:r>
              <a:rPr lang="en-US" dirty="0" err="1"/>
              <a:t>Moulins</a:t>
            </a:r>
            <a:endParaRPr lang="en-US" dirty="0"/>
          </a:p>
          <a:p>
            <a:r>
              <a:rPr lang="en-US" dirty="0"/>
              <a:t>Church of </a:t>
            </a:r>
            <a:r>
              <a:rPr lang="en-US" dirty="0" err="1"/>
              <a:t>Annuciata</a:t>
            </a:r>
            <a:endParaRPr lang="en-US" dirty="0"/>
          </a:p>
          <a:p>
            <a:r>
              <a:rPr lang="en-US" dirty="0"/>
              <a:t>Church at St. </a:t>
            </a:r>
            <a:r>
              <a:rPr lang="en-US" dirty="0" err="1"/>
              <a:t>Lazaro</a:t>
            </a:r>
            <a:endParaRPr lang="en-US" dirty="0"/>
          </a:p>
          <a:p>
            <a:r>
              <a:rPr lang="en-US" dirty="0"/>
              <a:t>Church of St. Stephen at </a:t>
            </a:r>
            <a:r>
              <a:rPr lang="en-US" dirty="0" smtClean="0"/>
              <a:t>Genoa</a:t>
            </a:r>
            <a:endParaRPr lang="en-US" dirty="0"/>
          </a:p>
          <a:p>
            <a:r>
              <a:rPr lang="en-US" dirty="0"/>
              <a:t>Church of St. </a:t>
            </a:r>
            <a:r>
              <a:rPr lang="en-US" dirty="0" smtClean="0"/>
              <a:t>Francisco </a:t>
            </a:r>
            <a:r>
              <a:rPr lang="en-US" dirty="0"/>
              <a:t>at Pisa</a:t>
            </a:r>
          </a:p>
          <a:p>
            <a:r>
              <a:rPr lang="en-US" dirty="0"/>
              <a:t>Church at </a:t>
            </a:r>
            <a:r>
              <a:rPr lang="en-US" dirty="0" err="1"/>
              <a:t>Brixen</a:t>
            </a:r>
            <a:r>
              <a:rPr lang="en-US" dirty="0"/>
              <a:t> in Tyrol</a:t>
            </a:r>
          </a:p>
          <a:p>
            <a:r>
              <a:rPr lang="en-US" dirty="0"/>
              <a:t>Church at Padua</a:t>
            </a:r>
          </a:p>
          <a:p>
            <a:r>
              <a:rPr lang="en-US" dirty="0"/>
              <a:t>Catholic Cathedral at Augsburg</a:t>
            </a:r>
          </a:p>
          <a:p>
            <a:r>
              <a:rPr lang="en-US" dirty="0"/>
              <a:t>Church of St. Theodore at Munich in Germany</a:t>
            </a:r>
          </a:p>
          <a:p>
            <a:r>
              <a:rPr lang="en-US" dirty="0"/>
              <a:t>Borghese chapel of Maria Maggiore</a:t>
            </a:r>
          </a:p>
          <a:p>
            <a:r>
              <a:rPr lang="en-US" dirty="0"/>
              <a:t>St. Peter’s Basilica</a:t>
            </a:r>
          </a:p>
          <a:p>
            <a:endParaRPr lang="en-US" dirty="0"/>
          </a:p>
        </p:txBody>
      </p:sp>
    </p:spTree>
    <p:extLst>
      <p:ext uri="{BB962C8B-B14F-4D97-AF65-F5344CB8AC3E}">
        <p14:creationId xmlns:p14="http://schemas.microsoft.com/office/powerpoint/2010/main" val="30223776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4950</TotalTime>
  <Words>994</Words>
  <Application>Microsoft Macintosh PowerPoint</Application>
  <PresentationFormat>On-screen Show (4:3)</PresentationFormat>
  <Paragraphs>68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From Akan to Afrim</vt:lpstr>
      <vt:lpstr>Objectives</vt:lpstr>
      <vt:lpstr>Christianity as a Form of Social Control</vt:lpstr>
      <vt:lpstr>Constantine </vt:lpstr>
      <vt:lpstr>The Bible and Reverence</vt:lpstr>
      <vt:lpstr>Difficulty to Locate the Writers of the Bible in Africa</vt:lpstr>
      <vt:lpstr>What is Left Out</vt:lpstr>
      <vt:lpstr>Black Madonna</vt:lpstr>
      <vt:lpstr>Black Biblical Figures throughout Europe</vt:lpstr>
      <vt:lpstr>Why Conceal These</vt:lpstr>
      <vt:lpstr>Why The Image Needed to Change</vt:lpstr>
      <vt:lpstr>What do we know from the Bible </vt:lpstr>
      <vt:lpstr>What we know form the Bible </vt:lpstr>
      <vt:lpstr>What do We know about Christian Africa?</vt:lpstr>
      <vt:lpstr>Who are the Writers of the Bible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Akan to Afrim</dc:title>
  <dc:creator>Devon Lee</dc:creator>
  <cp:lastModifiedBy>Devon Lee</cp:lastModifiedBy>
  <cp:revision>12</cp:revision>
  <dcterms:created xsi:type="dcterms:W3CDTF">2014-08-28T17:35:31Z</dcterms:created>
  <dcterms:modified xsi:type="dcterms:W3CDTF">2015-12-25T05:31:03Z</dcterms:modified>
</cp:coreProperties>
</file>