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8" r:id="rId3"/>
    <p:sldId id="257" r:id="rId4"/>
    <p:sldId id="258" r:id="rId5"/>
    <p:sldId id="28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9" r:id="rId14"/>
    <p:sldId id="267" r:id="rId15"/>
    <p:sldId id="268" r:id="rId16"/>
    <p:sldId id="269" r:id="rId17"/>
    <p:sldId id="270" r:id="rId18"/>
    <p:sldId id="280" r:id="rId19"/>
    <p:sldId id="274" r:id="rId20"/>
    <p:sldId id="271" r:id="rId21"/>
    <p:sldId id="272" r:id="rId22"/>
    <p:sldId id="275" r:id="rId23"/>
    <p:sldId id="276" r:id="rId24"/>
    <p:sldId id="277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17155-948D-2D4D-875E-134334E29BB9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D533C-1CDA-9947-A227-43FA7DBF3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8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Guilt is translated as an offence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D533C-1CDA-9947-A227-43FA7DBF3D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5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this creates an image</a:t>
            </a:r>
            <a:r>
              <a:rPr lang="en-US" baseline="0" dirty="0" smtClean="0"/>
              <a:t> that reproduces power relations. </a:t>
            </a:r>
          </a:p>
          <a:p>
            <a:r>
              <a:rPr lang="en-US" baseline="0" dirty="0" smtClean="0"/>
              <a:t>Batman and the </a:t>
            </a:r>
            <a:r>
              <a:rPr lang="en-US" baseline="0" dirty="0" err="1" smtClean="0"/>
              <a:t>blacklivesmatter</a:t>
            </a:r>
            <a:r>
              <a:rPr lang="en-US" baseline="0" dirty="0" smtClean="0"/>
              <a:t> campaign.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D533C-1CDA-9947-A227-43FA7DBF3D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80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Revolving door. </a:t>
            </a:r>
          </a:p>
          <a:p>
            <a:r>
              <a:rPr lang="en-US" dirty="0" smtClean="0"/>
              <a:t>	was the election</a:t>
            </a:r>
            <a:r>
              <a:rPr lang="en-US" baseline="0" dirty="0" smtClean="0"/>
              <a:t> of Barak Obama a great feat for Black people more than it was for white people?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D533C-1CDA-9947-A227-43FA7DBF3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83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no</a:t>
            </a:r>
            <a:r>
              <a:rPr lang="en-US" baseline="0" dirty="0" smtClean="0"/>
              <a:t> Black person has the right to complain because Barak made it, what is the implicit assumption about Black people?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D533C-1CDA-9947-A227-43FA7DBF3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dirty="0" err="1" smtClean="0"/>
              <a:t>exceptionalism</a:t>
            </a:r>
            <a:r>
              <a:rPr lang="en-US" dirty="0" smtClean="0"/>
              <a:t> is </a:t>
            </a:r>
            <a:r>
              <a:rPr lang="en-US" dirty="0" err="1" smtClean="0"/>
              <a:t>interalize</a:t>
            </a:r>
            <a:r>
              <a:rPr lang="en-US" baseline="0" dirty="0" err="1" smtClean="0"/>
              <a:t>d</a:t>
            </a:r>
            <a:r>
              <a:rPr lang="en-US" baseline="0" dirty="0" smtClean="0"/>
              <a:t> by the marginalized and dominant society…it imposes a standard of inferiority.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D533C-1CDA-9947-A227-43FA7DBF3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3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also interest convergence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D533C-1CDA-9947-A227-43FA7DBF3D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06040A78-2A4B-4566-8626-79DE0D4C1085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lang="en-US" sz="20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5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Power and the Shape of Knowledge</a:t>
            </a:r>
          </a:p>
        </p:txBody>
      </p:sp>
    </p:spTree>
    <p:extLst>
      <p:ext uri="{BB962C8B-B14F-4D97-AF65-F5344CB8AC3E}">
        <p14:creationId xmlns:p14="http://schemas.microsoft.com/office/powerpoint/2010/main" val="71566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Weakness of </a:t>
            </a:r>
            <a:r>
              <a:rPr lang="en-US" dirty="0" err="1" smtClean="0"/>
              <a:t>Exceptionalism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Weakens solidarity, reduces opportunities for coalition, deprives the group of the benefits of the others’ experiences, and makes it excessively dependent of the approval of the white establishment. </a:t>
            </a:r>
          </a:p>
          <a:p>
            <a:pPr lvl="1"/>
            <a:r>
              <a:rPr lang="en-US" dirty="0" smtClean="0"/>
              <a:t>History </a:t>
            </a:r>
            <a:r>
              <a:rPr lang="en-US" dirty="0"/>
              <a:t>has shown that as one group gains ground towards racial equality, another loses it.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9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Empowerment is not universal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During Reconstruction, congress was passing the Indian </a:t>
            </a:r>
            <a:r>
              <a:rPr lang="en-US" dirty="0" smtClean="0"/>
              <a:t>Appropriation </a:t>
            </a:r>
            <a:r>
              <a:rPr lang="en-US" dirty="0"/>
              <a:t>Act taking away Native </a:t>
            </a:r>
            <a:r>
              <a:rPr lang="en-US" dirty="0" smtClean="0"/>
              <a:t>Sovereignty</a:t>
            </a:r>
            <a:r>
              <a:rPr lang="en-US" dirty="0"/>
              <a:t>, Dawes Act partitioned unwanted land into Indian reservations following, the 1882 Chinese Exclusion Laws came into effect later…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binary focus undermines the experience of other underprivileged groups. </a:t>
            </a:r>
            <a:endParaRPr lang="en-US" dirty="0" smtClean="0"/>
          </a:p>
          <a:p>
            <a:pPr lvl="1"/>
            <a:r>
              <a:rPr lang="en-US" dirty="0" smtClean="0"/>
              <a:t>One group’s empowerment does not mean empowerment for all.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14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 Sum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times, empowerment happens on a zero sum basis. </a:t>
            </a:r>
          </a:p>
          <a:p>
            <a:pPr lvl="1"/>
            <a:r>
              <a:rPr lang="en-US" dirty="0" smtClean="0"/>
              <a:t>When one group receives racial appropriations, another’s rights are undermined (or perceived to be undermined). </a:t>
            </a:r>
          </a:p>
          <a:p>
            <a:pPr lvl="1"/>
            <a:r>
              <a:rPr lang="en-US" dirty="0" smtClean="0"/>
              <a:t>This is due to dominance being structured (in social practices and institutions) to maintain white supremacy.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1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The Race Conversation Forward</a:t>
            </a:r>
            <a:endParaRPr lang="en-US" dirty="0"/>
          </a:p>
        </p:txBody>
      </p:sp>
      <p:pic>
        <p:nvPicPr>
          <p:cNvPr id="4" name="Moving The Race Conversation Forwar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63" y="1776413"/>
            <a:ext cx="7570787" cy="4259262"/>
          </a:xfrm>
        </p:spPr>
      </p:pic>
    </p:spTree>
    <p:extLst>
      <p:ext uri="{BB962C8B-B14F-4D97-AF65-F5344CB8AC3E}">
        <p14:creationId xmlns:p14="http://schemas.microsoft.com/office/powerpoint/2010/main" val="244119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</a:t>
            </a:r>
            <a:r>
              <a:rPr lang="en-US" dirty="0" smtClean="0"/>
              <a:t>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Positions groups to compete for the crumbs of appropriation. </a:t>
            </a:r>
          </a:p>
          <a:p>
            <a:r>
              <a:rPr lang="en-US" dirty="0"/>
              <a:t>Rather than being offered a seat at the table of equality, underprivileged groups are offered crumbs that are presumed to lead to their seat.</a:t>
            </a:r>
          </a:p>
          <a:p>
            <a:pPr lvl="1"/>
            <a:r>
              <a:rPr lang="en-US" dirty="0" smtClean="0"/>
              <a:t>Civil </a:t>
            </a:r>
            <a:r>
              <a:rPr lang="en-US" dirty="0"/>
              <a:t>Rights </a:t>
            </a:r>
            <a:r>
              <a:rPr lang="en-US" dirty="0" smtClean="0"/>
              <a:t>appropriations </a:t>
            </a:r>
            <a:r>
              <a:rPr lang="en-US" dirty="0"/>
              <a:t>have disintegrated since the 70s. (We will cover this in the last module). </a:t>
            </a:r>
          </a:p>
          <a:p>
            <a:pPr lvl="1"/>
            <a:r>
              <a:rPr lang="en-US" dirty="0" smtClean="0"/>
              <a:t>Because </a:t>
            </a:r>
            <a:r>
              <a:rPr lang="en-US" dirty="0"/>
              <a:t>the stakes are so high for such small appropriations, groups compete at high risk.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7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White Studies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Examine what it means to be white, the phenomenon of white power, white privilege, white privilege whiteness as a legal category and racial domination. </a:t>
            </a:r>
          </a:p>
          <a:p>
            <a:pPr lvl="1"/>
            <a:r>
              <a:rPr lang="en-US" dirty="0" smtClean="0"/>
              <a:t>Critical </a:t>
            </a:r>
            <a:r>
              <a:rPr lang="en-US" dirty="0"/>
              <a:t>White Studies also investigates the deployment of rhetorical devices that proxy and communicate power. </a:t>
            </a:r>
          </a:p>
          <a:p>
            <a:pPr lvl="1"/>
            <a:r>
              <a:rPr lang="en-US" dirty="0" smtClean="0"/>
              <a:t>White</a:t>
            </a:r>
            <a:r>
              <a:rPr lang="en-US" dirty="0"/>
              <a:t>=salvation, Black=evil…etc..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3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Normative-the comparative that experience is defined from. </a:t>
            </a:r>
          </a:p>
          <a:p>
            <a:pPr lvl="1"/>
            <a:r>
              <a:rPr lang="en-US" dirty="0" smtClean="0"/>
              <a:t>Modernity</a:t>
            </a:r>
            <a:endParaRPr lang="en-US" dirty="0"/>
          </a:p>
          <a:p>
            <a:pPr lvl="1"/>
            <a:r>
              <a:rPr lang="en-US" dirty="0" smtClean="0"/>
              <a:t>Civilization</a:t>
            </a:r>
            <a:endParaRPr lang="en-US" dirty="0"/>
          </a:p>
          <a:p>
            <a:pPr lvl="1"/>
            <a:r>
              <a:rPr lang="en-US" dirty="0" smtClean="0"/>
              <a:t>Technology</a:t>
            </a:r>
            <a:endParaRPr lang="en-US" dirty="0"/>
          </a:p>
          <a:p>
            <a:pPr lvl="1"/>
            <a:r>
              <a:rPr lang="en-US" dirty="0" smtClean="0"/>
              <a:t>History</a:t>
            </a:r>
            <a:endParaRPr lang="en-US" dirty="0"/>
          </a:p>
          <a:p>
            <a:pPr lvl="2"/>
            <a:r>
              <a:rPr lang="en-US" dirty="0" smtClean="0"/>
              <a:t>Are </a:t>
            </a:r>
            <a:r>
              <a:rPr lang="en-US" dirty="0"/>
              <a:t>all seen through a Eurocentric lens and thereby created what is perceived as the norm.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3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</a:t>
            </a:r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Courts defined who was and was not white since 1790 naturalization legislation only permitted white men to become citizens. 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racial qualification for citizenship remained on the books until </a:t>
            </a:r>
            <a:r>
              <a:rPr lang="en-US" dirty="0" smtClean="0"/>
              <a:t>1952 (Immigration and Nationality Act)</a:t>
            </a:r>
            <a:endParaRPr lang="en-US" dirty="0"/>
          </a:p>
          <a:p>
            <a:pPr lvl="1"/>
            <a:r>
              <a:rPr lang="en-US" dirty="0"/>
              <a:t>Whiteness was defined in opposition to non-white identity. </a:t>
            </a:r>
          </a:p>
          <a:p>
            <a:pPr lvl="2"/>
            <a:r>
              <a:rPr lang="en-US" dirty="0" smtClean="0"/>
              <a:t>This </a:t>
            </a:r>
            <a:r>
              <a:rPr lang="en-US" dirty="0"/>
              <a:t>opposition also marked the boundary between </a:t>
            </a:r>
            <a:r>
              <a:rPr lang="en-US" dirty="0" smtClean="0"/>
              <a:t>(over)privilege </a:t>
            </a:r>
            <a:r>
              <a:rPr lang="en-US" dirty="0"/>
              <a:t>and </a:t>
            </a:r>
            <a:r>
              <a:rPr lang="en-US" dirty="0" smtClean="0"/>
              <a:t>the underprivileged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8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Affirmative </a:t>
            </a:r>
            <a:r>
              <a:rPr lang="en-US" dirty="0" err="1" smtClean="0"/>
              <a:t>Blacktion</a:t>
            </a:r>
            <a:endParaRPr lang="en-US" dirty="0"/>
          </a:p>
        </p:txBody>
      </p:sp>
      <p:pic>
        <p:nvPicPr>
          <p:cNvPr id="4" name="boy meets world xmk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63" y="1776413"/>
            <a:ext cx="7570787" cy="4259262"/>
          </a:xfrm>
        </p:spPr>
      </p:pic>
    </p:spTree>
    <p:extLst>
      <p:ext uri="{BB962C8B-B14F-4D97-AF65-F5344CB8AC3E}">
        <p14:creationId xmlns:p14="http://schemas.microsoft.com/office/powerpoint/2010/main" val="403684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</a:t>
            </a:r>
            <a:r>
              <a:rPr lang="en-US" dirty="0" smtClean="0"/>
              <a:t>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whites feel that race based organizations institutionalized by people of color, government programs like Affirmative Action discriminate against them. </a:t>
            </a:r>
          </a:p>
          <a:p>
            <a:pPr lvl="1"/>
            <a:r>
              <a:rPr lang="en-US" dirty="0" smtClean="0"/>
              <a:t>They </a:t>
            </a:r>
            <a:r>
              <a:rPr lang="en-US" dirty="0"/>
              <a:t>feel that many “less qualified” “minorities” will take the jobs of more qualified whites.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5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 racism beyond the black/white binary. </a:t>
            </a:r>
          </a:p>
          <a:p>
            <a:r>
              <a:rPr lang="en-US" dirty="0" smtClean="0"/>
              <a:t>To be able to talk about how the abstraction of racism can be used to reinforce privilege. </a:t>
            </a:r>
          </a:p>
          <a:p>
            <a:r>
              <a:rPr lang="en-US" dirty="0" smtClean="0"/>
              <a:t>To understand the reality of colorblind racism.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02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Racial Solidarity and White </a:t>
            </a:r>
            <a:r>
              <a:rPr lang="en-US" dirty="0" smtClean="0"/>
              <a:t>Supremacy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When members of underprivileged racial groups form social and political groups and think tanks to deal with racial injustices, it is very different from when whites form white specific groups. </a:t>
            </a:r>
          </a:p>
          <a:p>
            <a:pPr lvl="1"/>
            <a:r>
              <a:rPr lang="en-US" dirty="0" smtClean="0"/>
              <a:t>Because </a:t>
            </a:r>
            <a:r>
              <a:rPr lang="en-US" dirty="0"/>
              <a:t>white is a normative, white race specific groups promoting self-interests do so at the risk of exacerbating already racial injustices.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recent formation of Aryan supremacist and skinhead groups stands as a constant reminder of how easy it is for quiet satisfaction in being white to deteriorate into extremism.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57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</a:t>
            </a:r>
            <a:r>
              <a:rPr lang="en-US" dirty="0" smtClean="0"/>
              <a:t>Privilege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myriad of social advantages, benefits and courtesies come with being a member of the </a:t>
            </a:r>
            <a:r>
              <a:rPr lang="en-US" dirty="0" smtClean="0"/>
              <a:t>over-privileged </a:t>
            </a:r>
            <a:r>
              <a:rPr lang="en-US" dirty="0"/>
              <a:t>race. </a:t>
            </a:r>
          </a:p>
          <a:p>
            <a:pPr lvl="1"/>
            <a:r>
              <a:rPr lang="en-US" dirty="0" smtClean="0"/>
              <a:t>Imagine </a:t>
            </a:r>
            <a:r>
              <a:rPr lang="en-US" dirty="0"/>
              <a:t>a Black and white man being </a:t>
            </a:r>
            <a:r>
              <a:rPr lang="en-US" dirty="0" smtClean="0"/>
              <a:t>interviewed by a white interviewer. </a:t>
            </a:r>
            <a:r>
              <a:rPr lang="en-US" dirty="0"/>
              <a:t>The white candidate may feel more at ease with the interviewer because of the social connections he enjoys as a member of the same group. </a:t>
            </a:r>
          </a:p>
          <a:p>
            <a:pPr lvl="2"/>
            <a:r>
              <a:rPr lang="en-US" dirty="0" smtClean="0"/>
              <a:t>This </a:t>
            </a:r>
            <a:r>
              <a:rPr lang="en-US" dirty="0"/>
              <a:t>scenario can be expanded to teacher expectations, the criminal justice system, health care, and the many intersecting institution that interact to create racial disparities.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2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 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is under the assumption that sub-standard people of color will lower the standard of production and quality of employee/student base. </a:t>
            </a:r>
          </a:p>
          <a:p>
            <a:pPr lvl="1"/>
            <a:r>
              <a:rPr lang="en-US" dirty="0" smtClean="0"/>
              <a:t>Reverse </a:t>
            </a:r>
            <a:r>
              <a:rPr lang="en-US" dirty="0"/>
              <a:t>discrimination is a fallacious claim given that sub-par candidates for employment and admission to higher education tend to be equally represented by their white counterpart.</a:t>
            </a:r>
          </a:p>
          <a:p>
            <a:pPr lvl="2"/>
            <a:r>
              <a:rPr lang="en-US" dirty="0" smtClean="0"/>
              <a:t>This </a:t>
            </a:r>
            <a:r>
              <a:rPr lang="en-US" dirty="0"/>
              <a:t>also undercuts the benefit of diversity in higher education and the workplace that Affirmative Action provides.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32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Reverse discrimination and White Supremacist Rhetoric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Whites believe that diversity requirements, along with Affirmative Action programs puts them in the position to sacrifice their </a:t>
            </a:r>
            <a:r>
              <a:rPr lang="en-US" dirty="0" smtClean="0"/>
              <a:t>achievements </a:t>
            </a:r>
            <a:r>
              <a:rPr lang="en-US" dirty="0"/>
              <a:t>for people who do not deserve what they do.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narrative behind this assumption characterizes whites as innocent, a power metaphor that positions people of color as guilty of victimizing them through Affirmative Action programs.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1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Complacency is 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Race Theory takes the innocence perspective into consideration by assuming that no white person is innocent, with the exception of those who aid in attempting to accomplish racial justice. </a:t>
            </a:r>
            <a:endParaRPr lang="en-US" dirty="0" smtClean="0"/>
          </a:p>
          <a:p>
            <a:pPr lvl="1"/>
            <a:r>
              <a:rPr lang="en-US" dirty="0" smtClean="0"/>
              <a:t>Otherwise, whites </a:t>
            </a:r>
            <a:r>
              <a:rPr lang="en-US" dirty="0"/>
              <a:t>benefitting from racial inequality and its contemporary </a:t>
            </a:r>
            <a:r>
              <a:rPr lang="en-US" dirty="0" smtClean="0"/>
              <a:t>legacy are seen as participating in discrimination.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9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Equality</a:t>
            </a:r>
            <a:endParaRPr lang="en-US" dirty="0"/>
          </a:p>
        </p:txBody>
      </p:sp>
      <p:pic>
        <p:nvPicPr>
          <p:cNvPr id="4" name="Mick Jenkins and Supa BWE - Treat Me Official Music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63" y="1776413"/>
            <a:ext cx="7570787" cy="4259262"/>
          </a:xfrm>
        </p:spPr>
      </p:pic>
    </p:spTree>
    <p:extLst>
      <p:ext uri="{BB962C8B-B14F-4D97-AF65-F5344CB8AC3E}">
        <p14:creationId xmlns:p14="http://schemas.microsoft.com/office/powerpoint/2010/main" val="233130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paradigm or mindset.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racism due to an us versus them situation whereby conflict is communicated and practiced in racially biased ways?</a:t>
            </a:r>
          </a:p>
          <a:p>
            <a:pPr lvl="1"/>
            <a:r>
              <a:rPr lang="en-US" dirty="0" smtClean="0"/>
              <a:t>Do </a:t>
            </a:r>
            <a:r>
              <a:rPr lang="en-US" dirty="0"/>
              <a:t>all underprivileged racial groups fall under the same category of oppression as Blacks/non-</a:t>
            </a:r>
            <a:r>
              <a:rPr lang="en-US" dirty="0" smtClean="0"/>
              <a:t>whites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7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Archetype to Racial Discrimination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Black-White binary effectively dictates that non-Black underprivileged groups must compare their treatment to that of African Americans to gain redress. </a:t>
            </a:r>
          </a:p>
          <a:p>
            <a:pPr lvl="1"/>
            <a:r>
              <a:rPr lang="en-US" dirty="0" smtClean="0"/>
              <a:t>Blacks </a:t>
            </a:r>
            <a:r>
              <a:rPr lang="en-US" dirty="0"/>
              <a:t>are the prototypical underprivileged group. </a:t>
            </a:r>
            <a:endParaRPr lang="en-US" dirty="0" smtClean="0"/>
          </a:p>
          <a:p>
            <a:pPr lvl="1"/>
            <a:r>
              <a:rPr lang="en-US" dirty="0" smtClean="0"/>
              <a:t>Assuming that the binary is the root of the conflict, colorblindness assumes that removing that as a social category allows us to see universal humanity.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5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(Color)Blindness</a:t>
            </a:r>
            <a:endParaRPr lang="en-US" dirty="0"/>
          </a:p>
        </p:txBody>
      </p:sp>
      <p:pic>
        <p:nvPicPr>
          <p:cNvPr id="4" name="Colorblind ReThinking Race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63" y="1776413"/>
            <a:ext cx="7570787" cy="4259262"/>
          </a:xfrm>
        </p:spPr>
      </p:pic>
    </p:spTree>
    <p:extLst>
      <p:ext uri="{BB962C8B-B14F-4D97-AF65-F5344CB8AC3E}">
        <p14:creationId xmlns:p14="http://schemas.microsoft.com/office/powerpoint/2010/main" val="290954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Title VII protects against discrimination based on </a:t>
            </a:r>
            <a:r>
              <a:rPr lang="en-US" dirty="0" smtClean="0"/>
              <a:t>sex, race, color, national </a:t>
            </a:r>
            <a:r>
              <a:rPr lang="en-US" dirty="0" smtClean="0"/>
              <a:t>origin and religion, however the deciding factor for legal proceedings is individual intent rather than impact. </a:t>
            </a:r>
          </a:p>
          <a:p>
            <a:pPr lvl="1"/>
            <a:r>
              <a:rPr lang="en-US" dirty="0" smtClean="0"/>
              <a:t>As such, </a:t>
            </a:r>
            <a:r>
              <a:rPr lang="en-US" dirty="0" smtClean="0"/>
              <a:t>it (intent) </a:t>
            </a:r>
            <a:r>
              <a:rPr lang="en-US" dirty="0" smtClean="0"/>
              <a:t>is something that is (considering the way in which racism is practiced today) difficult to prove. </a:t>
            </a:r>
          </a:p>
          <a:p>
            <a:pPr lvl="1"/>
            <a:r>
              <a:rPr lang="en-US" dirty="0" smtClean="0"/>
              <a:t>Discrimination is justifiable using of coded language and criteria rather than enforcing height and size requirements for law enforcement or asking about religious background in employment screening.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84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</a:t>
            </a:r>
            <a:r>
              <a:rPr lang="en-US" dirty="0" smtClean="0"/>
              <a:t>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sitcoms that represent individuals from underprivileged groups typically cast Black actors and actresses.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framework of the program is usually centered around a Black middle-class or inner-city lifestyle that typically overlooks racial dynamics inherent to their socio-economic condition. </a:t>
            </a:r>
          </a:p>
          <a:p>
            <a:pPr lvl="1"/>
            <a:r>
              <a:rPr lang="en-US" dirty="0" smtClean="0"/>
              <a:t>These </a:t>
            </a:r>
            <a:r>
              <a:rPr lang="en-US" dirty="0"/>
              <a:t>depictions also ignore the persecution of underprivileged racial groups (past and present).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Exceptionalism</a:t>
            </a:r>
            <a:r>
              <a:rPr lang="en-US" dirty="0" smtClean="0"/>
              <a:t> as a source of empowerment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group’s history is so distinctive that placing it at the center of analysis is warranted.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assumption is that if the problem of racial discrimination of Blacks was better understood, we would also understand the discrimination of other underprivileged groups. </a:t>
            </a:r>
          </a:p>
          <a:p>
            <a:r>
              <a:rPr lang="en-US" dirty="0"/>
              <a:t>Racism against </a:t>
            </a:r>
            <a:r>
              <a:rPr lang="en-US" dirty="0" smtClean="0"/>
              <a:t>Blacks is </a:t>
            </a:r>
            <a:r>
              <a:rPr lang="en-US" dirty="0"/>
              <a:t>the trope of racial </a:t>
            </a:r>
            <a:r>
              <a:rPr lang="en-US" dirty="0" smtClean="0"/>
              <a:t>discrimination </a:t>
            </a:r>
            <a:r>
              <a:rPr lang="en-US" dirty="0"/>
              <a:t>given the centrality of the phenomenon in American history, culture, along with the dynamic experiences of Blacks as a heterogeneous group.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9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Exceptionalism</a:t>
            </a:r>
            <a:r>
              <a:rPr lang="en-US" dirty="0" smtClean="0"/>
              <a:t> Can Be Essentialism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Exceptionalism</a:t>
            </a:r>
            <a:r>
              <a:rPr lang="en-US" dirty="0"/>
              <a:t>, however, may preclude other practices of discrimination. </a:t>
            </a:r>
            <a:endParaRPr lang="en-US" dirty="0" smtClean="0"/>
          </a:p>
          <a:p>
            <a:pPr lvl="1"/>
            <a:r>
              <a:rPr lang="en-US" dirty="0" smtClean="0"/>
              <a:t>If Barak made it</a:t>
            </a:r>
            <a:r>
              <a:rPr lang="is-IS" dirty="0" smtClean="0"/>
              <a:t>…so can you</a:t>
            </a:r>
            <a:endParaRPr lang="en-US" dirty="0"/>
          </a:p>
          <a:p>
            <a:pPr lvl="2"/>
            <a:r>
              <a:rPr lang="en-US" dirty="0" smtClean="0"/>
              <a:t>Each </a:t>
            </a:r>
            <a:r>
              <a:rPr lang="en-US" dirty="0"/>
              <a:t>disfavored group in this country has been racialized in its own individual way and accordingly to the needs of the majority group at particular times in its history. 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3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ＤＦＰ行書体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3478</TotalTime>
  <Words>1344</Words>
  <Application>Microsoft Macintosh PowerPoint</Application>
  <PresentationFormat>On-screen Show (4:3)</PresentationFormat>
  <Paragraphs>101</Paragraphs>
  <Slides>25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Infusion</vt:lpstr>
      <vt:lpstr>Chapter 5 </vt:lpstr>
      <vt:lpstr>Objectives </vt:lpstr>
      <vt:lpstr>Binary paradigm or mindset. </vt:lpstr>
      <vt:lpstr>Archetype to Racial Discrimination </vt:lpstr>
      <vt:lpstr>(Color)Blindness</vt:lpstr>
      <vt:lpstr>Legal Criteria</vt:lpstr>
      <vt:lpstr>Popular Culture</vt:lpstr>
      <vt:lpstr>Exceptionalism as a source of empowerment</vt:lpstr>
      <vt:lpstr>Exceptionalism Can Be Essentialism</vt:lpstr>
      <vt:lpstr>Weakness of Exceptionalism</vt:lpstr>
      <vt:lpstr>Empowerment is not universal</vt:lpstr>
      <vt:lpstr>Zero Sum</vt:lpstr>
      <vt:lpstr>Moving The Race Conversation Forward</vt:lpstr>
      <vt:lpstr>Binary Thinking</vt:lpstr>
      <vt:lpstr>Critical White Studies.</vt:lpstr>
      <vt:lpstr>Whiteness</vt:lpstr>
      <vt:lpstr>Legal Definition</vt:lpstr>
      <vt:lpstr>Affirmative Blacktion</vt:lpstr>
      <vt:lpstr>Reverse Discrimination</vt:lpstr>
      <vt:lpstr>Racial Solidarity and White Supremacy</vt:lpstr>
      <vt:lpstr>White Privilege</vt:lpstr>
      <vt:lpstr>Reverse Discrimination</vt:lpstr>
      <vt:lpstr>Reverse discrimination and White Supremacist Rhetoric </vt:lpstr>
      <vt:lpstr>Complacency is agreement</vt:lpstr>
      <vt:lpstr>Equality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 </dc:title>
  <dc:creator>Devon Lee</dc:creator>
  <cp:lastModifiedBy>Devon Lee</cp:lastModifiedBy>
  <cp:revision>26</cp:revision>
  <dcterms:created xsi:type="dcterms:W3CDTF">2013-06-06T11:58:14Z</dcterms:created>
  <dcterms:modified xsi:type="dcterms:W3CDTF">2015-12-18T01:11:25Z</dcterms:modified>
</cp:coreProperties>
</file>