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4"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7" r:id="rId3"/>
    <p:sldId id="274" r:id="rId4"/>
    <p:sldId id="276" r:id="rId5"/>
    <p:sldId id="257" r:id="rId6"/>
    <p:sldId id="258" r:id="rId7"/>
    <p:sldId id="275" r:id="rId8"/>
    <p:sldId id="259" r:id="rId9"/>
    <p:sldId id="260" r:id="rId10"/>
    <p:sldId id="272" r:id="rId11"/>
    <p:sldId id="261" r:id="rId12"/>
    <p:sldId id="262" r:id="rId13"/>
    <p:sldId id="266" r:id="rId14"/>
    <p:sldId id="269" r:id="rId15"/>
    <p:sldId id="270" r:id="rId16"/>
    <p:sldId id="271" r:id="rId17"/>
    <p:sldId id="263" r:id="rId18"/>
    <p:sldId id="264" r:id="rId19"/>
    <p:sldId id="267" r:id="rId20"/>
    <p:sldId id="273" r:id="rId21"/>
    <p:sldId id="268"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1B2379-A467-8949-A74F-FD9737780C63}" type="datetimeFigureOut">
              <a:rPr lang="en-US" smtClean="0"/>
              <a:t>12/17/15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58757C-CB8F-CD42-8C6E-D48AFAD3DDBC}" type="slidenum">
              <a:rPr lang="en-US" smtClean="0"/>
              <a:t>‹#›</a:t>
            </a:fld>
            <a:endParaRPr lang="en-US"/>
          </a:p>
        </p:txBody>
      </p:sp>
    </p:spTree>
    <p:extLst>
      <p:ext uri="{BB962C8B-B14F-4D97-AF65-F5344CB8AC3E}">
        <p14:creationId xmlns:p14="http://schemas.microsoft.com/office/powerpoint/2010/main" val="1044731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represent</a:t>
            </a:r>
            <a:r>
              <a:rPr lang="en-US" baseline="0" dirty="0" smtClean="0"/>
              <a:t> power and how that interplays with systems of authority, oppression and privilege</a:t>
            </a:r>
            <a:endParaRPr lang="en-US" dirty="0"/>
          </a:p>
        </p:txBody>
      </p:sp>
      <p:sp>
        <p:nvSpPr>
          <p:cNvPr id="4" name="Slide Number Placeholder 3"/>
          <p:cNvSpPr>
            <a:spLocks noGrp="1"/>
          </p:cNvSpPr>
          <p:nvPr>
            <p:ph type="sldNum" sz="quarter" idx="10"/>
          </p:nvPr>
        </p:nvSpPr>
        <p:spPr/>
        <p:txBody>
          <a:bodyPr/>
          <a:lstStyle/>
          <a:p>
            <a:fld id="{1358757C-CB8F-CD42-8C6E-D48AFAD3DDBC}" type="slidenum">
              <a:rPr lang="en-US" smtClean="0"/>
              <a:t>6</a:t>
            </a:fld>
            <a:endParaRPr lang="en-US"/>
          </a:p>
        </p:txBody>
      </p:sp>
    </p:spTree>
    <p:extLst>
      <p:ext uri="{BB962C8B-B14F-4D97-AF65-F5344CB8AC3E}">
        <p14:creationId xmlns:p14="http://schemas.microsoft.com/office/powerpoint/2010/main" val="175203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12/17/15</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12/17/15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12/17/15</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12/17/15</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12/17/15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12/17/15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12/17/15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12/17/15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12/17/15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12/17/15</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12/17/15</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effectLst/>
              </a:rPr>
              <a:t>Chapter </a:t>
            </a:r>
            <a:r>
              <a:rPr lang="en-US" dirty="0">
                <a:effectLst/>
              </a:rPr>
              <a:t>IV Looking </a:t>
            </a:r>
            <a:r>
              <a:rPr lang="en-US" dirty="0" smtClean="0">
                <a:effectLst/>
              </a:rPr>
              <a:t>Inward</a:t>
            </a:r>
            <a:endParaRPr lang="en-US" dirty="0"/>
          </a:p>
        </p:txBody>
      </p:sp>
      <p:sp>
        <p:nvSpPr>
          <p:cNvPr id="3" name="Subtitle 2"/>
          <p:cNvSpPr>
            <a:spLocks noGrp="1"/>
          </p:cNvSpPr>
          <p:nvPr>
            <p:ph type="subTitle" idx="1"/>
          </p:nvPr>
        </p:nvSpPr>
        <p:spPr/>
        <p:txBody>
          <a:bodyPr/>
          <a:lstStyle/>
          <a:p>
            <a:r>
              <a:rPr lang="en-US" dirty="0" err="1" smtClean="0"/>
              <a:t>Intersectinality</a:t>
            </a:r>
            <a:r>
              <a:rPr lang="en-US" dirty="0" smtClean="0"/>
              <a:t> and anti-essentialism</a:t>
            </a:r>
            <a:endParaRPr lang="en-US" dirty="0"/>
          </a:p>
        </p:txBody>
      </p:sp>
    </p:spTree>
    <p:extLst>
      <p:ext uri="{BB962C8B-B14F-4D97-AF65-F5344CB8AC3E}">
        <p14:creationId xmlns:p14="http://schemas.microsoft.com/office/powerpoint/2010/main" val="36106130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Essentialism and Anti-Essentialism</a:t>
            </a:r>
            <a:endParaRPr lang="en-US" dirty="0"/>
          </a:p>
        </p:txBody>
      </p:sp>
      <p:sp>
        <p:nvSpPr>
          <p:cNvPr id="3" name="Content Placeholder 2"/>
          <p:cNvSpPr>
            <a:spLocks noGrp="1"/>
          </p:cNvSpPr>
          <p:nvPr>
            <p:ph idx="1"/>
          </p:nvPr>
        </p:nvSpPr>
        <p:spPr/>
        <p:txBody>
          <a:bodyPr/>
          <a:lstStyle/>
          <a:p>
            <a:r>
              <a:rPr lang="en-US" dirty="0" smtClean="0"/>
              <a:t>Essentialism:</a:t>
            </a:r>
          </a:p>
          <a:p>
            <a:pPr lvl="1"/>
            <a:r>
              <a:rPr lang="en-US" dirty="0" smtClean="0"/>
              <a:t>All people within a given experience share commonalities, </a:t>
            </a:r>
            <a:r>
              <a:rPr lang="en-US" dirty="0" smtClean="0"/>
              <a:t>and</a:t>
            </a:r>
            <a:r>
              <a:rPr lang="en-US" dirty="0" smtClean="0"/>
              <a:t> </a:t>
            </a:r>
            <a:r>
              <a:rPr lang="en-US" dirty="0" smtClean="0"/>
              <a:t>have common goals and desires.</a:t>
            </a:r>
          </a:p>
          <a:p>
            <a:pPr lvl="1"/>
            <a:r>
              <a:rPr lang="en-US" dirty="0" smtClean="0"/>
              <a:t>Anti-Essentialism: All people within a </a:t>
            </a:r>
            <a:r>
              <a:rPr lang="en-US" dirty="0" smtClean="0"/>
              <a:t>given group may share variations of a racial experience that exhibits a variation of goals. </a:t>
            </a:r>
            <a:endParaRPr lang="en-US" dirty="0" smtClean="0"/>
          </a:p>
          <a:p>
            <a:pPr lvl="2"/>
            <a:r>
              <a:rPr lang="en-US" dirty="0" smtClean="0"/>
              <a:t>There are no universal identities. </a:t>
            </a:r>
            <a:endParaRPr lang="en-US" dirty="0"/>
          </a:p>
        </p:txBody>
      </p:sp>
    </p:spTree>
    <p:extLst>
      <p:ext uri="{BB962C8B-B14F-4D97-AF65-F5344CB8AC3E}">
        <p14:creationId xmlns:p14="http://schemas.microsoft.com/office/powerpoint/2010/main" val="23278137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rPr>
              <a:t>Essentializing</a:t>
            </a:r>
            <a:r>
              <a:rPr lang="en-US" dirty="0">
                <a:effectLst/>
              </a:rPr>
              <a:t>. </a:t>
            </a:r>
            <a:endParaRPr lang="en-US" dirty="0"/>
          </a:p>
        </p:txBody>
      </p:sp>
      <p:sp>
        <p:nvSpPr>
          <p:cNvPr id="3" name="Content Placeholder 2"/>
          <p:cNvSpPr>
            <a:spLocks noGrp="1"/>
          </p:cNvSpPr>
          <p:nvPr>
            <p:ph idx="1"/>
          </p:nvPr>
        </p:nvSpPr>
        <p:spPr/>
        <p:txBody>
          <a:bodyPr>
            <a:normAutofit fontScale="85000" lnSpcReduction="20000"/>
          </a:bodyPr>
          <a:lstStyle/>
          <a:p>
            <a:r>
              <a:rPr lang="en-US" dirty="0">
                <a:effectLst/>
              </a:rPr>
              <a:t>Reducing something to its most basic elements. </a:t>
            </a:r>
          </a:p>
          <a:p>
            <a:r>
              <a:rPr lang="en-US" dirty="0">
                <a:effectLst/>
              </a:rPr>
              <a:t>The goals of a “unified’ group may not reflect exactly those of certain factions within it, yet the larger group benefits from their participation because of the increased numbers they bring. </a:t>
            </a:r>
          </a:p>
          <a:p>
            <a:r>
              <a:rPr lang="en-US" dirty="0">
                <a:effectLst/>
              </a:rPr>
              <a:t>Solutions for oppression have been </a:t>
            </a:r>
            <a:r>
              <a:rPr lang="en-US" dirty="0" err="1">
                <a:effectLst/>
              </a:rPr>
              <a:t>essentialized</a:t>
            </a:r>
            <a:r>
              <a:rPr lang="en-US" dirty="0">
                <a:effectLst/>
              </a:rPr>
              <a:t> in the past by assuming that all forms of oppression are the same. </a:t>
            </a:r>
          </a:p>
          <a:p>
            <a:pPr lvl="1"/>
            <a:r>
              <a:rPr lang="en-US" dirty="0" smtClean="0">
                <a:effectLst/>
              </a:rPr>
              <a:t>Prejudice</a:t>
            </a:r>
            <a:r>
              <a:rPr lang="en-US" dirty="0">
                <a:effectLst/>
              </a:rPr>
              <a:t>, bias, cultural practices produce oppressive conditions. </a:t>
            </a:r>
          </a:p>
          <a:p>
            <a:pPr lvl="1"/>
            <a:r>
              <a:rPr lang="en-US" dirty="0" err="1" smtClean="0">
                <a:effectLst/>
              </a:rPr>
              <a:t>Essentialization</a:t>
            </a:r>
            <a:r>
              <a:rPr lang="en-US" dirty="0" smtClean="0">
                <a:effectLst/>
              </a:rPr>
              <a:t> </a:t>
            </a:r>
            <a:r>
              <a:rPr lang="en-US" dirty="0">
                <a:effectLst/>
              </a:rPr>
              <a:t>creates an easy solution for a complex problem. </a:t>
            </a:r>
          </a:p>
          <a:p>
            <a:pPr lvl="2"/>
            <a:r>
              <a:rPr lang="en-US" dirty="0" smtClean="0">
                <a:effectLst/>
              </a:rPr>
              <a:t>Ex</a:t>
            </a:r>
            <a:r>
              <a:rPr lang="en-US" dirty="0">
                <a:effectLst/>
              </a:rPr>
              <a:t>: assuming that “minorities” represent a collective is a practice of </a:t>
            </a:r>
            <a:r>
              <a:rPr lang="en-US" dirty="0" err="1">
                <a:effectLst/>
              </a:rPr>
              <a:t>essentializing</a:t>
            </a:r>
            <a:r>
              <a:rPr lang="en-US" dirty="0">
                <a:effectLst/>
              </a:rPr>
              <a:t> that has been divisive and undermined solutions for oppressive conditions. </a:t>
            </a:r>
          </a:p>
          <a:p>
            <a:endParaRPr lang="en-US" dirty="0"/>
          </a:p>
        </p:txBody>
      </p:sp>
    </p:spTree>
    <p:extLst>
      <p:ext uri="{BB962C8B-B14F-4D97-AF65-F5344CB8AC3E}">
        <p14:creationId xmlns:p14="http://schemas.microsoft.com/office/powerpoint/2010/main" val="6545002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Essentializing</a:t>
            </a:r>
            <a:r>
              <a:rPr lang="en-US" smtClean="0"/>
              <a:t> Cont.</a:t>
            </a:r>
            <a:endParaRPr lang="en-US"/>
          </a:p>
        </p:txBody>
      </p:sp>
      <p:sp>
        <p:nvSpPr>
          <p:cNvPr id="3" name="Content Placeholder 2"/>
          <p:cNvSpPr>
            <a:spLocks noGrp="1"/>
          </p:cNvSpPr>
          <p:nvPr>
            <p:ph idx="1"/>
          </p:nvPr>
        </p:nvSpPr>
        <p:spPr/>
        <p:txBody>
          <a:bodyPr>
            <a:normAutofit/>
          </a:bodyPr>
          <a:lstStyle/>
          <a:p>
            <a:r>
              <a:rPr lang="en-US" dirty="0" err="1">
                <a:effectLst/>
              </a:rPr>
              <a:t>Essentializing</a:t>
            </a:r>
            <a:r>
              <a:rPr lang="en-US" dirty="0">
                <a:effectLst/>
              </a:rPr>
              <a:t> can then be reduced to an understanding of white dominance assuming that race creates an alternative comparative that produces disparities. </a:t>
            </a:r>
            <a:endParaRPr lang="en-US" dirty="0" smtClean="0">
              <a:effectLst/>
            </a:endParaRPr>
          </a:p>
          <a:p>
            <a:pPr lvl="1"/>
            <a:r>
              <a:rPr lang="en-US" dirty="0" smtClean="0">
                <a:effectLst/>
              </a:rPr>
              <a:t>Ex: racism is the result of difference and when people begin to act the same, they will be treated the same.</a:t>
            </a:r>
            <a:endParaRPr lang="en-US" dirty="0">
              <a:effectLst/>
            </a:endParaRPr>
          </a:p>
          <a:p>
            <a:pPr lvl="2"/>
            <a:r>
              <a:rPr lang="en-US" dirty="0" smtClean="0">
                <a:effectLst/>
              </a:rPr>
              <a:t>This </a:t>
            </a:r>
            <a:r>
              <a:rPr lang="en-US" dirty="0">
                <a:effectLst/>
              </a:rPr>
              <a:t>becomes problematic when it assumes that something as basic as group difference, or skin color is responsible for disparities. </a:t>
            </a:r>
          </a:p>
          <a:p>
            <a:pPr lvl="2"/>
            <a:r>
              <a:rPr lang="en-US" dirty="0" smtClean="0">
                <a:effectLst/>
              </a:rPr>
              <a:t>Once </a:t>
            </a:r>
            <a:r>
              <a:rPr lang="en-US" dirty="0">
                <a:effectLst/>
              </a:rPr>
              <a:t>the problem becomes defined as such, the solution is also defined as such. </a:t>
            </a:r>
          </a:p>
          <a:p>
            <a:endParaRPr lang="en-US" dirty="0"/>
          </a:p>
        </p:txBody>
      </p:sp>
    </p:spTree>
    <p:extLst>
      <p:ext uri="{BB962C8B-B14F-4D97-AF65-F5344CB8AC3E}">
        <p14:creationId xmlns:p14="http://schemas.microsoft.com/office/powerpoint/2010/main" val="36913125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 Thoughts Don’t Really Matter</a:t>
            </a:r>
            <a:endParaRPr lang="en-US" dirty="0"/>
          </a:p>
        </p:txBody>
      </p:sp>
      <p:sp>
        <p:nvSpPr>
          <p:cNvPr id="3" name="Content Placeholder 2"/>
          <p:cNvSpPr>
            <a:spLocks noGrp="1"/>
          </p:cNvSpPr>
          <p:nvPr>
            <p:ph idx="1"/>
          </p:nvPr>
        </p:nvSpPr>
        <p:spPr/>
        <p:txBody>
          <a:bodyPr/>
          <a:lstStyle/>
          <a:p>
            <a:r>
              <a:rPr lang="en-US" dirty="0" smtClean="0"/>
              <a:t>Racism connotes a system of injustice, rather than the result of individual thoughts and action. </a:t>
            </a:r>
          </a:p>
          <a:p>
            <a:pPr lvl="1"/>
            <a:r>
              <a:rPr lang="en-US" dirty="0" smtClean="0"/>
              <a:t>Laws on paper may create safety nets, however they do not prevent disparities. </a:t>
            </a:r>
          </a:p>
          <a:p>
            <a:pPr lvl="1"/>
            <a:r>
              <a:rPr lang="en-US" dirty="0" smtClean="0"/>
              <a:t>Even in Montgomery County, the Black H.S. graduation rate is higher than the White, however Blacks still have a slightly higher unemployment rate. </a:t>
            </a:r>
          </a:p>
          <a:p>
            <a:pPr lvl="2"/>
            <a:r>
              <a:rPr lang="en-US" dirty="0" smtClean="0"/>
              <a:t>Systemic inequalities guide action that lead to disparities. </a:t>
            </a:r>
          </a:p>
          <a:p>
            <a:pPr lvl="2"/>
            <a:r>
              <a:rPr lang="en-US" dirty="0" smtClean="0"/>
              <a:t>Once the system is addressed action will follow and not the other way around. </a:t>
            </a:r>
            <a:endParaRPr lang="en-US" dirty="0"/>
          </a:p>
        </p:txBody>
      </p:sp>
    </p:spTree>
    <p:extLst>
      <p:ext uri="{BB962C8B-B14F-4D97-AF65-F5344CB8AC3E}">
        <p14:creationId xmlns:p14="http://schemas.microsoft.com/office/powerpoint/2010/main" val="19796858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Abstraction</a:t>
            </a:r>
            <a:endParaRPr lang="en-US" dirty="0"/>
          </a:p>
        </p:txBody>
      </p:sp>
      <p:sp>
        <p:nvSpPr>
          <p:cNvPr id="3" name="Content Placeholder 2"/>
          <p:cNvSpPr>
            <a:spLocks noGrp="1"/>
          </p:cNvSpPr>
          <p:nvPr>
            <p:ph idx="1"/>
          </p:nvPr>
        </p:nvSpPr>
        <p:spPr/>
        <p:txBody>
          <a:bodyPr>
            <a:normAutofit/>
          </a:bodyPr>
          <a:lstStyle/>
          <a:p>
            <a:r>
              <a:rPr lang="en-US" dirty="0" smtClean="0"/>
              <a:t>The abstraction of </a:t>
            </a:r>
            <a:r>
              <a:rPr lang="en-US" dirty="0" smtClean="0"/>
              <a:t>white-Black creating </a:t>
            </a:r>
            <a:r>
              <a:rPr lang="en-US" dirty="0" smtClean="0"/>
              <a:t>the common good for all through the Civil Rights movement is a fabrication of reality that undermines social justice. </a:t>
            </a:r>
          </a:p>
          <a:p>
            <a:pPr lvl="1"/>
            <a:r>
              <a:rPr lang="en-US" dirty="0" smtClean="0"/>
              <a:t>White liberals were just as much an impediment to the progress of the Civil Rights Movement as an asset. </a:t>
            </a:r>
          </a:p>
          <a:p>
            <a:pPr lvl="1"/>
            <a:r>
              <a:rPr lang="en-US" dirty="0" smtClean="0"/>
              <a:t>Anti-Civil Rights policy and discourse subtracted from the gains of the Civil Rights movement.</a:t>
            </a:r>
          </a:p>
          <a:p>
            <a:pPr lvl="2"/>
            <a:r>
              <a:rPr lang="en-US" dirty="0" smtClean="0"/>
              <a:t>This was a joint venture between the political left and right majority in an effort to endorse gains that were not reflective of reality through a process of ignoring the impact of systemic racism to market color-blindness. </a:t>
            </a:r>
            <a:endParaRPr lang="en-US" dirty="0"/>
          </a:p>
        </p:txBody>
      </p:sp>
    </p:spTree>
    <p:extLst>
      <p:ext uri="{BB962C8B-B14F-4D97-AF65-F5344CB8AC3E}">
        <p14:creationId xmlns:p14="http://schemas.microsoft.com/office/powerpoint/2010/main" val="4857632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MLK’s Dream </a:t>
            </a:r>
            <a:r>
              <a:rPr lang="en-US" dirty="0" err="1" smtClean="0"/>
              <a:t>Ab</a:t>
            </a:r>
            <a:r>
              <a:rPr lang="en-US" dirty="0" smtClean="0"/>
              <a:t>(Sub)</a:t>
            </a:r>
            <a:r>
              <a:rPr lang="en-US" dirty="0" err="1" smtClean="0"/>
              <a:t>stracted</a:t>
            </a:r>
            <a:endParaRPr lang="en-US" dirty="0"/>
          </a:p>
        </p:txBody>
      </p:sp>
      <p:sp>
        <p:nvSpPr>
          <p:cNvPr id="3" name="Content Placeholder 2"/>
          <p:cNvSpPr>
            <a:spLocks noGrp="1"/>
          </p:cNvSpPr>
          <p:nvPr>
            <p:ph idx="1"/>
          </p:nvPr>
        </p:nvSpPr>
        <p:spPr/>
        <p:txBody>
          <a:bodyPr>
            <a:normAutofit lnSpcReduction="10000"/>
          </a:bodyPr>
          <a:lstStyle/>
          <a:p>
            <a:r>
              <a:rPr lang="en-US" dirty="0" smtClean="0"/>
              <a:t>The belief that things have gotten better ignores disparities. </a:t>
            </a:r>
          </a:p>
          <a:p>
            <a:pPr lvl="1"/>
            <a:r>
              <a:rPr lang="en-US" dirty="0" smtClean="0"/>
              <a:t>A lot has changed since the Civil Rights Movement, along with racism.</a:t>
            </a:r>
          </a:p>
          <a:p>
            <a:pPr lvl="1"/>
            <a:r>
              <a:rPr lang="en-US" dirty="0" smtClean="0"/>
              <a:t>However, most indicators of racial disparities have not changed, showing that racism may be just as much prevalent now as it was then. </a:t>
            </a:r>
          </a:p>
          <a:p>
            <a:pPr lvl="2"/>
            <a:r>
              <a:rPr lang="en-US" dirty="0" smtClean="0"/>
              <a:t>One thing to consider: Plessey V. Ferguson was the institutionalization of Jim Crow that marketed itself as “Separate But Equal”</a:t>
            </a:r>
          </a:p>
          <a:p>
            <a:pPr lvl="3"/>
            <a:r>
              <a:rPr lang="en-US" dirty="0" smtClean="0"/>
              <a:t>Equality was an implicit goal </a:t>
            </a:r>
            <a:r>
              <a:rPr lang="en-US" dirty="0" smtClean="0"/>
              <a:t>unachieved, ultimately </a:t>
            </a:r>
            <a:r>
              <a:rPr lang="en-US" dirty="0" smtClean="0"/>
              <a:t>undermined by color-blind and color conscious racism</a:t>
            </a:r>
            <a:endParaRPr lang="en-US" dirty="0"/>
          </a:p>
        </p:txBody>
      </p:sp>
    </p:spTree>
    <p:extLst>
      <p:ext uri="{BB962C8B-B14F-4D97-AF65-F5344CB8AC3E}">
        <p14:creationId xmlns:p14="http://schemas.microsoft.com/office/powerpoint/2010/main" val="27999382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Prejudice and Racism?</a:t>
            </a:r>
            <a:endParaRPr lang="en-US" dirty="0"/>
          </a:p>
        </p:txBody>
      </p:sp>
      <p:sp>
        <p:nvSpPr>
          <p:cNvPr id="3" name="Content Placeholder 2"/>
          <p:cNvSpPr>
            <a:spLocks noGrp="1"/>
          </p:cNvSpPr>
          <p:nvPr>
            <p:ph idx="1"/>
          </p:nvPr>
        </p:nvSpPr>
        <p:spPr/>
        <p:txBody>
          <a:bodyPr/>
          <a:lstStyle/>
          <a:p>
            <a:r>
              <a:rPr lang="en-US" dirty="0" smtClean="0"/>
              <a:t>The Civil Rights Movement sought to end racism.</a:t>
            </a:r>
          </a:p>
          <a:p>
            <a:pPr lvl="1"/>
            <a:r>
              <a:rPr lang="en-US" dirty="0" smtClean="0"/>
              <a:t>However, systems of injustice prevailed to maintain the previously existing order of racial dominance and subordination. </a:t>
            </a:r>
          </a:p>
          <a:p>
            <a:pPr lvl="2"/>
            <a:r>
              <a:rPr lang="en-US" dirty="0" smtClean="0"/>
              <a:t>Sub prime housing and loans prevented the accumulation of wealth in the Black community, sub prime teachers prevented access to equitable educations, disproportional enforcement in the war against drugs removed potential breadwinners from households, racism in the class room created jail to prison pipelines…it was not prejudice, but a system of inequality that maintained disparities.  </a:t>
            </a:r>
          </a:p>
        </p:txBody>
      </p:sp>
    </p:spTree>
    <p:extLst>
      <p:ext uri="{BB962C8B-B14F-4D97-AF65-F5344CB8AC3E}">
        <p14:creationId xmlns:p14="http://schemas.microsoft.com/office/powerpoint/2010/main" val="11334087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Systemic Racism</a:t>
            </a:r>
            <a:endParaRPr lang="en-US" dirty="0"/>
          </a:p>
        </p:txBody>
      </p:sp>
      <p:sp>
        <p:nvSpPr>
          <p:cNvPr id="3" name="Content Placeholder 2"/>
          <p:cNvSpPr>
            <a:spLocks noGrp="1"/>
          </p:cNvSpPr>
          <p:nvPr>
            <p:ph idx="1"/>
          </p:nvPr>
        </p:nvSpPr>
        <p:spPr/>
        <p:txBody>
          <a:bodyPr/>
          <a:lstStyle/>
          <a:p>
            <a:r>
              <a:rPr lang="en-US" dirty="0">
                <a:effectLst/>
              </a:rPr>
              <a:t>Systemic Racism: the participation of multiple systems in producing disparities. </a:t>
            </a:r>
          </a:p>
          <a:p>
            <a:pPr lvl="1"/>
            <a:r>
              <a:rPr lang="en-US" dirty="0" smtClean="0">
                <a:effectLst/>
              </a:rPr>
              <a:t>Because </a:t>
            </a:r>
            <a:r>
              <a:rPr lang="en-US" dirty="0">
                <a:effectLst/>
              </a:rPr>
              <a:t>racism is systemic</a:t>
            </a:r>
            <a:r>
              <a:rPr lang="en-US" dirty="0" smtClean="0">
                <a:effectLst/>
              </a:rPr>
              <a:t>, </a:t>
            </a:r>
            <a:r>
              <a:rPr lang="en-US" dirty="0">
                <a:effectLst/>
              </a:rPr>
              <a:t>solutions must also </a:t>
            </a:r>
            <a:r>
              <a:rPr lang="en-US" dirty="0" smtClean="0">
                <a:effectLst/>
              </a:rPr>
              <a:t>be. </a:t>
            </a:r>
          </a:p>
          <a:p>
            <a:pPr lvl="1"/>
            <a:r>
              <a:rPr lang="en-US" dirty="0" smtClean="0">
                <a:effectLst/>
              </a:rPr>
              <a:t>Racism </a:t>
            </a:r>
            <a:r>
              <a:rPr lang="en-US" dirty="0">
                <a:effectLst/>
              </a:rPr>
              <a:t>is not intention alone, as has been assumed in the past, it is produced through a larger web of institutional interaction. (will discuss later). </a:t>
            </a:r>
          </a:p>
          <a:p>
            <a:endParaRPr lang="en-US" dirty="0"/>
          </a:p>
        </p:txBody>
      </p:sp>
    </p:spTree>
    <p:extLst>
      <p:ext uri="{BB962C8B-B14F-4D97-AF65-F5344CB8AC3E}">
        <p14:creationId xmlns:p14="http://schemas.microsoft.com/office/powerpoint/2010/main" val="18618456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Systemic Racism Cont. </a:t>
            </a:r>
            <a:endParaRPr lang="en-US" dirty="0"/>
          </a:p>
        </p:txBody>
      </p:sp>
      <p:sp>
        <p:nvSpPr>
          <p:cNvPr id="3" name="Content Placeholder 2"/>
          <p:cNvSpPr>
            <a:spLocks noGrp="1"/>
          </p:cNvSpPr>
          <p:nvPr>
            <p:ph idx="1"/>
          </p:nvPr>
        </p:nvSpPr>
        <p:spPr/>
        <p:txBody>
          <a:bodyPr>
            <a:normAutofit/>
          </a:bodyPr>
          <a:lstStyle/>
          <a:p>
            <a:r>
              <a:rPr lang="en-US" dirty="0">
                <a:effectLst/>
              </a:rPr>
              <a:t>“When we are tackling a structure as deeply embedded as race, radial measures are required. Everything must change at once, otherwise the system merely swallows up the small improvement one has made, and everything remains the same. </a:t>
            </a:r>
          </a:p>
          <a:p>
            <a:pPr lvl="1"/>
            <a:r>
              <a:rPr lang="en-US" dirty="0" smtClean="0">
                <a:effectLst/>
              </a:rPr>
              <a:t>Ignoring </a:t>
            </a:r>
            <a:r>
              <a:rPr lang="en-US" dirty="0" err="1" smtClean="0">
                <a:effectLst/>
              </a:rPr>
              <a:t>intersectionality</a:t>
            </a:r>
            <a:r>
              <a:rPr lang="en-US" dirty="0">
                <a:effectLst/>
              </a:rPr>
              <a:t>, as liberalism often does, </a:t>
            </a:r>
            <a:r>
              <a:rPr lang="en-US" dirty="0" smtClean="0">
                <a:effectLst/>
              </a:rPr>
              <a:t>risks </a:t>
            </a:r>
            <a:r>
              <a:rPr lang="en-US" dirty="0">
                <a:effectLst/>
              </a:rPr>
              <a:t>doing things by half-measures and leaving major sectors of the population dissatisfied. </a:t>
            </a:r>
          </a:p>
          <a:p>
            <a:pPr lvl="1"/>
            <a:r>
              <a:rPr lang="en-US" dirty="0" smtClean="0">
                <a:effectLst/>
              </a:rPr>
              <a:t>Classic </a:t>
            </a:r>
            <a:r>
              <a:rPr lang="en-US" dirty="0">
                <a:effectLst/>
              </a:rPr>
              <a:t>liberalism has been criticized for holding classic universalisms</a:t>
            </a:r>
          </a:p>
          <a:p>
            <a:endParaRPr lang="en-US" dirty="0"/>
          </a:p>
        </p:txBody>
      </p:sp>
    </p:spTree>
    <p:extLst>
      <p:ext uri="{BB962C8B-B14F-4D97-AF65-F5344CB8AC3E}">
        <p14:creationId xmlns:p14="http://schemas.microsoft.com/office/powerpoint/2010/main" val="22218542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Nationalism v. </a:t>
            </a:r>
            <a:r>
              <a:rPr lang="en-US" dirty="0" smtClean="0">
                <a:effectLst/>
              </a:rPr>
              <a:t>Assimilation</a:t>
            </a:r>
            <a:endParaRPr lang="en-US" dirty="0"/>
          </a:p>
        </p:txBody>
      </p:sp>
      <p:sp>
        <p:nvSpPr>
          <p:cNvPr id="3" name="Content Placeholder 2"/>
          <p:cNvSpPr>
            <a:spLocks noGrp="1"/>
          </p:cNvSpPr>
          <p:nvPr>
            <p:ph idx="1"/>
          </p:nvPr>
        </p:nvSpPr>
        <p:spPr/>
        <p:txBody>
          <a:bodyPr/>
          <a:lstStyle/>
          <a:p>
            <a:r>
              <a:rPr lang="en-US" dirty="0">
                <a:effectLst/>
              </a:rPr>
              <a:t>Nationalism: people should embrace their cultural identities and not compromise to the cultural practices of the dominant group. </a:t>
            </a:r>
            <a:endParaRPr lang="en-US" dirty="0" smtClean="0">
              <a:effectLst/>
            </a:endParaRPr>
          </a:p>
          <a:p>
            <a:pPr lvl="1"/>
            <a:r>
              <a:rPr lang="en-US" dirty="0" smtClean="0">
                <a:effectLst/>
              </a:rPr>
              <a:t>Integration </a:t>
            </a:r>
            <a:r>
              <a:rPr lang="en-US" dirty="0">
                <a:effectLst/>
              </a:rPr>
              <a:t>is seen to undermine group progress through undermining group solidarity and the racism’s systemic role in producing racial disparities. </a:t>
            </a:r>
          </a:p>
        </p:txBody>
      </p:sp>
    </p:spTree>
    <p:extLst>
      <p:ext uri="{BB962C8B-B14F-4D97-AF65-F5344CB8AC3E}">
        <p14:creationId xmlns:p14="http://schemas.microsoft.com/office/powerpoint/2010/main" val="18156939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LK REALIZED HIS FALSE DREAM WAS JAKES NIGHTMAR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4275096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Nationalism versus Assimilation</a:t>
            </a:r>
            <a:endParaRPr lang="en-US" dirty="0"/>
          </a:p>
        </p:txBody>
      </p:sp>
      <p:sp>
        <p:nvSpPr>
          <p:cNvPr id="3" name="Content Placeholder 2"/>
          <p:cNvSpPr>
            <a:spLocks noGrp="1"/>
          </p:cNvSpPr>
          <p:nvPr>
            <p:ph idx="1"/>
          </p:nvPr>
        </p:nvSpPr>
        <p:spPr/>
        <p:txBody>
          <a:bodyPr/>
          <a:lstStyle/>
          <a:p>
            <a:r>
              <a:rPr lang="en-US" dirty="0" smtClean="0"/>
              <a:t>Should we all just be American?</a:t>
            </a:r>
          </a:p>
          <a:p>
            <a:pPr lvl="1"/>
            <a:r>
              <a:rPr lang="en-US" dirty="0" smtClean="0"/>
              <a:t>Would it just be possible for us to just stop talking about racism? </a:t>
            </a:r>
          </a:p>
          <a:p>
            <a:pPr lvl="1"/>
            <a:r>
              <a:rPr lang="en-US" dirty="0" smtClean="0"/>
              <a:t>Is talking about racism so much perpetuating a problem? </a:t>
            </a:r>
          </a:p>
          <a:p>
            <a:pPr lvl="2"/>
            <a:r>
              <a:rPr lang="en-US" dirty="0" smtClean="0"/>
              <a:t>Does difference create conflict? </a:t>
            </a:r>
            <a:endParaRPr lang="en-US" dirty="0"/>
          </a:p>
        </p:txBody>
      </p:sp>
    </p:spTree>
    <p:extLst>
      <p:ext uri="{BB962C8B-B14F-4D97-AF65-F5344CB8AC3E}">
        <p14:creationId xmlns:p14="http://schemas.microsoft.com/office/powerpoint/2010/main" val="9999195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The Middle </a:t>
            </a:r>
            <a:r>
              <a:rPr lang="en-US" dirty="0" smtClean="0">
                <a:effectLst/>
              </a:rPr>
              <a:t>Ground?</a:t>
            </a:r>
            <a:endParaRPr lang="en-US" dirty="0"/>
          </a:p>
        </p:txBody>
      </p:sp>
      <p:sp>
        <p:nvSpPr>
          <p:cNvPr id="3" name="Content Placeholder 2"/>
          <p:cNvSpPr>
            <a:spLocks noGrp="1"/>
          </p:cNvSpPr>
          <p:nvPr>
            <p:ph idx="1"/>
          </p:nvPr>
        </p:nvSpPr>
        <p:spPr/>
        <p:txBody>
          <a:bodyPr/>
          <a:lstStyle/>
          <a:p>
            <a:r>
              <a:rPr lang="en-US" dirty="0">
                <a:effectLst/>
              </a:rPr>
              <a:t>People of color should not try to fit into the dominant structure, but to transform it. </a:t>
            </a:r>
          </a:p>
          <a:p>
            <a:pPr lvl="1"/>
            <a:r>
              <a:rPr lang="en-US" dirty="0" smtClean="0"/>
              <a:t>Rather than assume that if Whites saw similarities and felt comfortable or had nicer things to think and feel about people of color, underprivileged racial groups should focus on situating themselves in power broking-positions that would allow them to effect change structurally. </a:t>
            </a:r>
            <a:endParaRPr lang="en-US" dirty="0"/>
          </a:p>
        </p:txBody>
      </p:sp>
    </p:spTree>
    <p:extLst>
      <p:ext uri="{BB962C8B-B14F-4D97-AF65-F5344CB8AC3E}">
        <p14:creationId xmlns:p14="http://schemas.microsoft.com/office/powerpoint/2010/main" val="418795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The Solution</a:t>
            </a:r>
          </a:p>
        </p:txBody>
      </p:sp>
      <p:sp>
        <p:nvSpPr>
          <p:cNvPr id="3" name="Content Placeholder 2"/>
          <p:cNvSpPr>
            <a:spLocks noGrp="1"/>
          </p:cNvSpPr>
          <p:nvPr>
            <p:ph idx="1"/>
          </p:nvPr>
        </p:nvSpPr>
        <p:spPr/>
        <p:txBody>
          <a:bodyPr>
            <a:normAutofit lnSpcReduction="10000"/>
          </a:bodyPr>
          <a:lstStyle/>
          <a:p>
            <a:r>
              <a:rPr lang="en-US" dirty="0">
                <a:effectLst/>
              </a:rPr>
              <a:t>Some observers hold that all people of color should compromise their differences to form a united front against racism. </a:t>
            </a:r>
          </a:p>
          <a:p>
            <a:pPr lvl="1"/>
            <a:r>
              <a:rPr lang="en-US" dirty="0" smtClean="0">
                <a:effectLst/>
              </a:rPr>
              <a:t>The </a:t>
            </a:r>
            <a:r>
              <a:rPr lang="en-US" dirty="0">
                <a:effectLst/>
              </a:rPr>
              <a:t>problem with this solution is that underprivileged races, sexual orientations, socio-economic classes may be better off than others and produce further marginalization. </a:t>
            </a:r>
          </a:p>
          <a:p>
            <a:pPr lvl="1"/>
            <a:r>
              <a:rPr lang="en-US" dirty="0" smtClean="0">
                <a:effectLst/>
              </a:rPr>
              <a:t>The </a:t>
            </a:r>
            <a:r>
              <a:rPr lang="en-US" dirty="0">
                <a:effectLst/>
              </a:rPr>
              <a:t>marginalization of the Black woman in the Civil Rights Movement is an example of this. </a:t>
            </a:r>
          </a:p>
          <a:p>
            <a:pPr lvl="2"/>
            <a:r>
              <a:rPr lang="en-US" dirty="0" smtClean="0">
                <a:effectLst/>
              </a:rPr>
              <a:t>They </a:t>
            </a:r>
            <a:r>
              <a:rPr lang="en-US" dirty="0">
                <a:effectLst/>
              </a:rPr>
              <a:t>were made to march in the second rows, not allowed to speak for themselves over the race, etc.…and their issues were not addressed as civil rights. </a:t>
            </a:r>
          </a:p>
          <a:p>
            <a:endParaRPr lang="en-US" dirty="0"/>
          </a:p>
        </p:txBody>
      </p:sp>
    </p:spTree>
    <p:extLst>
      <p:ext uri="{BB962C8B-B14F-4D97-AF65-F5344CB8AC3E}">
        <p14:creationId xmlns:p14="http://schemas.microsoft.com/office/powerpoint/2010/main" val="137885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Begin to see interplay in your everyday life</a:t>
            </a:r>
          </a:p>
          <a:p>
            <a:r>
              <a:rPr lang="en-US" dirty="0" smtClean="0"/>
              <a:t>Understand how </a:t>
            </a:r>
            <a:r>
              <a:rPr lang="en-US" dirty="0" err="1" smtClean="0"/>
              <a:t>inersectionality</a:t>
            </a:r>
            <a:r>
              <a:rPr lang="en-US" dirty="0" smtClean="0"/>
              <a:t> positions people to have different lived experience along with different struggles. </a:t>
            </a:r>
          </a:p>
          <a:p>
            <a:r>
              <a:rPr lang="en-US" dirty="0" smtClean="0"/>
              <a:t>Continue to differentiate behavior versus social structures and how they create the outcome of oppression. </a:t>
            </a:r>
          </a:p>
          <a:p>
            <a:endParaRPr lang="en-US" dirty="0" smtClean="0"/>
          </a:p>
          <a:p>
            <a:endParaRPr lang="en-US" dirty="0"/>
          </a:p>
        </p:txBody>
      </p:sp>
    </p:spTree>
    <p:extLst>
      <p:ext uri="{BB962C8B-B14F-4D97-AF65-F5344CB8AC3E}">
        <p14:creationId xmlns:p14="http://schemas.microsoft.com/office/powerpoint/2010/main" val="27901222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ledad OBrien Embarrasses Herself in Debate Over Critical Race Theor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855022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CRT In Action </a:t>
            </a:r>
            <a:endParaRPr lang="en-US" dirty="0"/>
          </a:p>
        </p:txBody>
      </p:sp>
      <p:sp>
        <p:nvSpPr>
          <p:cNvPr id="3" name="Content Placeholder 2"/>
          <p:cNvSpPr>
            <a:spLocks noGrp="1"/>
          </p:cNvSpPr>
          <p:nvPr>
            <p:ph idx="1"/>
          </p:nvPr>
        </p:nvSpPr>
        <p:spPr/>
        <p:txBody>
          <a:bodyPr/>
          <a:lstStyle/>
          <a:p>
            <a:r>
              <a:rPr lang="en-US" dirty="0">
                <a:effectLst/>
              </a:rPr>
              <a:t>Outside of law, CRT examines the interplay of power and authority within underprivileged communities and social movements. </a:t>
            </a:r>
            <a:endParaRPr lang="en-US" dirty="0" smtClean="0">
              <a:effectLst/>
            </a:endParaRPr>
          </a:p>
          <a:p>
            <a:pPr lvl="1"/>
            <a:r>
              <a:rPr lang="en-US" dirty="0" smtClean="0">
                <a:effectLst/>
              </a:rPr>
              <a:t>This interplay has nothing to do with individual relationships or ideas. </a:t>
            </a:r>
          </a:p>
          <a:p>
            <a:pPr lvl="2"/>
            <a:r>
              <a:rPr lang="en-US" dirty="0" smtClean="0">
                <a:effectLst/>
              </a:rPr>
              <a:t>In that regard, CRT theorizes that if thoughts and actions of kindness prevailed as common practice, they would have nothing to do with systemic realities: similar to color-blindness as a cure to racism. </a:t>
            </a:r>
          </a:p>
          <a:p>
            <a:pPr lvl="1"/>
            <a:endParaRPr lang="en-US" dirty="0"/>
          </a:p>
        </p:txBody>
      </p:sp>
    </p:spTree>
    <p:extLst>
      <p:ext uri="{BB962C8B-B14F-4D97-AF65-F5344CB8AC3E}">
        <p14:creationId xmlns:p14="http://schemas.microsoft.com/office/powerpoint/2010/main" val="32768367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Interplay</a:t>
            </a:r>
            <a:endParaRPr lang="en-US" dirty="0"/>
          </a:p>
        </p:txBody>
      </p:sp>
      <p:sp>
        <p:nvSpPr>
          <p:cNvPr id="3" name="Content Placeholder 2"/>
          <p:cNvSpPr>
            <a:spLocks noGrp="1"/>
          </p:cNvSpPr>
          <p:nvPr>
            <p:ph idx="1"/>
          </p:nvPr>
        </p:nvSpPr>
        <p:spPr/>
        <p:txBody>
          <a:bodyPr>
            <a:normAutofit/>
          </a:bodyPr>
          <a:lstStyle/>
          <a:p>
            <a:r>
              <a:rPr lang="en-US" dirty="0" smtClean="0">
                <a:effectLst/>
              </a:rPr>
              <a:t>Interplay: the relationship between power and authority. </a:t>
            </a:r>
            <a:endParaRPr lang="en-US" dirty="0">
              <a:effectLst/>
            </a:endParaRPr>
          </a:p>
          <a:p>
            <a:r>
              <a:rPr lang="en-US" dirty="0" err="1" smtClean="0">
                <a:effectLst/>
              </a:rPr>
              <a:t>Intersectionality</a:t>
            </a:r>
            <a:r>
              <a:rPr lang="en-US" dirty="0">
                <a:effectLst/>
              </a:rPr>
              <a:t>: the examination of race, sex, class, national origin, and sexual orientation and how those identities create and respond to societal power differentials. </a:t>
            </a:r>
          </a:p>
          <a:p>
            <a:pPr lvl="1"/>
            <a:r>
              <a:rPr lang="en-US" dirty="0">
                <a:effectLst/>
              </a:rPr>
              <a:t>Identities can then represent multiple sites of oppression. Ex: poor, gay, Black…etc…</a:t>
            </a:r>
          </a:p>
          <a:p>
            <a:endParaRPr lang="en-US" dirty="0"/>
          </a:p>
        </p:txBody>
      </p:sp>
    </p:spTree>
    <p:extLst>
      <p:ext uri="{BB962C8B-B14F-4D97-AF65-F5344CB8AC3E}">
        <p14:creationId xmlns:p14="http://schemas.microsoft.com/office/powerpoint/2010/main" val="28273490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NV Finals- Asheville Offer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09848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Intersection of Domination</a:t>
            </a:r>
            <a:endParaRPr lang="en-US" dirty="0"/>
          </a:p>
        </p:txBody>
      </p:sp>
      <p:sp>
        <p:nvSpPr>
          <p:cNvPr id="3" name="Content Placeholder 2"/>
          <p:cNvSpPr>
            <a:spLocks noGrp="1"/>
          </p:cNvSpPr>
          <p:nvPr>
            <p:ph idx="1"/>
          </p:nvPr>
        </p:nvSpPr>
        <p:spPr/>
        <p:txBody>
          <a:bodyPr>
            <a:normAutofit/>
          </a:bodyPr>
          <a:lstStyle/>
          <a:p>
            <a:r>
              <a:rPr lang="en-US" dirty="0" smtClean="0">
                <a:effectLst/>
              </a:rPr>
              <a:t>Having multiple </a:t>
            </a:r>
            <a:r>
              <a:rPr lang="en-US" dirty="0">
                <a:effectLst/>
              </a:rPr>
              <a:t>sites of oppression, prejudice becomes difficult to recognize </a:t>
            </a:r>
            <a:r>
              <a:rPr lang="en-US" dirty="0" smtClean="0">
                <a:effectLst/>
              </a:rPr>
              <a:t>the complexity of oppressive conditions. </a:t>
            </a:r>
          </a:p>
          <a:p>
            <a:pPr lvl="1"/>
            <a:r>
              <a:rPr lang="en-US" dirty="0">
                <a:effectLst/>
              </a:rPr>
              <a:t>In given contexts identities create a unique set of penalty and privilege.</a:t>
            </a:r>
          </a:p>
          <a:p>
            <a:pPr lvl="2"/>
            <a:r>
              <a:rPr lang="en-US" dirty="0" smtClean="0">
                <a:effectLst/>
              </a:rPr>
              <a:t>A Black gay woman has three primary identities that are located in one body. </a:t>
            </a:r>
          </a:p>
          <a:p>
            <a:pPr lvl="3"/>
            <a:r>
              <a:rPr lang="en-US" dirty="0" smtClean="0">
                <a:effectLst/>
              </a:rPr>
              <a:t>This particular location of identities creates an intersection of penalties that devalues existence relative to the experience of a strait white man. </a:t>
            </a:r>
          </a:p>
        </p:txBody>
      </p:sp>
    </p:spTree>
    <p:extLst>
      <p:ext uri="{BB962C8B-B14F-4D97-AF65-F5344CB8AC3E}">
        <p14:creationId xmlns:p14="http://schemas.microsoft.com/office/powerpoint/2010/main" val="32693093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Intersectional </a:t>
            </a:r>
            <a:r>
              <a:rPr lang="en-US" dirty="0" smtClean="0">
                <a:effectLst/>
              </a:rPr>
              <a:t>domination</a:t>
            </a:r>
            <a:endParaRPr lang="en-US" dirty="0"/>
          </a:p>
        </p:txBody>
      </p:sp>
      <p:sp>
        <p:nvSpPr>
          <p:cNvPr id="3" name="Content Placeholder 2"/>
          <p:cNvSpPr>
            <a:spLocks noGrp="1"/>
          </p:cNvSpPr>
          <p:nvPr>
            <p:ph idx="1"/>
          </p:nvPr>
        </p:nvSpPr>
        <p:spPr/>
        <p:txBody>
          <a:bodyPr>
            <a:normAutofit/>
          </a:bodyPr>
          <a:lstStyle/>
          <a:p>
            <a:r>
              <a:rPr lang="en-US" dirty="0">
                <a:effectLst/>
              </a:rPr>
              <a:t>Individuals </a:t>
            </a:r>
            <a:r>
              <a:rPr lang="en-US" dirty="0" smtClean="0">
                <a:effectLst/>
              </a:rPr>
              <a:t>must often </a:t>
            </a:r>
            <a:r>
              <a:rPr lang="en-US" dirty="0">
                <a:effectLst/>
              </a:rPr>
              <a:t>then choose which identity will be the useful/the most </a:t>
            </a:r>
            <a:r>
              <a:rPr lang="en-US" dirty="0" smtClean="0">
                <a:effectLst/>
              </a:rPr>
              <a:t>empowered</a:t>
            </a:r>
            <a:r>
              <a:rPr lang="en-US" dirty="0">
                <a:effectLst/>
              </a:rPr>
              <a:t> </a:t>
            </a:r>
            <a:r>
              <a:rPr lang="en-US" dirty="0" smtClean="0">
                <a:effectLst/>
              </a:rPr>
              <a:t>(in given contexts).</a:t>
            </a:r>
          </a:p>
          <a:p>
            <a:r>
              <a:rPr lang="en-US" dirty="0" smtClean="0">
                <a:effectLst/>
              </a:rPr>
              <a:t>This </a:t>
            </a:r>
            <a:r>
              <a:rPr lang="en-US" dirty="0">
                <a:effectLst/>
              </a:rPr>
              <a:t>is called shifting. </a:t>
            </a:r>
            <a:endParaRPr lang="en-US" dirty="0" smtClean="0">
              <a:effectLst/>
            </a:endParaRPr>
          </a:p>
          <a:p>
            <a:pPr lvl="2"/>
            <a:r>
              <a:rPr lang="en-US" dirty="0" smtClean="0">
                <a:effectLst/>
              </a:rPr>
              <a:t>Multiple </a:t>
            </a:r>
            <a:r>
              <a:rPr lang="en-US" dirty="0">
                <a:effectLst/>
              </a:rPr>
              <a:t>Consciousness-most of us experience the world in different ways on different occasions. If this multiplicity is addressed, social institutions may respond accordingly. </a:t>
            </a:r>
          </a:p>
          <a:p>
            <a:pPr lvl="2"/>
            <a:r>
              <a:rPr lang="en-US" dirty="0" smtClean="0">
                <a:effectLst/>
              </a:rPr>
              <a:t>If </a:t>
            </a:r>
            <a:r>
              <a:rPr lang="en-US" dirty="0">
                <a:effectLst/>
              </a:rPr>
              <a:t>multiplicity causes us to shift given different situations of opportunity and oppression, what are the costs and benefits? Can you relate?</a:t>
            </a:r>
          </a:p>
          <a:p>
            <a:endParaRPr lang="en-US" dirty="0"/>
          </a:p>
        </p:txBody>
      </p:sp>
    </p:spTree>
    <p:extLst>
      <p:ext uri="{BB962C8B-B14F-4D97-AF65-F5344CB8AC3E}">
        <p14:creationId xmlns:p14="http://schemas.microsoft.com/office/powerpoint/2010/main" val="205818325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2421</TotalTime>
  <Words>1372</Words>
  <Application>Microsoft Macintosh PowerPoint</Application>
  <PresentationFormat>On-screen Show (4:3)</PresentationFormat>
  <Paragraphs>88</Paragraphs>
  <Slides>22</Slides>
  <Notes>1</Notes>
  <HiddenSlides>0</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Habitat</vt:lpstr>
      <vt:lpstr>Chapter IV Looking Inward</vt:lpstr>
      <vt:lpstr>PowerPoint Presentation</vt:lpstr>
      <vt:lpstr>Objectives</vt:lpstr>
      <vt:lpstr>PowerPoint Presentation</vt:lpstr>
      <vt:lpstr>CRT In Action </vt:lpstr>
      <vt:lpstr>Interplay</vt:lpstr>
      <vt:lpstr>PowerPoint Presentation</vt:lpstr>
      <vt:lpstr>Intersection of Domination</vt:lpstr>
      <vt:lpstr>Intersectional domination</vt:lpstr>
      <vt:lpstr>Essentialism and Anti-Essentialism</vt:lpstr>
      <vt:lpstr>Essentializing. </vt:lpstr>
      <vt:lpstr>Essentializing Cont.</vt:lpstr>
      <vt:lpstr>Kind Thoughts Don’t Really Matter</vt:lpstr>
      <vt:lpstr>Historical Abstraction</vt:lpstr>
      <vt:lpstr>MLK’s Dream Ab(Sub)stracted</vt:lpstr>
      <vt:lpstr>Prejudice and Racism?</vt:lpstr>
      <vt:lpstr>Systemic Racism</vt:lpstr>
      <vt:lpstr>Systemic Racism Cont. </vt:lpstr>
      <vt:lpstr>Nationalism v. Assimilation</vt:lpstr>
      <vt:lpstr>Nationalism versus Assimilation</vt:lpstr>
      <vt:lpstr>The Middle Ground?</vt:lpstr>
      <vt:lpstr>The Solution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hapter IV Looking Inward</dc:title>
  <dc:creator>Devon Lee</dc:creator>
  <cp:lastModifiedBy>Devon Lee</cp:lastModifiedBy>
  <cp:revision>25</cp:revision>
  <dcterms:created xsi:type="dcterms:W3CDTF">2013-06-05T14:50:36Z</dcterms:created>
  <dcterms:modified xsi:type="dcterms:W3CDTF">2015-12-18T00:51:27Z</dcterms:modified>
</cp:coreProperties>
</file>