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87" r:id="rId3"/>
    <p:sldId id="288" r:id="rId4"/>
    <p:sldId id="286" r:id="rId5"/>
    <p:sldId id="257" r:id="rId6"/>
    <p:sldId id="258" r:id="rId7"/>
    <p:sldId id="259" r:id="rId8"/>
    <p:sldId id="260"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63"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20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7BB756-8E85-1F47-AD10-1A3F1A7B5779}" type="datetimeFigureOut">
              <a:rPr lang="en-US" smtClean="0"/>
              <a:t>12/17/15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9FF9C2-9C4A-ED4C-B2E1-4C2DA8A163FA}" type="slidenum">
              <a:rPr lang="en-US" smtClean="0"/>
              <a:t>‹#›</a:t>
            </a:fld>
            <a:endParaRPr lang="en-US"/>
          </a:p>
        </p:txBody>
      </p:sp>
    </p:spTree>
    <p:extLst>
      <p:ext uri="{BB962C8B-B14F-4D97-AF65-F5344CB8AC3E}">
        <p14:creationId xmlns:p14="http://schemas.microsoft.com/office/powerpoint/2010/main" val="17299706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1789 French </a:t>
            </a:r>
            <a:r>
              <a:rPr lang="en-US" dirty="0" err="1" smtClean="0"/>
              <a:t>Revolution</a:t>
            </a:r>
            <a:r>
              <a:rPr lang="en-US" dirty="0" err="1" smtClean="0">
                <a:sym typeface="Wingdings"/>
              </a:rPr>
              <a:t>jacobins</a:t>
            </a:r>
            <a:r>
              <a:rPr lang="en-US" baseline="0" dirty="0" smtClean="0">
                <a:sym typeface="Wingdings"/>
              </a:rPr>
              <a:t> under the leadership of Robespierre wanted to take revolution to its furthest reach. </a:t>
            </a:r>
            <a:r>
              <a:rPr lang="en-US" dirty="0" smtClean="0"/>
              <a:t> </a:t>
            </a:r>
          </a:p>
          <a:p>
            <a:r>
              <a:rPr lang="en-US" dirty="0" smtClean="0"/>
              <a:t>1791 Haitian</a:t>
            </a:r>
            <a:r>
              <a:rPr lang="en-US" baseline="0" dirty="0" smtClean="0"/>
              <a:t> Revolution</a:t>
            </a:r>
          </a:p>
          <a:p>
            <a:r>
              <a:rPr lang="en-US" baseline="0" dirty="0" smtClean="0"/>
              <a:t>1798 Defeat of the French</a:t>
            </a:r>
          </a:p>
          <a:p>
            <a:r>
              <a:rPr lang="en-US" baseline="0" dirty="0" smtClean="0"/>
              <a:t>1804 Purchasing of Louisiana Purchase</a:t>
            </a:r>
          </a:p>
          <a:p>
            <a:r>
              <a:rPr lang="en-US" baseline="0" dirty="0" smtClean="0"/>
              <a:t>Crowned King</a:t>
            </a:r>
          </a:p>
          <a:p>
            <a:r>
              <a:rPr lang="en-US" baseline="0" dirty="0" smtClean="0"/>
              <a:t>1807 one of history’s largest kingdoms </a:t>
            </a:r>
          </a:p>
          <a:p>
            <a:r>
              <a:rPr lang="en-US" baseline="0" dirty="0" smtClean="0"/>
              <a:t>1815 Defeated in Waterloo</a:t>
            </a:r>
            <a:endParaRPr lang="en-US" dirty="0"/>
          </a:p>
        </p:txBody>
      </p:sp>
      <p:sp>
        <p:nvSpPr>
          <p:cNvPr id="4" name="Slide Number Placeholder 3"/>
          <p:cNvSpPr>
            <a:spLocks noGrp="1"/>
          </p:cNvSpPr>
          <p:nvPr>
            <p:ph type="sldNum" sz="quarter" idx="10"/>
          </p:nvPr>
        </p:nvSpPr>
        <p:spPr/>
        <p:txBody>
          <a:bodyPr/>
          <a:lstStyle/>
          <a:p>
            <a:fld id="{379FF9C2-9C4A-ED4C-B2E1-4C2DA8A163FA}" type="slidenum">
              <a:rPr lang="en-US" smtClean="0"/>
              <a:t>3</a:t>
            </a:fld>
            <a:endParaRPr lang="en-US"/>
          </a:p>
        </p:txBody>
      </p:sp>
    </p:spTree>
    <p:extLst>
      <p:ext uri="{BB962C8B-B14F-4D97-AF65-F5344CB8AC3E}">
        <p14:creationId xmlns:p14="http://schemas.microsoft.com/office/powerpoint/2010/main" val="2471826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FF9C2-9C4A-ED4C-B2E1-4C2DA8A163FA}" type="slidenum">
              <a:rPr lang="en-US" smtClean="0"/>
              <a:t>4</a:t>
            </a:fld>
            <a:endParaRPr lang="en-US"/>
          </a:p>
        </p:txBody>
      </p:sp>
    </p:spTree>
    <p:extLst>
      <p:ext uri="{BB962C8B-B14F-4D97-AF65-F5344CB8AC3E}">
        <p14:creationId xmlns:p14="http://schemas.microsoft.com/office/powerpoint/2010/main" val="174058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9FF9C2-9C4A-ED4C-B2E1-4C2DA8A163FA}" type="slidenum">
              <a:rPr lang="en-US" smtClean="0"/>
              <a:t>31</a:t>
            </a:fld>
            <a:endParaRPr lang="en-US"/>
          </a:p>
        </p:txBody>
      </p:sp>
    </p:spTree>
    <p:extLst>
      <p:ext uri="{BB962C8B-B14F-4D97-AF65-F5344CB8AC3E}">
        <p14:creationId xmlns:p14="http://schemas.microsoft.com/office/powerpoint/2010/main" val="1134910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userDrawn="1"/>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userDrawn="1"/>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userDrawn="1"/>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userDrawn="1"/>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userDrawn="1">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a:xfrm rot="-900000">
            <a:off x="6741465" y="2313285"/>
            <a:ext cx="1524000" cy="365125"/>
          </a:xfrm>
        </p:spPr>
        <p:txBody>
          <a:bodyPr/>
          <a:lstStyle>
            <a:lvl1pPr algn="l">
              <a:defRPr sz="1800">
                <a:solidFill>
                  <a:schemeClr val="tx1"/>
                </a:solidFill>
              </a:defRPr>
            </a:lvl1pPr>
          </a:lstStyle>
          <a:p>
            <a:fld id="{055FF6D4-D4D7-426A-98F7-170A3668379E}" type="datetime1">
              <a:rPr lang="en-US" smtClean="0"/>
              <a:pPr/>
              <a:t>12/17/15</a:t>
            </a:fld>
            <a:endParaRPr lang="en-US" dirty="0"/>
          </a:p>
        </p:txBody>
      </p:sp>
      <p:sp>
        <p:nvSpPr>
          <p:cNvPr id="5" name="Footer Placeholder 4"/>
          <p:cNvSpPr>
            <a:spLocks noGrp="1"/>
          </p:cNvSpPr>
          <p:nvPr userDrawn="1">
            <p:ph type="ftr" sz="quarter" idx="11"/>
          </p:nvPr>
        </p:nvSpPr>
        <p:spPr>
          <a:xfrm rot="-900000">
            <a:off x="6551292" y="1528629"/>
            <a:ext cx="2465987" cy="365125"/>
          </a:xfrm>
        </p:spPr>
        <p:txBody>
          <a:bodyPr/>
          <a:lstStyle>
            <a:lvl1pPr>
              <a:defRPr>
                <a:solidFill>
                  <a:schemeClr val="tx1"/>
                </a:solidFill>
              </a:defRPr>
            </a:lvl1pPr>
          </a:lstStyle>
          <a:p>
            <a:endParaRPr lang="en-US" dirty="0"/>
          </a:p>
        </p:txBody>
      </p:sp>
      <p:sp>
        <p:nvSpPr>
          <p:cNvPr id="6" name="Slide Number Placeholder 5"/>
          <p:cNvSpPr>
            <a:spLocks noGrp="1"/>
          </p:cNvSpPr>
          <p:nvPr userDrawn="1">
            <p:ph type="sldNum" sz="quarter" idx="12"/>
          </p:nvPr>
        </p:nvSpPr>
        <p:spPr>
          <a:xfrm rot="-900000">
            <a:off x="6451719" y="1162062"/>
            <a:ext cx="2133600" cy="421038"/>
          </a:xfrm>
        </p:spPr>
        <p:txBody>
          <a:bodyPr anchor="ctr"/>
          <a:lstStyle>
            <a:lvl1pPr algn="l">
              <a:defRPr sz="2400">
                <a:solidFill>
                  <a:schemeClr val="tx1"/>
                </a:solidFill>
              </a:defRPr>
            </a:lvl1pPr>
          </a:lstStyle>
          <a:p>
            <a:fld id="{1AD20DFC-E2D5-4BD6-B744-D8DEEAB5F7C2}" type="slidenum">
              <a:rPr lang="en-US" smtClean="0"/>
              <a:pPr/>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userDrawn="1"/>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userDrawn="1"/>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userDrawn="1"/>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userDrawn="1"/>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C45A9071-CFF5-4E3B-B0AB-39782972E256}" type="datetime1">
              <a:rPr lang="en-US" smtClean="0"/>
              <a:pPr/>
              <a:t>12/17/15</a:t>
            </a:fld>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dirty="0"/>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1AD20DFC-E2D5-4BD6-B744-D8DEEAB5F7C2}" type="slidenum">
              <a:rPr lang="en-US" smtClean="0"/>
              <a:pPr/>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userDrawn="1"/>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userDrawn="1"/>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userDrawn="1"/>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userDrawn="1"/>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53D8BD1F-DE98-4C29-8281-9EC9927620DF}" type="datetime1">
              <a:rPr lang="en-US" smtClean="0"/>
              <a:pPr/>
              <a:t>12/17/15</a:t>
            </a:fld>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dirty="0"/>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1AD20DFC-E2D5-4BD6-B744-D8DEEAB5F7C2}" type="slidenum">
              <a:rPr lang="en-US" smtClean="0"/>
              <a:pPr/>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userDrawn="1"/>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userDrawn="1"/>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userDrawn="1"/>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userDrawn="1"/>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3467CD6D-7520-4B34-A5A3-E8385FA3AFC6}" type="datetime1">
              <a:rPr lang="en-US" smtClean="0"/>
              <a:pPr/>
              <a:t>12/17/15</a:t>
            </a:fld>
            <a:endParaRPr lang="en-US" dirty="0"/>
          </a:p>
        </p:txBody>
      </p:sp>
      <p:sp>
        <p:nvSpPr>
          <p:cNvPr id="5" name="Footer Placeholder 4"/>
          <p:cNvSpPr>
            <a:spLocks noGrp="1"/>
          </p:cNvSpPr>
          <p:nvPr>
            <p:ph type="ftr" sz="quarter" idx="11"/>
          </p:nvPr>
        </p:nvSpPr>
        <p:spPr>
          <a:xfrm rot="900000">
            <a:off x="3103620" y="6177546"/>
            <a:ext cx="2392237" cy="365125"/>
          </a:xfrm>
        </p:spPr>
        <p:txBody>
          <a:bodyPr/>
          <a:lstStyle/>
          <a:p>
            <a:endParaRPr lang="en-US" dirty="0"/>
          </a:p>
        </p:txBody>
      </p:sp>
      <p:sp>
        <p:nvSpPr>
          <p:cNvPr id="6" name="Slide Number Placeholder 5"/>
          <p:cNvSpPr>
            <a:spLocks noGrp="1"/>
          </p:cNvSpPr>
          <p:nvPr>
            <p:ph type="sldNum" sz="quarter" idx="12"/>
          </p:nvPr>
        </p:nvSpPr>
        <p:spPr>
          <a:xfrm rot="900000">
            <a:off x="1265370" y="300797"/>
            <a:ext cx="2287319" cy="365125"/>
          </a:xfrm>
        </p:spPr>
        <p:txBody>
          <a:bodyPr/>
          <a:lstStyle/>
          <a:p>
            <a:fld id="{1AD20DFC-E2D5-4BD6-B744-D8DEEAB5F7C2}" type="slidenum">
              <a:rPr lang="en-US" smtClean="0"/>
              <a:pPr/>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userDrawn="1"/>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userDrawn="1"/>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userDrawn="1"/>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userDrawn="1"/>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42295D47-465E-4A05-802B-049480555B6D}" type="datetime1">
              <a:rPr lang="en-US" smtClean="0"/>
              <a:pPr/>
              <a:t>12/17/15</a:t>
            </a:fld>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dirty="0"/>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1AD20DFC-E2D5-4BD6-B744-D8DEEAB5F7C2}" type="slidenum">
              <a:rPr lang="en-US" smtClean="0"/>
              <a:pPr/>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userDrawn="1"/>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userDrawn="1"/>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userDrawn="1"/>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userDrawn="1"/>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64791DB0-D703-40B5-AE3D-532AFE0356D1}" type="datetime1">
              <a:rPr lang="en-US" smtClean="0"/>
              <a:pPr/>
              <a:t>12/17/15</a:t>
            </a:fld>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dirty="0"/>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1AD20DFC-E2D5-4BD6-B744-D8DEEAB5F7C2}" type="slidenum">
              <a:rPr lang="en-US" smtClean="0"/>
              <a:pPr/>
              <a:t>‹#›</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userDrawn="1"/>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userDrawn="1"/>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userDrawn="1"/>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userDrawn="1"/>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0F48C029-2200-4EB8-BDE8-5EE0E23571A6}" type="datetime1">
              <a:rPr lang="en-US" smtClean="0"/>
              <a:pPr/>
              <a:t>12/17/15</a:t>
            </a:fld>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dirty="0"/>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1AD20DFC-E2D5-4BD6-B744-D8DEEAB5F7C2}" type="slidenum">
              <a:rPr lang="en-US" smtClean="0"/>
              <a:pPr/>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userDrawn="1"/>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userDrawn="1"/>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07E45A1C-C0DD-4ED6-B23E-A9D2DD110058}" type="datetime1">
              <a:rPr lang="en-US" smtClean="0"/>
              <a:pPr/>
              <a:t>12/17/15</a:t>
            </a:fld>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dirty="0"/>
          </a:p>
        </p:txBody>
      </p:sp>
      <p:sp>
        <p:nvSpPr>
          <p:cNvPr id="5" name="Slide Number Placeholder 4"/>
          <p:cNvSpPr>
            <a:spLocks noGrp="1"/>
          </p:cNvSpPr>
          <p:nvPr>
            <p:ph type="sldNum" sz="quarter" idx="12"/>
          </p:nvPr>
        </p:nvSpPr>
        <p:spPr>
          <a:xfrm rot="900000">
            <a:off x="1261872" y="301752"/>
            <a:ext cx="2286000" cy="365125"/>
          </a:xfrm>
        </p:spPr>
        <p:txBody>
          <a:bodyPr/>
          <a:lstStyle/>
          <a:p>
            <a:fld id="{1AD20DFC-E2D5-4BD6-B744-D8DEEAB5F7C2}" type="slidenum">
              <a:rPr lang="en-US" smtClean="0"/>
              <a:pPr/>
              <a:t>‹#›</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userDrawn="1"/>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userDrawn="1"/>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userDrawn="1"/>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userDrawn="1"/>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A44C1B50-C580-4CB7-BA07-14C66C34B76D}" type="datetime1">
              <a:rPr lang="en-US" smtClean="0"/>
              <a:pPr/>
              <a:t>12/17/15</a:t>
            </a:fld>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dirty="0"/>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1AD20DFC-E2D5-4BD6-B744-D8DEEAB5F7C2}" type="slidenum">
              <a:rPr lang="en-US" smtClean="0"/>
              <a:pPr/>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userDrawn="1"/>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userDrawn="1"/>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userDrawn="1"/>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userDrawn="1"/>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userDrawn="1">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userDrawn="1">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userDrawn="1">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userDrawn="1">
            <p:ph type="dt" sz="half" idx="10"/>
          </p:nvPr>
        </p:nvSpPr>
        <p:spPr>
          <a:xfrm rot="-900000">
            <a:off x="7754112" y="5888736"/>
            <a:ext cx="1243584" cy="365125"/>
          </a:xfrm>
        </p:spPr>
        <p:txBody>
          <a:bodyPr/>
          <a:lstStyle>
            <a:lvl1pPr algn="l">
              <a:defRPr/>
            </a:lvl1pPr>
          </a:lstStyle>
          <a:p>
            <a:fld id="{ED4F1D29-8BEE-49F3-AF49-7A09F617BF67}" type="datetime1">
              <a:rPr lang="en-US" smtClean="0"/>
              <a:pPr/>
              <a:t>12/17/15</a:t>
            </a:fld>
            <a:endParaRPr lang="en-US"/>
          </a:p>
        </p:txBody>
      </p:sp>
      <p:sp>
        <p:nvSpPr>
          <p:cNvPr id="6" name="Footer Placeholder 5"/>
          <p:cNvSpPr>
            <a:spLocks noGrp="1"/>
          </p:cNvSpPr>
          <p:nvPr userDrawn="1">
            <p:ph type="ftr" sz="quarter" idx="11"/>
          </p:nvPr>
        </p:nvSpPr>
        <p:spPr>
          <a:xfrm rot="-900000">
            <a:off x="4263966" y="6099104"/>
            <a:ext cx="3063047" cy="365125"/>
          </a:xfrm>
        </p:spPr>
        <p:txBody>
          <a:bodyPr/>
          <a:lstStyle>
            <a:lvl1pPr algn="r">
              <a:defRPr/>
            </a:lvl1pPr>
          </a:lstStyle>
          <a:p>
            <a:endParaRPr lang="en-US" dirty="0"/>
          </a:p>
        </p:txBody>
      </p:sp>
      <p:sp>
        <p:nvSpPr>
          <p:cNvPr id="7" name="Slide Number Placeholder 6"/>
          <p:cNvSpPr>
            <a:spLocks noGrp="1"/>
          </p:cNvSpPr>
          <p:nvPr userDrawn="1">
            <p:ph type="sldNum" sz="quarter" idx="12"/>
          </p:nvPr>
        </p:nvSpPr>
        <p:spPr>
          <a:xfrm rot="-900000">
            <a:off x="7690104" y="5641848"/>
            <a:ext cx="1243584" cy="365125"/>
          </a:xfrm>
        </p:spPr>
        <p:txBody>
          <a:bodyPr/>
          <a:lstStyle>
            <a:lvl1pPr algn="l">
              <a:defRPr/>
            </a:lvl1pPr>
          </a:lstStyle>
          <a:p>
            <a:fld id="{1AD20DFC-E2D5-4BD6-B744-D8DEEAB5F7C2}" type="slidenum">
              <a:rPr lang="en-US" smtClean="0"/>
              <a:pPr/>
              <a:t>‹#›</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userDrawn="1"/>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userDrawn="1"/>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userDrawn="1"/>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userDrawn="1"/>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7EB273CF-8910-423E-9890-FC81E25E5084}" type="datetime1">
              <a:rPr lang="en-US" smtClean="0"/>
              <a:pPr/>
              <a:t>12/17/15</a:t>
            </a:fld>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1AD20DFC-E2D5-4BD6-B744-D8DEEAB5F7C2}" type="slidenum">
              <a:rPr lang="en-US" smtClean="0"/>
              <a:pPr/>
              <a:t>‹#›</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4EC5816F-D43D-40D1-9B38-E1A2C18F0972}" type="datetime1">
              <a:rPr lang="en-US" smtClean="0"/>
              <a:pPr/>
              <a:t>12/17/15</a:t>
            </a:fld>
            <a:endParaRPr lang="en-US" dirty="0"/>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1AD20DFC-E2D5-4BD6-B744-D8DEEAB5F7C2}"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timing>
    <p:tnLst>
      <p:par>
        <p:cTn xmlns:p14="http://schemas.microsoft.com/office/powerpoint/2010/main" id="1" dur="indefinite" restart="never" nodeType="tmRoot"/>
      </p:par>
    </p:tnLst>
  </p:timing>
  <p:hf sldNum="0" hdr="0" ftr="0" dt="0"/>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4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4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4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4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CRT Chapter 3</a:t>
            </a:r>
            <a:endParaRPr lang="en-US" dirty="0"/>
          </a:p>
        </p:txBody>
      </p:sp>
      <p:sp>
        <p:nvSpPr>
          <p:cNvPr id="3" name="Subtitle 2"/>
          <p:cNvSpPr>
            <a:spLocks noGrp="1"/>
          </p:cNvSpPr>
          <p:nvPr>
            <p:ph type="subTitle" idx="1"/>
          </p:nvPr>
        </p:nvSpPr>
        <p:spPr/>
        <p:txBody>
          <a:bodyPr/>
          <a:lstStyle/>
          <a:p>
            <a:r>
              <a:rPr lang="en-US" dirty="0" smtClean="0"/>
              <a:t>Storytelling and Narrative Analysis</a:t>
            </a:r>
            <a:endParaRPr lang="en-US" dirty="0"/>
          </a:p>
        </p:txBody>
      </p:sp>
    </p:spTree>
    <p:extLst>
      <p:ext uri="{BB962C8B-B14F-4D97-AF65-F5344CB8AC3E}">
        <p14:creationId xmlns:p14="http://schemas.microsoft.com/office/powerpoint/2010/main" val="3362139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Bigger No. 1</a:t>
            </a:r>
            <a:endParaRPr lang="en-US" dirty="0"/>
          </a:p>
        </p:txBody>
      </p:sp>
      <p:sp>
        <p:nvSpPr>
          <p:cNvPr id="3" name="Content Placeholder 2"/>
          <p:cNvSpPr>
            <a:spLocks noGrp="1"/>
          </p:cNvSpPr>
          <p:nvPr>
            <p:ph idx="1"/>
          </p:nvPr>
        </p:nvSpPr>
        <p:spPr/>
        <p:txBody>
          <a:bodyPr/>
          <a:lstStyle/>
          <a:p>
            <a:pPr marL="0" indent="0">
              <a:buNone/>
            </a:pPr>
            <a:endParaRPr lang="en-US" dirty="0">
              <a:effectLst/>
            </a:endParaRPr>
          </a:p>
          <a:p>
            <a:r>
              <a:rPr lang="en-US" dirty="0">
                <a:effectLst/>
              </a:rPr>
              <a:t>His life was a continuous challenge to others. His only happiness was when someone was at his mercy. His desire was to feel superior. His end was most likely met violently. </a:t>
            </a:r>
          </a:p>
          <a:p>
            <a:endParaRPr lang="en-US" dirty="0"/>
          </a:p>
        </p:txBody>
      </p:sp>
    </p:spTree>
    <p:extLst>
      <p:ext uri="{BB962C8B-B14F-4D97-AF65-F5344CB8AC3E}">
        <p14:creationId xmlns:p14="http://schemas.microsoft.com/office/powerpoint/2010/main" val="180306356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Bigger No. 2: The Neat One </a:t>
            </a:r>
            <a:endParaRPr lang="en-US" dirty="0"/>
          </a:p>
        </p:txBody>
      </p:sp>
      <p:sp>
        <p:nvSpPr>
          <p:cNvPr id="3" name="Content Placeholder 2"/>
          <p:cNvSpPr>
            <a:spLocks noGrp="1"/>
          </p:cNvSpPr>
          <p:nvPr>
            <p:ph idx="1"/>
          </p:nvPr>
        </p:nvSpPr>
        <p:spPr/>
        <p:txBody>
          <a:bodyPr>
            <a:normAutofit fontScale="85000" lnSpcReduction="10000"/>
          </a:bodyPr>
          <a:lstStyle/>
          <a:p>
            <a:r>
              <a:rPr lang="en-US" dirty="0">
                <a:effectLst/>
              </a:rPr>
              <a:t>Tougher than number </a:t>
            </a:r>
            <a:r>
              <a:rPr lang="en-US" dirty="0" smtClean="0">
                <a:effectLst/>
              </a:rPr>
              <a:t>1, he had </a:t>
            </a:r>
            <a:r>
              <a:rPr lang="en-US" dirty="0">
                <a:effectLst/>
              </a:rPr>
              <a:t>anger directed at whites who ruled the south. He bought clothes and food on credit, rented a dingy shack and refused to pay. He saw the whites as having everything and he as having nothing. Taking was his making up for the gap between haves and have </a:t>
            </a:r>
            <a:r>
              <a:rPr lang="en-US" dirty="0" err="1">
                <a:effectLst/>
              </a:rPr>
              <a:t>nots</a:t>
            </a:r>
            <a:r>
              <a:rPr lang="en-US" dirty="0">
                <a:effectLst/>
              </a:rPr>
              <a:t>. H</a:t>
            </a:r>
            <a:r>
              <a:rPr lang="en-US" dirty="0" smtClean="0">
                <a:effectLst/>
              </a:rPr>
              <a:t>e </a:t>
            </a:r>
            <a:r>
              <a:rPr lang="en-US" dirty="0">
                <a:effectLst/>
              </a:rPr>
              <a:t>was a rebel with a cause, that everyone wanted to be but were afraid. He ended his life behind bars. </a:t>
            </a:r>
          </a:p>
        </p:txBody>
      </p:sp>
    </p:spTree>
    <p:extLst>
      <p:ext uri="{BB962C8B-B14F-4D97-AF65-F5344CB8AC3E}">
        <p14:creationId xmlns:p14="http://schemas.microsoft.com/office/powerpoint/2010/main" val="58573599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Bigger No. 3: Bad Nigger </a:t>
            </a:r>
            <a:endParaRPr lang="en-US" dirty="0"/>
          </a:p>
        </p:txBody>
      </p:sp>
      <p:sp>
        <p:nvSpPr>
          <p:cNvPr id="3" name="Content Placeholder 2"/>
          <p:cNvSpPr>
            <a:spLocks noGrp="1"/>
          </p:cNvSpPr>
          <p:nvPr>
            <p:ph idx="1"/>
          </p:nvPr>
        </p:nvSpPr>
        <p:spPr/>
        <p:txBody>
          <a:bodyPr/>
          <a:lstStyle/>
          <a:p>
            <a:r>
              <a:rPr lang="en-US" dirty="0">
                <a:effectLst/>
              </a:rPr>
              <a:t>Took what he wanted and crossed paths with no concern. Was shot during prohibition by a White cop. </a:t>
            </a:r>
          </a:p>
          <a:p>
            <a:pPr marL="0" indent="0">
              <a:buNone/>
            </a:pPr>
            <a:endParaRPr lang="en-US" dirty="0"/>
          </a:p>
        </p:txBody>
      </p:sp>
    </p:spTree>
    <p:extLst>
      <p:ext uri="{BB962C8B-B14F-4D97-AF65-F5344CB8AC3E}">
        <p14:creationId xmlns:p14="http://schemas.microsoft.com/office/powerpoint/2010/main" val="5536761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Bigger No. 4: His only law was death </a:t>
            </a:r>
            <a:endParaRPr lang="en-US" dirty="0"/>
          </a:p>
        </p:txBody>
      </p:sp>
      <p:sp>
        <p:nvSpPr>
          <p:cNvPr id="3" name="Content Placeholder 2"/>
          <p:cNvSpPr>
            <a:spLocks noGrp="1"/>
          </p:cNvSpPr>
          <p:nvPr>
            <p:ph idx="1"/>
          </p:nvPr>
        </p:nvSpPr>
        <p:spPr/>
        <p:txBody>
          <a:bodyPr>
            <a:normAutofit fontScale="92500"/>
          </a:bodyPr>
          <a:lstStyle/>
          <a:p>
            <a:r>
              <a:rPr lang="en-US" dirty="0">
                <a:effectLst/>
              </a:rPr>
              <a:t>He cursed Jim Crow, knowing that his freedom would equal death. He always oscillated between moods of innocence, depression and intense elation. Happy when he </a:t>
            </a:r>
            <a:r>
              <a:rPr lang="en-US" dirty="0" smtClean="0">
                <a:effectLst/>
              </a:rPr>
              <a:t>outwitted </a:t>
            </a:r>
            <a:r>
              <a:rPr lang="en-US" dirty="0">
                <a:effectLst/>
              </a:rPr>
              <a:t>“whitey” and sad when he saw the inevitability of white rule over him. His end was insanity. </a:t>
            </a:r>
            <a:endParaRPr lang="en-US" dirty="0"/>
          </a:p>
        </p:txBody>
      </p:sp>
    </p:spTree>
    <p:extLst>
      <p:ext uri="{BB962C8B-B14F-4D97-AF65-F5344CB8AC3E}">
        <p14:creationId xmlns:p14="http://schemas.microsoft.com/office/powerpoint/2010/main" val="157974870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Bigger No. 5 </a:t>
            </a:r>
            <a:br>
              <a:rPr lang="en-US" dirty="0">
                <a:effectLst/>
              </a:rPr>
            </a:br>
            <a:endParaRPr lang="en-US" dirty="0"/>
          </a:p>
        </p:txBody>
      </p:sp>
      <p:sp>
        <p:nvSpPr>
          <p:cNvPr id="3" name="Content Placeholder 2"/>
          <p:cNvSpPr>
            <a:spLocks noGrp="1"/>
          </p:cNvSpPr>
          <p:nvPr>
            <p:ph idx="1"/>
          </p:nvPr>
        </p:nvSpPr>
        <p:spPr/>
        <p:txBody>
          <a:bodyPr/>
          <a:lstStyle/>
          <a:p>
            <a:r>
              <a:rPr lang="en-US" dirty="0">
                <a:effectLst/>
              </a:rPr>
              <a:t>Stood in the face of authority on the Jim Crow </a:t>
            </a:r>
            <a:r>
              <a:rPr lang="en-US" dirty="0" smtClean="0">
                <a:effectLst/>
              </a:rPr>
              <a:t>streetcar</a:t>
            </a:r>
            <a:r>
              <a:rPr lang="en-US" dirty="0">
                <a:effectLst/>
              </a:rPr>
              <a:t> </a:t>
            </a:r>
            <a:r>
              <a:rPr lang="en-US" dirty="0" smtClean="0">
                <a:effectLst/>
              </a:rPr>
              <a:t>honest and violently to exert his view of equality through the threat of violence. </a:t>
            </a:r>
            <a:endParaRPr lang="en-US" dirty="0">
              <a:effectLst/>
            </a:endParaRPr>
          </a:p>
        </p:txBody>
      </p:sp>
    </p:spTree>
    <p:extLst>
      <p:ext uri="{BB962C8B-B14F-4D97-AF65-F5344CB8AC3E}">
        <p14:creationId xmlns:p14="http://schemas.microsoft.com/office/powerpoint/2010/main" val="22108857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Was Bigger</a:t>
            </a:r>
            <a:endParaRPr lang="en-US" dirty="0"/>
          </a:p>
        </p:txBody>
      </p:sp>
      <p:sp>
        <p:nvSpPr>
          <p:cNvPr id="3" name="Content Placeholder 2"/>
          <p:cNvSpPr>
            <a:spLocks noGrp="1"/>
          </p:cNvSpPr>
          <p:nvPr>
            <p:ph idx="1"/>
          </p:nvPr>
        </p:nvSpPr>
        <p:spPr>
          <a:xfrm rot="900000">
            <a:off x="3355850" y="1012951"/>
            <a:ext cx="5186281" cy="5960017"/>
          </a:xfrm>
        </p:spPr>
        <p:txBody>
          <a:bodyPr/>
          <a:lstStyle/>
          <a:p>
            <a:r>
              <a:rPr lang="en-US" dirty="0" smtClean="0"/>
              <a:t>The culmination of strife, frustration and pain. </a:t>
            </a:r>
          </a:p>
          <a:p>
            <a:r>
              <a:rPr lang="en-US" dirty="0">
                <a:effectLst/>
              </a:rPr>
              <a:t>Bigger violated Jim Crow </a:t>
            </a:r>
            <a:r>
              <a:rPr lang="en-US" dirty="0" smtClean="0">
                <a:effectLst/>
              </a:rPr>
              <a:t>consistently </a:t>
            </a:r>
            <a:r>
              <a:rPr lang="en-US" dirty="0">
                <a:effectLst/>
              </a:rPr>
              <a:t>as a way of life. They were shot, hanged, maimed, lynched, and generally hounded until they were either dead or broken psychologically or emotionally. </a:t>
            </a:r>
          </a:p>
          <a:p>
            <a:pPr marL="0" indent="0">
              <a:buNone/>
            </a:pPr>
            <a:endParaRPr lang="en-US" dirty="0"/>
          </a:p>
        </p:txBody>
      </p:sp>
    </p:spTree>
    <p:extLst>
      <p:ext uri="{BB962C8B-B14F-4D97-AF65-F5344CB8AC3E}">
        <p14:creationId xmlns:p14="http://schemas.microsoft.com/office/powerpoint/2010/main" val="29638547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228" y="1"/>
            <a:ext cx="8626190" cy="6858000"/>
          </a:xfrm>
        </p:spPr>
        <p:txBody>
          <a:bodyPr/>
          <a:lstStyle/>
          <a:p>
            <a:r>
              <a:rPr lang="en-US" dirty="0">
                <a:effectLst/>
              </a:rPr>
              <a:t>Bigger was created by a world negotiated by the White power structure and maintained by the KKK. This world kept Blacks in check and away from prosperity and the ballot; and yet dependent on white appropriations. This created a climate of rebellion and submission for Blacks. Those who found an education worked so closely with whites to keep their brothers in line through the adopted term leader that rebellion was only seen through the acts of the many representations of Bigger Thomas. </a:t>
            </a:r>
          </a:p>
          <a:p>
            <a:endParaRPr lang="en-US" dirty="0"/>
          </a:p>
        </p:txBody>
      </p:sp>
    </p:spTree>
    <p:extLst>
      <p:ext uri="{BB962C8B-B14F-4D97-AF65-F5344CB8AC3E}">
        <p14:creationId xmlns:p14="http://schemas.microsoft.com/office/powerpoint/2010/main" val="109656181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726" y="311456"/>
            <a:ext cx="8976274" cy="6546544"/>
          </a:xfrm>
        </p:spPr>
        <p:txBody>
          <a:bodyPr/>
          <a:lstStyle/>
          <a:p>
            <a:r>
              <a:rPr lang="en-US" dirty="0">
                <a:effectLst/>
              </a:rPr>
              <a:t>Bigger was free of the everyday representation of the Dixie south. This was somewhat prophetic</a:t>
            </a:r>
            <a:r>
              <a:rPr lang="en-US" dirty="0" smtClean="0">
                <a:effectLst/>
              </a:rPr>
              <a:t>.” </a:t>
            </a:r>
          </a:p>
          <a:p>
            <a:r>
              <a:rPr lang="en-US" dirty="0" smtClean="0">
                <a:effectLst/>
              </a:rPr>
              <a:t>Bigger </a:t>
            </a:r>
            <a:r>
              <a:rPr lang="en-US" dirty="0">
                <a:effectLst/>
              </a:rPr>
              <a:t>grew out of subtle and a broader frustration of the way things were, and manifested itself in violence and rebellion. This was a response by men that were denied dignity. Bigger Thomas was the vision of equality framed in notions of masculinity</a:t>
            </a:r>
            <a:r>
              <a:rPr lang="en-US" dirty="0" smtClean="0">
                <a:effectLst/>
              </a:rPr>
              <a:t>.” </a:t>
            </a:r>
            <a:endParaRPr lang="en-US" dirty="0">
              <a:effectLst/>
            </a:endParaRPr>
          </a:p>
          <a:p>
            <a:endParaRPr lang="en-US" dirty="0"/>
          </a:p>
        </p:txBody>
      </p:sp>
    </p:spTree>
    <p:extLst>
      <p:ext uri="{BB962C8B-B14F-4D97-AF65-F5344CB8AC3E}">
        <p14:creationId xmlns:p14="http://schemas.microsoft.com/office/powerpoint/2010/main" val="239307073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Storytelling</a:t>
            </a:r>
            <a:endParaRPr lang="en-US" dirty="0"/>
          </a:p>
        </p:txBody>
      </p:sp>
      <p:sp>
        <p:nvSpPr>
          <p:cNvPr id="3" name="Content Placeholder 2"/>
          <p:cNvSpPr>
            <a:spLocks noGrp="1"/>
          </p:cNvSpPr>
          <p:nvPr>
            <p:ph idx="1"/>
          </p:nvPr>
        </p:nvSpPr>
        <p:spPr/>
        <p:txBody>
          <a:bodyPr>
            <a:normAutofit lnSpcReduction="10000"/>
          </a:bodyPr>
          <a:lstStyle/>
          <a:p>
            <a:r>
              <a:rPr lang="en-US" dirty="0" smtClean="0"/>
              <a:t>Baldwin’s Bigger was the tangible conflict of being Black represented through acts of deviance that were seemingly less than noble, however represented a noble cause.</a:t>
            </a:r>
          </a:p>
          <a:p>
            <a:pPr lvl="1"/>
            <a:r>
              <a:rPr lang="en-US" dirty="0" smtClean="0"/>
              <a:t>To exercise freedom through one’s own conventions/personal/social capital. </a:t>
            </a:r>
            <a:endParaRPr lang="en-US" dirty="0"/>
          </a:p>
        </p:txBody>
      </p:sp>
    </p:spTree>
    <p:extLst>
      <p:ext uri="{BB962C8B-B14F-4D97-AF65-F5344CB8AC3E}">
        <p14:creationId xmlns:p14="http://schemas.microsoft.com/office/powerpoint/2010/main" val="157846297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t>
            </a:r>
            <a:r>
              <a:rPr lang="en-US" dirty="0" err="1" smtClean="0"/>
              <a:t>invisioning</a:t>
            </a:r>
            <a:endParaRPr lang="en-US" dirty="0"/>
          </a:p>
        </p:txBody>
      </p:sp>
      <p:sp>
        <p:nvSpPr>
          <p:cNvPr id="3" name="Content Placeholder 2"/>
          <p:cNvSpPr>
            <a:spLocks noGrp="1"/>
          </p:cNvSpPr>
          <p:nvPr>
            <p:ph idx="1"/>
          </p:nvPr>
        </p:nvSpPr>
        <p:spPr/>
        <p:txBody>
          <a:bodyPr/>
          <a:lstStyle/>
          <a:p>
            <a:r>
              <a:rPr lang="en-US" dirty="0" smtClean="0"/>
              <a:t>For Baldwin, this was the beginning of activism.</a:t>
            </a:r>
          </a:p>
          <a:p>
            <a:pPr lvl="1"/>
            <a:r>
              <a:rPr lang="en-US" dirty="0" smtClean="0"/>
              <a:t>As noted, intellectuals were typically aligned with the framework of the oppressor.</a:t>
            </a:r>
          </a:p>
          <a:p>
            <a:pPr lvl="1"/>
            <a:r>
              <a:rPr lang="en-US" dirty="0" smtClean="0"/>
              <a:t>So then, agitation was something that needed </a:t>
            </a:r>
            <a:r>
              <a:rPr lang="en-US" dirty="0" err="1" smtClean="0"/>
              <a:t>Biggers</a:t>
            </a:r>
            <a:r>
              <a:rPr lang="en-US" dirty="0"/>
              <a:t>.</a:t>
            </a:r>
          </a:p>
        </p:txBody>
      </p:sp>
    </p:spTree>
    <p:extLst>
      <p:ext uri="{BB962C8B-B14F-4D97-AF65-F5344CB8AC3E}">
        <p14:creationId xmlns:p14="http://schemas.microsoft.com/office/powerpoint/2010/main" val="262783750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0615420_10103318121584573_307408533424644164_n (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32473428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Lumpen-Proletariate</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Franz Fanon writes of the </a:t>
            </a:r>
            <a:r>
              <a:rPr lang="en-US" dirty="0" err="1" smtClean="0"/>
              <a:t>lumpen</a:t>
            </a:r>
            <a:r>
              <a:rPr lang="en-US" dirty="0" smtClean="0"/>
              <a:t> </a:t>
            </a:r>
            <a:r>
              <a:rPr lang="en-US" dirty="0" err="1" smtClean="0"/>
              <a:t>proletariate</a:t>
            </a:r>
            <a:r>
              <a:rPr lang="en-US" dirty="0" smtClean="0"/>
              <a:t> as the down-trodden have </a:t>
            </a:r>
            <a:r>
              <a:rPr lang="en-US" dirty="0" err="1" smtClean="0"/>
              <a:t>nots</a:t>
            </a:r>
            <a:r>
              <a:rPr lang="en-US" dirty="0" smtClean="0"/>
              <a:t> </a:t>
            </a:r>
            <a:r>
              <a:rPr lang="en-US" dirty="0" smtClean="0"/>
              <a:t>are the essence of the revolution. </a:t>
            </a:r>
          </a:p>
          <a:p>
            <a:r>
              <a:rPr lang="en-US" dirty="0" smtClean="0"/>
              <a:t>The Black Power Movement utilized this concept by operationalizing the social capital of street people who wanted to uplift their community.</a:t>
            </a:r>
            <a:endParaRPr lang="en-US" dirty="0"/>
          </a:p>
        </p:txBody>
      </p:sp>
    </p:spTree>
    <p:extLst>
      <p:ext uri="{BB962C8B-B14F-4D97-AF65-F5344CB8AC3E}">
        <p14:creationId xmlns:p14="http://schemas.microsoft.com/office/powerpoint/2010/main" val="226964102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Bigger’s</a:t>
            </a:r>
            <a:r>
              <a:rPr lang="en-US" dirty="0" smtClean="0"/>
              <a:t> Story</a:t>
            </a:r>
            <a:endParaRPr lang="en-US" dirty="0"/>
          </a:p>
        </p:txBody>
      </p:sp>
      <p:sp>
        <p:nvSpPr>
          <p:cNvPr id="3" name="Content Placeholder 2"/>
          <p:cNvSpPr>
            <a:spLocks noGrp="1"/>
          </p:cNvSpPr>
          <p:nvPr>
            <p:ph idx="1"/>
          </p:nvPr>
        </p:nvSpPr>
        <p:spPr/>
        <p:txBody>
          <a:bodyPr/>
          <a:lstStyle/>
          <a:p>
            <a:r>
              <a:rPr lang="en-US" dirty="0" smtClean="0"/>
              <a:t>The storyline of Bigger is then the essence of revolution. </a:t>
            </a:r>
          </a:p>
          <a:p>
            <a:r>
              <a:rPr lang="en-US" dirty="0" smtClean="0"/>
              <a:t>The desire of the disenfranchised to work for their inclusion within the socio-political framework through what Malcolm X called: By any means necessary. </a:t>
            </a:r>
            <a:endParaRPr lang="en-US" dirty="0"/>
          </a:p>
        </p:txBody>
      </p:sp>
    </p:spTree>
    <p:extLst>
      <p:ext uri="{BB962C8B-B14F-4D97-AF65-F5344CB8AC3E}">
        <p14:creationId xmlns:p14="http://schemas.microsoft.com/office/powerpoint/2010/main" val="163330693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Malcolm X</a:t>
            </a:r>
            <a:endParaRPr lang="en-US" dirty="0"/>
          </a:p>
        </p:txBody>
      </p:sp>
      <p:sp>
        <p:nvSpPr>
          <p:cNvPr id="3" name="Content Placeholder 2"/>
          <p:cNvSpPr>
            <a:spLocks noGrp="1"/>
          </p:cNvSpPr>
          <p:nvPr>
            <p:ph idx="1"/>
          </p:nvPr>
        </p:nvSpPr>
        <p:spPr/>
        <p:txBody>
          <a:bodyPr/>
          <a:lstStyle/>
          <a:p>
            <a:r>
              <a:rPr lang="en-US" dirty="0" smtClean="0"/>
              <a:t>Malcolm X popularized the term: By Any Means Necessary</a:t>
            </a:r>
          </a:p>
          <a:p>
            <a:pPr lvl="1"/>
            <a:r>
              <a:rPr lang="en-US" dirty="0" smtClean="0"/>
              <a:t>By this, he meant that the means by which Black people are oppressed, they shall find their equality.</a:t>
            </a:r>
          </a:p>
          <a:p>
            <a:pPr lvl="1"/>
            <a:r>
              <a:rPr lang="en-US" dirty="0" smtClean="0"/>
              <a:t>Education, self-defense, business and separatism were some of the means that he communicated. </a:t>
            </a:r>
            <a:endParaRPr lang="en-US" dirty="0"/>
          </a:p>
        </p:txBody>
      </p:sp>
    </p:spTree>
    <p:extLst>
      <p:ext uri="{BB962C8B-B14F-4D97-AF65-F5344CB8AC3E}">
        <p14:creationId xmlns:p14="http://schemas.microsoft.com/office/powerpoint/2010/main" val="6623350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idea of the </a:t>
            </a:r>
            <a:r>
              <a:rPr lang="en-US" dirty="0" err="1" smtClean="0"/>
              <a:t>lumpen</a:t>
            </a:r>
            <a:r>
              <a:rPr lang="en-US" dirty="0" smtClean="0"/>
              <a:t>, representation of Bigger and the idea of by any means are revisionist stances that were used as tools for empowerment. </a:t>
            </a:r>
          </a:p>
          <a:p>
            <a:pPr lvl="1"/>
            <a:r>
              <a:rPr lang="en-US" dirty="0" smtClean="0"/>
              <a:t>They took the text of oppression that was naturalized and interpreted it as the root of internal and external conflict. </a:t>
            </a:r>
          </a:p>
          <a:p>
            <a:pPr lvl="1"/>
            <a:r>
              <a:rPr lang="en-US" dirty="0" smtClean="0"/>
              <a:t>This context tends to be lost in contemporary representations of the Civil Rights and Black Power Movement (which we will discuss in more detail later). </a:t>
            </a:r>
            <a:endParaRPr lang="en-US" dirty="0"/>
          </a:p>
        </p:txBody>
      </p:sp>
    </p:spTree>
    <p:extLst>
      <p:ext uri="{BB962C8B-B14F-4D97-AF65-F5344CB8AC3E}">
        <p14:creationId xmlns:p14="http://schemas.microsoft.com/office/powerpoint/2010/main" val="26625580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Counter Storytelling </a:t>
            </a:r>
            <a:endParaRPr lang="en-US" dirty="0"/>
          </a:p>
        </p:txBody>
      </p:sp>
      <p:sp>
        <p:nvSpPr>
          <p:cNvPr id="3" name="Content Placeholder 2"/>
          <p:cNvSpPr>
            <a:spLocks noGrp="1"/>
          </p:cNvSpPr>
          <p:nvPr>
            <p:ph idx="1"/>
          </p:nvPr>
        </p:nvSpPr>
        <p:spPr/>
        <p:txBody>
          <a:bodyPr>
            <a:normAutofit fontScale="92500" lnSpcReduction="10000"/>
          </a:bodyPr>
          <a:lstStyle/>
          <a:p>
            <a:r>
              <a:rPr lang="en-US" dirty="0">
                <a:effectLst/>
              </a:rPr>
              <a:t>Attacking embedded preconceptions that marginalize others or conceal their humanity is a legitimate function of all fiction. </a:t>
            </a:r>
          </a:p>
          <a:p>
            <a:pPr lvl="1"/>
            <a:r>
              <a:rPr lang="en-US" dirty="0" smtClean="0">
                <a:effectLst/>
              </a:rPr>
              <a:t>The </a:t>
            </a:r>
            <a:r>
              <a:rPr lang="en-US" dirty="0">
                <a:effectLst/>
              </a:rPr>
              <a:t>bundle of received wisdoms, stock stories, and suppositions that allocate suspicion, place the burden of proof on the party or the other, and tell us in cases of divided evidence what probably happened. </a:t>
            </a:r>
          </a:p>
          <a:p>
            <a:endParaRPr lang="en-US" dirty="0"/>
          </a:p>
        </p:txBody>
      </p:sp>
    </p:spTree>
    <p:extLst>
      <p:ext uri="{BB962C8B-B14F-4D97-AF65-F5344CB8AC3E}">
        <p14:creationId xmlns:p14="http://schemas.microsoft.com/office/powerpoint/2010/main" val="12263933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effectLst/>
              </a:rPr>
              <a:t>Cultural influences have determinative outcomes as providing the background for the formal laws of which they are applied. </a:t>
            </a:r>
          </a:p>
          <a:p>
            <a:pPr marL="0" indent="0">
              <a:buNone/>
            </a:pPr>
            <a:endParaRPr lang="en-US" dirty="0"/>
          </a:p>
        </p:txBody>
      </p:sp>
    </p:spTree>
    <p:extLst>
      <p:ext uri="{BB962C8B-B14F-4D97-AF65-F5344CB8AC3E}">
        <p14:creationId xmlns:p14="http://schemas.microsoft.com/office/powerpoint/2010/main" val="9163104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Cure for Silencing</a:t>
            </a:r>
            <a:br>
              <a:rPr lang="en-US" dirty="0">
                <a:effectLst/>
              </a:rPr>
            </a:br>
            <a:endParaRPr lang="en-US" dirty="0"/>
          </a:p>
        </p:txBody>
      </p:sp>
      <p:sp>
        <p:nvSpPr>
          <p:cNvPr id="3" name="Content Placeholder 2"/>
          <p:cNvSpPr>
            <a:spLocks noGrp="1"/>
          </p:cNvSpPr>
          <p:nvPr>
            <p:ph idx="1"/>
          </p:nvPr>
        </p:nvSpPr>
        <p:spPr/>
        <p:txBody>
          <a:bodyPr/>
          <a:lstStyle/>
          <a:p>
            <a:r>
              <a:rPr lang="en-US" dirty="0">
                <a:effectLst/>
              </a:rPr>
              <a:t>Stories empower silent voices to combat discrimination by creating a platform for its presence to be known. </a:t>
            </a:r>
          </a:p>
          <a:p>
            <a:r>
              <a:rPr lang="en-US" dirty="0">
                <a:effectLst/>
              </a:rPr>
              <a:t>	Calls to attention neglected evidence. </a:t>
            </a:r>
          </a:p>
          <a:p>
            <a:pPr marL="0" indent="0">
              <a:buNone/>
            </a:pPr>
            <a:endParaRPr lang="en-US" dirty="0"/>
          </a:p>
        </p:txBody>
      </p:sp>
    </p:spTree>
    <p:extLst>
      <p:ext uri="{BB962C8B-B14F-4D97-AF65-F5344CB8AC3E}">
        <p14:creationId xmlns:p14="http://schemas.microsoft.com/office/powerpoint/2010/main" val="3557569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Differend</a:t>
            </a:r>
            <a:endParaRPr lang="en-US" dirty="0"/>
          </a:p>
        </p:txBody>
      </p:sp>
      <p:sp>
        <p:nvSpPr>
          <p:cNvPr id="3" name="Content Placeholder 2"/>
          <p:cNvSpPr>
            <a:spLocks noGrp="1"/>
          </p:cNvSpPr>
          <p:nvPr>
            <p:ph idx="1"/>
          </p:nvPr>
        </p:nvSpPr>
        <p:spPr/>
        <p:txBody>
          <a:bodyPr>
            <a:normAutofit/>
          </a:bodyPr>
          <a:lstStyle/>
          <a:p>
            <a:r>
              <a:rPr lang="en-US" dirty="0">
                <a:effectLst/>
              </a:rPr>
              <a:t>Occurs when a concept such as justice acquires conflicting meanings for two groups. </a:t>
            </a:r>
          </a:p>
          <a:p>
            <a:pPr lvl="1"/>
            <a:r>
              <a:rPr lang="en-US" dirty="0" smtClean="0">
                <a:effectLst/>
              </a:rPr>
              <a:t>Affirmative </a:t>
            </a:r>
            <a:r>
              <a:rPr lang="en-US" dirty="0">
                <a:effectLst/>
              </a:rPr>
              <a:t>Action/Preferential Treatment</a:t>
            </a:r>
          </a:p>
          <a:p>
            <a:pPr lvl="1"/>
            <a:r>
              <a:rPr lang="en-US" dirty="0" smtClean="0">
                <a:effectLst/>
              </a:rPr>
              <a:t>Legacy </a:t>
            </a:r>
            <a:r>
              <a:rPr lang="en-US" dirty="0">
                <a:effectLst/>
              </a:rPr>
              <a:t>of Slavery/Deviant Culture</a:t>
            </a:r>
          </a:p>
          <a:p>
            <a:pPr lvl="1"/>
            <a:r>
              <a:rPr lang="en-US" dirty="0" smtClean="0">
                <a:effectLst/>
              </a:rPr>
              <a:t>Anti-racist advocacy/Sensitivity </a:t>
            </a:r>
            <a:endParaRPr lang="en-US" dirty="0"/>
          </a:p>
        </p:txBody>
      </p:sp>
    </p:spTree>
    <p:extLst>
      <p:ext uri="{BB962C8B-B14F-4D97-AF65-F5344CB8AC3E}">
        <p14:creationId xmlns:p14="http://schemas.microsoft.com/office/powerpoint/2010/main" val="31082854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effectLst/>
              </a:rPr>
              <a:t>Same narrative, different understanding of meaning/significance. </a:t>
            </a:r>
          </a:p>
          <a:p>
            <a:pPr lvl="1"/>
            <a:r>
              <a:rPr lang="en-US" dirty="0" smtClean="0">
                <a:effectLst/>
              </a:rPr>
              <a:t>When </a:t>
            </a:r>
            <a:r>
              <a:rPr lang="en-US" dirty="0">
                <a:effectLst/>
              </a:rPr>
              <a:t>a </a:t>
            </a:r>
            <a:r>
              <a:rPr lang="en-US" dirty="0" err="1">
                <a:effectLst/>
              </a:rPr>
              <a:t>differend</a:t>
            </a:r>
            <a:r>
              <a:rPr lang="en-US" dirty="0">
                <a:effectLst/>
              </a:rPr>
              <a:t> exists in favor of the empowered group/person, “the prevailing conception of justice deprives person(s) in grief terms the system will understand. </a:t>
            </a:r>
          </a:p>
          <a:p>
            <a:pPr marL="0" indent="0">
              <a:buNone/>
            </a:pPr>
            <a:endParaRPr lang="en-US" dirty="0">
              <a:effectLst/>
            </a:endParaRPr>
          </a:p>
          <a:p>
            <a:r>
              <a:rPr lang="en-US" dirty="0">
                <a:effectLst/>
              </a:rPr>
              <a:t>Ex: victims of incestuous rape, battered wife syndrome, </a:t>
            </a:r>
            <a:r>
              <a:rPr lang="en-US" dirty="0" smtClean="0">
                <a:effectLst/>
              </a:rPr>
              <a:t>Autism…</a:t>
            </a:r>
            <a:r>
              <a:rPr lang="en-US" dirty="0">
                <a:effectLst/>
              </a:rPr>
              <a:t>etc…</a:t>
            </a:r>
          </a:p>
          <a:p>
            <a:endParaRPr lang="en-US" dirty="0"/>
          </a:p>
        </p:txBody>
      </p:sp>
    </p:spTree>
    <p:extLst>
      <p:ext uri="{BB962C8B-B14F-4D97-AF65-F5344CB8AC3E}">
        <p14:creationId xmlns:p14="http://schemas.microsoft.com/office/powerpoint/2010/main" val="325946450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a:effectLst/>
              </a:rPr>
              <a:t>Alienation for members of excluded groups is </a:t>
            </a:r>
            <a:r>
              <a:rPr lang="en-US" dirty="0" smtClean="0">
                <a:effectLst/>
              </a:rPr>
              <a:t>reduced, </a:t>
            </a:r>
            <a:r>
              <a:rPr lang="en-US" dirty="0">
                <a:effectLst/>
              </a:rPr>
              <a:t>while opportunities for members of the majority </a:t>
            </a:r>
            <a:r>
              <a:rPr lang="en-US" dirty="0" smtClean="0">
                <a:effectLst/>
              </a:rPr>
              <a:t>group </a:t>
            </a:r>
            <a:r>
              <a:rPr lang="en-US" dirty="0">
                <a:effectLst/>
              </a:rPr>
              <a:t>to meet victims halfway are offered. </a:t>
            </a:r>
          </a:p>
          <a:p>
            <a:pPr lvl="1"/>
            <a:r>
              <a:rPr lang="en-US" dirty="0" smtClean="0">
                <a:effectLst/>
              </a:rPr>
              <a:t>This </a:t>
            </a:r>
            <a:r>
              <a:rPr lang="en-US" dirty="0">
                <a:effectLst/>
              </a:rPr>
              <a:t>undermines the solution to the problem and allows it to be perpetuated or reified. </a:t>
            </a:r>
          </a:p>
          <a:p>
            <a:pPr lvl="2"/>
            <a:r>
              <a:rPr lang="en-US" dirty="0" smtClean="0">
                <a:effectLst/>
              </a:rPr>
              <a:t>Ex</a:t>
            </a:r>
            <a:r>
              <a:rPr lang="en-US" dirty="0">
                <a:effectLst/>
              </a:rPr>
              <a:t>: 	</a:t>
            </a:r>
            <a:endParaRPr lang="en-US" dirty="0" smtClean="0">
              <a:effectLst/>
            </a:endParaRPr>
          </a:p>
          <a:p>
            <a:pPr lvl="3"/>
            <a:r>
              <a:rPr lang="en-US" dirty="0" smtClean="0">
                <a:effectLst/>
              </a:rPr>
              <a:t>Affirmative </a:t>
            </a:r>
            <a:r>
              <a:rPr lang="en-US" dirty="0">
                <a:effectLst/>
              </a:rPr>
              <a:t>Action</a:t>
            </a:r>
          </a:p>
          <a:p>
            <a:pPr lvl="3"/>
            <a:r>
              <a:rPr lang="en-US" dirty="0" smtClean="0">
                <a:effectLst/>
              </a:rPr>
              <a:t>Reproductive </a:t>
            </a:r>
            <a:r>
              <a:rPr lang="en-US" dirty="0">
                <a:effectLst/>
              </a:rPr>
              <a:t>Choice</a:t>
            </a:r>
          </a:p>
          <a:p>
            <a:pPr lvl="3"/>
            <a:r>
              <a:rPr lang="en-US" dirty="0" smtClean="0">
                <a:effectLst/>
              </a:rPr>
              <a:t>Protections </a:t>
            </a:r>
            <a:r>
              <a:rPr lang="en-US" dirty="0">
                <a:effectLst/>
              </a:rPr>
              <a:t>against political graft through private investment</a:t>
            </a:r>
          </a:p>
          <a:p>
            <a:pPr lvl="3"/>
            <a:r>
              <a:rPr lang="en-US" dirty="0" smtClean="0">
                <a:effectLst/>
              </a:rPr>
              <a:t>Welfare </a:t>
            </a:r>
            <a:r>
              <a:rPr lang="en-US" dirty="0">
                <a:effectLst/>
              </a:rPr>
              <a:t>Policy</a:t>
            </a:r>
          </a:p>
          <a:p>
            <a:pPr lvl="3"/>
            <a:r>
              <a:rPr lang="en-US" dirty="0" smtClean="0">
                <a:effectLst/>
              </a:rPr>
              <a:t>Rehabilitation </a:t>
            </a:r>
            <a:r>
              <a:rPr lang="en-US" dirty="0">
                <a:effectLst/>
              </a:rPr>
              <a:t>in the Criminal Justice System</a:t>
            </a:r>
          </a:p>
          <a:p>
            <a:pPr lvl="3"/>
            <a:r>
              <a:rPr lang="en-US" dirty="0" smtClean="0">
                <a:effectLst/>
              </a:rPr>
              <a:t>The </a:t>
            </a:r>
            <a:r>
              <a:rPr lang="en-US" dirty="0">
                <a:effectLst/>
              </a:rPr>
              <a:t>protection of American Jobs</a:t>
            </a:r>
          </a:p>
          <a:p>
            <a:endParaRPr lang="en-US" dirty="0"/>
          </a:p>
        </p:txBody>
      </p:sp>
    </p:spTree>
    <p:extLst>
      <p:ext uri="{BB962C8B-B14F-4D97-AF65-F5344CB8AC3E}">
        <p14:creationId xmlns:p14="http://schemas.microsoft.com/office/powerpoint/2010/main" val="9757225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apole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15970162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a:t>
            </a:r>
            <a:endParaRPr lang="en-US" dirty="0"/>
          </a:p>
        </p:txBody>
      </p:sp>
      <p:sp>
        <p:nvSpPr>
          <p:cNvPr id="3" name="Content Placeholder 2"/>
          <p:cNvSpPr>
            <a:spLocks noGrp="1"/>
          </p:cNvSpPr>
          <p:nvPr>
            <p:ph idx="1"/>
          </p:nvPr>
        </p:nvSpPr>
        <p:spPr/>
        <p:txBody>
          <a:bodyPr>
            <a:normAutofit lnSpcReduction="10000"/>
          </a:bodyPr>
          <a:lstStyle/>
          <a:p>
            <a:r>
              <a:rPr lang="en-US" dirty="0" smtClean="0"/>
              <a:t>Create archetypes, storylines and other modes of production that challenge notions and modalities that oppress. </a:t>
            </a:r>
          </a:p>
          <a:p>
            <a:r>
              <a:rPr lang="en-US" dirty="0" smtClean="0"/>
              <a:t>These can be action or ideation </a:t>
            </a:r>
          </a:p>
          <a:p>
            <a:pPr lvl="1"/>
            <a:r>
              <a:rPr lang="en-US" dirty="0" smtClean="0"/>
              <a:t>In the event that oppression is naturalized, these are useful in demonstrating a reality that is otherwise unknown. </a:t>
            </a:r>
            <a:endParaRPr lang="en-US" dirty="0"/>
          </a:p>
        </p:txBody>
      </p:sp>
    </p:spTree>
    <p:extLst>
      <p:ext uri="{BB962C8B-B14F-4D97-AF65-F5344CB8AC3E}">
        <p14:creationId xmlns:p14="http://schemas.microsoft.com/office/powerpoint/2010/main" val="41058771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 Hegemony</a:t>
            </a:r>
            <a:endParaRPr lang="en-US" dirty="0"/>
          </a:p>
        </p:txBody>
      </p:sp>
      <p:sp>
        <p:nvSpPr>
          <p:cNvPr id="3" name="Content Placeholder 2"/>
          <p:cNvSpPr>
            <a:spLocks noGrp="1"/>
          </p:cNvSpPr>
          <p:nvPr>
            <p:ph idx="1"/>
          </p:nvPr>
        </p:nvSpPr>
        <p:spPr/>
        <p:txBody>
          <a:bodyPr>
            <a:normAutofit lnSpcReduction="10000"/>
          </a:bodyPr>
          <a:lstStyle/>
          <a:p>
            <a:r>
              <a:rPr lang="en-US" dirty="0" smtClean="0"/>
              <a:t>It is the use of narrative to undermine the production of oppressive conditions through a concerted effort of ideas and action. </a:t>
            </a:r>
          </a:p>
          <a:p>
            <a:pPr lvl="1"/>
            <a:r>
              <a:rPr lang="en-US" dirty="0" smtClean="0"/>
              <a:t>An example of this is liberation theology and its use in the Civil Rights Movement and through contemporary Black Churches as hubs for community empowerment. </a:t>
            </a:r>
            <a:endParaRPr lang="en-US" dirty="0"/>
          </a:p>
        </p:txBody>
      </p:sp>
    </p:spTree>
    <p:extLst>
      <p:ext uri="{BB962C8B-B14F-4D97-AF65-F5344CB8AC3E}">
        <p14:creationId xmlns:p14="http://schemas.microsoft.com/office/powerpoint/2010/main" val="2398494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t>
            </a:r>
            <a:r>
              <a:rPr lang="en-US" dirty="0" smtClean="0"/>
              <a:t>bjectives		</a:t>
            </a:r>
            <a:endParaRPr lang="en-US" dirty="0"/>
          </a:p>
        </p:txBody>
      </p:sp>
      <p:sp>
        <p:nvSpPr>
          <p:cNvPr id="3" name="Content Placeholder 2"/>
          <p:cNvSpPr>
            <a:spLocks noGrp="1"/>
          </p:cNvSpPr>
          <p:nvPr>
            <p:ph idx="1"/>
          </p:nvPr>
        </p:nvSpPr>
        <p:spPr/>
        <p:txBody>
          <a:bodyPr>
            <a:normAutofit lnSpcReduction="10000"/>
          </a:bodyPr>
          <a:lstStyle/>
          <a:p>
            <a:r>
              <a:rPr lang="en-US" dirty="0" smtClean="0"/>
              <a:t>Learn examples of useful counter-narratives</a:t>
            </a:r>
          </a:p>
          <a:p>
            <a:r>
              <a:rPr lang="en-US" dirty="0" smtClean="0"/>
              <a:t>Understand the counter-narrative as a means of empowerment</a:t>
            </a:r>
          </a:p>
          <a:p>
            <a:r>
              <a:rPr lang="en-US" dirty="0" smtClean="0"/>
              <a:t>Learn how to construct revisionist history, structural determinism and interest convergence in your counter-narrative.</a:t>
            </a:r>
          </a:p>
          <a:p>
            <a:pPr marL="0" indent="0">
              <a:buNone/>
            </a:pPr>
            <a:endParaRPr lang="en-US" dirty="0"/>
          </a:p>
        </p:txBody>
      </p:sp>
    </p:spTree>
    <p:extLst>
      <p:ext uri="{BB962C8B-B14F-4D97-AF65-F5344CB8AC3E}">
        <p14:creationId xmlns:p14="http://schemas.microsoft.com/office/powerpoint/2010/main" val="242176455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Legal Storytelling and Narrative Analysis</a:t>
            </a:r>
            <a:br>
              <a:rPr lang="en-US" dirty="0">
                <a:effectLst/>
              </a:rPr>
            </a:br>
            <a:endParaRPr lang="en-US" dirty="0"/>
          </a:p>
        </p:txBody>
      </p:sp>
      <p:sp>
        <p:nvSpPr>
          <p:cNvPr id="3" name="Content Placeholder 2"/>
          <p:cNvSpPr>
            <a:spLocks noGrp="1"/>
          </p:cNvSpPr>
          <p:nvPr>
            <p:ph idx="1"/>
          </p:nvPr>
        </p:nvSpPr>
        <p:spPr/>
        <p:txBody>
          <a:bodyPr>
            <a:normAutofit fontScale="77500" lnSpcReduction="20000"/>
          </a:bodyPr>
          <a:lstStyle/>
          <a:p>
            <a:r>
              <a:rPr lang="en-US" dirty="0">
                <a:effectLst/>
              </a:rPr>
              <a:t>Critical Race Theorists use fact-based storylines to come to a better understanding of how Americans see race. </a:t>
            </a:r>
          </a:p>
          <a:p>
            <a:pPr lvl="1"/>
            <a:r>
              <a:rPr lang="en-US" dirty="0" smtClean="0">
                <a:effectLst/>
              </a:rPr>
              <a:t>Perspective</a:t>
            </a:r>
            <a:r>
              <a:rPr lang="en-US" dirty="0" smtClean="0">
                <a:effectLst/>
                <a:sym typeface="Wingdings"/>
              </a:rPr>
              <a:t> </a:t>
            </a:r>
            <a:r>
              <a:rPr lang="en-US" dirty="0" smtClean="0">
                <a:effectLst/>
                <a:sym typeface="Wingdings"/>
              </a:rPr>
              <a:t>Considers the</a:t>
            </a:r>
            <a:r>
              <a:rPr lang="en-US" dirty="0" smtClean="0">
                <a:effectLst/>
              </a:rPr>
              <a:t> context, along with power-dynamics that influence the  event </a:t>
            </a:r>
            <a:r>
              <a:rPr lang="en-US" dirty="0">
                <a:effectLst/>
              </a:rPr>
              <a:t>in question</a:t>
            </a:r>
          </a:p>
          <a:p>
            <a:pPr lvl="1"/>
            <a:r>
              <a:rPr lang="en-US" dirty="0">
                <a:effectLst/>
              </a:rPr>
              <a:t>View </a:t>
            </a:r>
            <a:r>
              <a:rPr lang="en-US" dirty="0" smtClean="0">
                <a:effectLst/>
              </a:rPr>
              <a:t>point</a:t>
            </a:r>
            <a:r>
              <a:rPr lang="en-US" dirty="0" smtClean="0">
                <a:effectLst/>
                <a:sym typeface="Wingdings"/>
              </a:rPr>
              <a:t> </a:t>
            </a:r>
            <a:r>
              <a:rPr lang="en-US" dirty="0" smtClean="0">
                <a:effectLst/>
              </a:rPr>
              <a:t>The perspective that is engaged to understand the event in question.</a:t>
            </a:r>
            <a:endParaRPr lang="en-US" dirty="0">
              <a:effectLst/>
            </a:endParaRPr>
          </a:p>
          <a:p>
            <a:pPr lvl="1"/>
            <a:r>
              <a:rPr lang="en-US" dirty="0">
                <a:effectLst/>
              </a:rPr>
              <a:t>Power</a:t>
            </a:r>
            <a:r>
              <a:rPr lang="en-US" dirty="0" smtClean="0">
                <a:effectLst/>
                <a:sym typeface="Wingdings"/>
              </a:rPr>
              <a:t> </a:t>
            </a:r>
            <a:r>
              <a:rPr lang="en-US" dirty="0" smtClean="0">
                <a:effectLst/>
              </a:rPr>
              <a:t>What </a:t>
            </a:r>
            <a:r>
              <a:rPr lang="en-US" dirty="0">
                <a:effectLst/>
              </a:rPr>
              <a:t>are the potential </a:t>
            </a:r>
            <a:r>
              <a:rPr lang="en-US" dirty="0" smtClean="0">
                <a:effectLst/>
              </a:rPr>
              <a:t>forces, </a:t>
            </a:r>
            <a:r>
              <a:rPr lang="en-US" dirty="0">
                <a:effectLst/>
              </a:rPr>
              <a:t>and who/what has the ability to act on whom/</a:t>
            </a:r>
            <a:r>
              <a:rPr lang="en-US" dirty="0" smtClean="0">
                <a:effectLst/>
              </a:rPr>
              <a:t>what to what end?</a:t>
            </a:r>
            <a:endParaRPr lang="en-US" dirty="0">
              <a:effectLst/>
            </a:endParaRPr>
          </a:p>
          <a:p>
            <a:pPr lvl="1"/>
            <a:r>
              <a:rPr lang="en-US" dirty="0">
                <a:effectLst/>
              </a:rPr>
              <a:t>Narratives are used to theorize sequential phenomenon and influence judgment. </a:t>
            </a:r>
          </a:p>
          <a:p>
            <a:endParaRPr lang="en-US" dirty="0"/>
          </a:p>
        </p:txBody>
      </p:sp>
    </p:spTree>
    <p:extLst>
      <p:ext uri="{BB962C8B-B14F-4D97-AF65-F5344CB8AC3E}">
        <p14:creationId xmlns:p14="http://schemas.microsoft.com/office/powerpoint/2010/main" val="265435810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900000">
            <a:off x="1125021" y="649806"/>
            <a:ext cx="7053543" cy="5077623"/>
          </a:xfrm>
        </p:spPr>
        <p:txBody>
          <a:bodyPr/>
          <a:lstStyle/>
          <a:p>
            <a:r>
              <a:rPr lang="en-US" dirty="0" smtClean="0"/>
              <a:t>Narrative analysis and storytelling </a:t>
            </a:r>
            <a:r>
              <a:rPr lang="en-US" dirty="0" smtClean="0">
                <a:effectLst/>
              </a:rPr>
              <a:t>Opens </a:t>
            </a:r>
            <a:r>
              <a:rPr lang="en-US" dirty="0">
                <a:effectLst/>
              </a:rPr>
              <a:t>a </a:t>
            </a:r>
            <a:r>
              <a:rPr lang="en-US" dirty="0" smtClean="0">
                <a:effectLst/>
              </a:rPr>
              <a:t>window </a:t>
            </a:r>
            <a:r>
              <a:rPr lang="en-US" dirty="0">
                <a:effectLst/>
              </a:rPr>
              <a:t>i</a:t>
            </a:r>
            <a:r>
              <a:rPr lang="en-US" dirty="0" smtClean="0">
                <a:effectLst/>
              </a:rPr>
              <a:t>nto ignored </a:t>
            </a:r>
            <a:r>
              <a:rPr lang="en-US" dirty="0">
                <a:effectLst/>
              </a:rPr>
              <a:t>or Alternative Realities</a:t>
            </a:r>
          </a:p>
          <a:p>
            <a:pPr lvl="1"/>
            <a:r>
              <a:rPr lang="en-US" dirty="0" smtClean="0"/>
              <a:t>This in turn is used to emancipate oppressed by using the power related to sub-</a:t>
            </a:r>
            <a:r>
              <a:rPr lang="en-US" dirty="0" err="1" smtClean="0"/>
              <a:t>altern</a:t>
            </a:r>
            <a:r>
              <a:rPr lang="en-US" dirty="0" smtClean="0"/>
              <a:t> realities to challenge a subjugating status quo. </a:t>
            </a:r>
          </a:p>
          <a:p>
            <a:pPr lvl="1"/>
            <a:r>
              <a:rPr lang="en-US" dirty="0" smtClean="0"/>
              <a:t>This is in the effort for non-whites to understand what it is like to be non-white. </a:t>
            </a:r>
            <a:endParaRPr lang="en-US" dirty="0"/>
          </a:p>
        </p:txBody>
      </p:sp>
    </p:spTree>
    <p:extLst>
      <p:ext uri="{BB962C8B-B14F-4D97-AF65-F5344CB8AC3E}">
        <p14:creationId xmlns:p14="http://schemas.microsoft.com/office/powerpoint/2010/main" val="26864172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Consciousness</a:t>
            </a:r>
            <a:endParaRPr lang="en-US" dirty="0"/>
          </a:p>
        </p:txBody>
      </p:sp>
      <p:sp>
        <p:nvSpPr>
          <p:cNvPr id="3" name="Content Placeholder 2"/>
          <p:cNvSpPr>
            <a:spLocks noGrp="1"/>
          </p:cNvSpPr>
          <p:nvPr>
            <p:ph idx="1"/>
          </p:nvPr>
        </p:nvSpPr>
        <p:spPr/>
        <p:txBody>
          <a:bodyPr/>
          <a:lstStyle/>
          <a:p>
            <a:r>
              <a:rPr lang="en-US" dirty="0" smtClean="0"/>
              <a:t>W.E.B. </a:t>
            </a:r>
            <a:r>
              <a:rPr lang="en-US" dirty="0" err="1" smtClean="0"/>
              <a:t>DuBois</a:t>
            </a:r>
            <a:r>
              <a:rPr lang="en-US" dirty="0" smtClean="0"/>
              <a:t> describes the Black experience as one by which Blacks experience a double consciousness. </a:t>
            </a:r>
          </a:p>
          <a:p>
            <a:pPr lvl="1"/>
            <a:r>
              <a:rPr lang="en-US" dirty="0" smtClean="0"/>
              <a:t>Aware of oppression and community/ self-representation as conflicting external and internal forces.” </a:t>
            </a:r>
            <a:endParaRPr lang="en-US" dirty="0"/>
          </a:p>
        </p:txBody>
      </p:sp>
    </p:spTree>
    <p:extLst>
      <p:ext uri="{BB962C8B-B14F-4D97-AF65-F5344CB8AC3E}">
        <p14:creationId xmlns:p14="http://schemas.microsoft.com/office/powerpoint/2010/main" val="21764056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686" y="167707"/>
            <a:ext cx="8707931" cy="6690293"/>
          </a:xfrm>
        </p:spPr>
        <p:txBody>
          <a:bodyPr>
            <a:normAutofit lnSpcReduction="10000"/>
          </a:bodyPr>
          <a:lstStyle/>
          <a:p>
            <a:r>
              <a:rPr lang="en-US" dirty="0">
                <a:effectLst/>
              </a:rPr>
              <a:t>“After the Egyptian and Indian, the Greek and Roman, the </a:t>
            </a:r>
            <a:r>
              <a:rPr lang="en-US" dirty="0" err="1">
                <a:effectLst/>
              </a:rPr>
              <a:t>Teuton</a:t>
            </a:r>
            <a:r>
              <a:rPr lang="en-US" dirty="0">
                <a:effectLst/>
              </a:rPr>
              <a:t> and Mongolian, the Negro is a sort of seventh son, born with a veil, and gifted with second-sight in this American world,—a world which yields him no true self-consciousness, but only lets him see himself through the revelation of the other world. It is a peculiar sensation, this double-consciousness, this sense of always looking at one’s self through the eyes of others, of measuring one’s soul by the tape of a world that looks on in amused contempt and pity. One ever feels his two-ness,—an American, a Negro; two souls, two thoughts, two </a:t>
            </a:r>
            <a:r>
              <a:rPr lang="en-US" dirty="0" err="1">
                <a:effectLst/>
              </a:rPr>
              <a:t>unreconciled</a:t>
            </a:r>
            <a:r>
              <a:rPr lang="en-US" dirty="0">
                <a:effectLst/>
              </a:rPr>
              <a:t> strivings; two warring ideals in one dark body, whose dogged strength alone keeps it from being torn asunder.”</a:t>
            </a:r>
          </a:p>
          <a:p>
            <a:endParaRPr lang="en-US" dirty="0"/>
          </a:p>
        </p:txBody>
      </p:sp>
    </p:spTree>
    <p:extLst>
      <p:ext uri="{BB962C8B-B14F-4D97-AF65-F5344CB8AC3E}">
        <p14:creationId xmlns:p14="http://schemas.microsoft.com/office/powerpoint/2010/main" val="395656320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Bigger Thomas</a:t>
            </a:r>
            <a:endParaRPr lang="en-US" dirty="0"/>
          </a:p>
        </p:txBody>
      </p:sp>
      <p:sp>
        <p:nvSpPr>
          <p:cNvPr id="3" name="Content Placeholder 2"/>
          <p:cNvSpPr>
            <a:spLocks noGrp="1"/>
          </p:cNvSpPr>
          <p:nvPr>
            <p:ph idx="1"/>
          </p:nvPr>
        </p:nvSpPr>
        <p:spPr/>
        <p:txBody>
          <a:bodyPr/>
          <a:lstStyle/>
          <a:p>
            <a:r>
              <a:rPr lang="en-US" dirty="0" smtClean="0"/>
              <a:t>Baldwin’s Bigger Thomas was a response to double consciousness in five forms. </a:t>
            </a:r>
          </a:p>
          <a:p>
            <a:r>
              <a:rPr lang="en-US" dirty="0" smtClean="0"/>
              <a:t>One thing to note was that Bigger always represented conflict through violence. </a:t>
            </a:r>
            <a:endParaRPr lang="en-US" dirty="0"/>
          </a:p>
        </p:txBody>
      </p:sp>
    </p:spTree>
    <p:extLst>
      <p:ext uri="{BB962C8B-B14F-4D97-AF65-F5344CB8AC3E}">
        <p14:creationId xmlns:p14="http://schemas.microsoft.com/office/powerpoint/2010/main" val="245911179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Kilter.thmx</Template>
  <TotalTime>6903</TotalTime>
  <Words>1527</Words>
  <Application>Microsoft Macintosh PowerPoint</Application>
  <PresentationFormat>On-screen Show (4:3)</PresentationFormat>
  <Paragraphs>102</Paragraphs>
  <Slides>31</Slides>
  <Notes>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Kilter</vt:lpstr>
      <vt:lpstr>CRT Chapter 3</vt:lpstr>
      <vt:lpstr>PowerPoint Presentation</vt:lpstr>
      <vt:lpstr>PowerPoint Presentation</vt:lpstr>
      <vt:lpstr>Objectives  </vt:lpstr>
      <vt:lpstr>Legal Storytelling and Narrative Analysis </vt:lpstr>
      <vt:lpstr>PowerPoint Presentation</vt:lpstr>
      <vt:lpstr>Double Consciousness</vt:lpstr>
      <vt:lpstr>PowerPoint Presentation</vt:lpstr>
      <vt:lpstr>Bigger Thomas</vt:lpstr>
      <vt:lpstr>Bigger No. 1</vt:lpstr>
      <vt:lpstr>Bigger No. 2: The Neat One </vt:lpstr>
      <vt:lpstr>Bigger No. 3: Bad Nigger </vt:lpstr>
      <vt:lpstr>Bigger No. 4: His only law was death </vt:lpstr>
      <vt:lpstr>Bigger No. 5  </vt:lpstr>
      <vt:lpstr>Who Was Bigger</vt:lpstr>
      <vt:lpstr>PowerPoint Presentation</vt:lpstr>
      <vt:lpstr>PowerPoint Presentation</vt:lpstr>
      <vt:lpstr>Storytelling</vt:lpstr>
      <vt:lpstr>Re-invisioning</vt:lpstr>
      <vt:lpstr>Lumpen-Proletariate </vt:lpstr>
      <vt:lpstr>Bigger’s Story</vt:lpstr>
      <vt:lpstr>Malcolm X</vt:lpstr>
      <vt:lpstr>Context</vt:lpstr>
      <vt:lpstr>Counter Storytelling </vt:lpstr>
      <vt:lpstr>PowerPoint Presentation</vt:lpstr>
      <vt:lpstr>Cure for Silencing </vt:lpstr>
      <vt:lpstr>Differend</vt:lpstr>
      <vt:lpstr>PowerPoint Presentation</vt:lpstr>
      <vt:lpstr>PowerPoint Presentation</vt:lpstr>
      <vt:lpstr>Narrative</vt:lpstr>
      <vt:lpstr>Counter Hegemony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CRT Chapter 3</dc:title>
  <dc:creator>Devon Lee</dc:creator>
  <cp:lastModifiedBy>Devon Lee</cp:lastModifiedBy>
  <cp:revision>23</cp:revision>
  <dcterms:created xsi:type="dcterms:W3CDTF">2013-06-05T01:25:48Z</dcterms:created>
  <dcterms:modified xsi:type="dcterms:W3CDTF">2015-12-18T00:32:24Z</dcterms:modified>
</cp:coreProperties>
</file>