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7" r:id="rId3"/>
    <p:sldId id="257" r:id="rId4"/>
    <p:sldId id="258" r:id="rId5"/>
    <p:sldId id="271" r:id="rId6"/>
    <p:sldId id="272" r:id="rId7"/>
    <p:sldId id="259" r:id="rId8"/>
    <p:sldId id="260" r:id="rId9"/>
    <p:sldId id="261" r:id="rId10"/>
    <p:sldId id="262" r:id="rId11"/>
    <p:sldId id="263" r:id="rId12"/>
    <p:sldId id="264" r:id="rId13"/>
    <p:sldId id="265" r:id="rId14"/>
    <p:sldId id="266" r:id="rId15"/>
    <p:sldId id="273" r:id="rId16"/>
    <p:sldId id="274" r:id="rId17"/>
    <p:sldId id="267" r:id="rId18"/>
    <p:sldId id="268" r:id="rId19"/>
    <p:sldId id="269" r:id="rId20"/>
    <p:sldId id="270" r:id="rId21"/>
    <p:sldId id="275" r:id="rId22"/>
    <p:sldId id="27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186A9-CF46-AF49-9454-FE76BB90D6FC}" type="datetimeFigureOut">
              <a:rPr lang="en-US" smtClean="0"/>
              <a:t>12/17/15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C37EE7-8793-FB46-8C27-0CFAFE8648D6}" type="slidenum">
              <a:rPr lang="en-US" smtClean="0"/>
              <a:t>‹#›</a:t>
            </a:fld>
            <a:endParaRPr lang="en-US"/>
          </a:p>
        </p:txBody>
      </p:sp>
    </p:spTree>
    <p:extLst>
      <p:ext uri="{BB962C8B-B14F-4D97-AF65-F5344CB8AC3E}">
        <p14:creationId xmlns:p14="http://schemas.microsoft.com/office/powerpoint/2010/main" val="40807143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Considering where we were with the cold war, the U.S. needed to show that it was racially tolerant…enough to (morally) defeat fascism</a:t>
            </a:r>
            <a:endParaRPr lang="en-US" dirty="0"/>
          </a:p>
        </p:txBody>
      </p:sp>
      <p:sp>
        <p:nvSpPr>
          <p:cNvPr id="4" name="Slide Number Placeholder 3"/>
          <p:cNvSpPr>
            <a:spLocks noGrp="1"/>
          </p:cNvSpPr>
          <p:nvPr>
            <p:ph type="sldNum" sz="quarter" idx="10"/>
          </p:nvPr>
        </p:nvSpPr>
        <p:spPr/>
        <p:txBody>
          <a:bodyPr/>
          <a:lstStyle/>
          <a:p>
            <a:fld id="{1CC37EE7-8793-FB46-8C27-0CFAFE8648D6}" type="slidenum">
              <a:rPr lang="en-US" smtClean="0"/>
              <a:t>7</a:t>
            </a:fld>
            <a:endParaRPr lang="en-US"/>
          </a:p>
        </p:txBody>
      </p:sp>
    </p:spTree>
    <p:extLst>
      <p:ext uri="{BB962C8B-B14F-4D97-AF65-F5344CB8AC3E}">
        <p14:creationId xmlns:p14="http://schemas.microsoft.com/office/powerpoint/2010/main" val="1474772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Tim</a:t>
            </a:r>
            <a:r>
              <a:rPr lang="en-US" baseline="0" dirty="0" smtClean="0"/>
              <a:t> Wise Video </a:t>
            </a:r>
          </a:p>
          <a:p>
            <a:endParaRPr lang="en-US" baseline="0" dirty="0" smtClean="0"/>
          </a:p>
          <a:p>
            <a:r>
              <a:rPr lang="en-US" dirty="0" smtClean="0"/>
              <a:t>https://</a:t>
            </a:r>
            <a:r>
              <a:rPr lang="en-US" dirty="0" err="1" smtClean="0"/>
              <a:t>www.youtube.com</a:t>
            </a:r>
            <a:r>
              <a:rPr lang="en-US" dirty="0" smtClean="0"/>
              <a:t>/</a:t>
            </a:r>
            <a:r>
              <a:rPr lang="en-US" dirty="0" err="1" smtClean="0"/>
              <a:t>watch?v</a:t>
            </a:r>
            <a:r>
              <a:rPr lang="en-US" dirty="0" smtClean="0"/>
              <a:t>=J3Xe1kX7Wsc</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CC37EE7-8793-FB46-8C27-0CFAFE8648D6}" type="slidenum">
              <a:rPr lang="en-US" smtClean="0"/>
              <a:t>9</a:t>
            </a:fld>
            <a:endParaRPr lang="en-US"/>
          </a:p>
        </p:txBody>
      </p:sp>
    </p:spTree>
    <p:extLst>
      <p:ext uri="{BB962C8B-B14F-4D97-AF65-F5344CB8AC3E}">
        <p14:creationId xmlns:p14="http://schemas.microsoft.com/office/powerpoint/2010/main" val="1856588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Eduardo-Bonilla</a:t>
            </a:r>
            <a:r>
              <a:rPr lang="en-US" baseline="0" dirty="0" smtClean="0"/>
              <a:t> Silva and many others have made a </a:t>
            </a:r>
            <a:r>
              <a:rPr lang="en-US" baseline="0" dirty="0" err="1" smtClean="0"/>
              <a:t>distinguishment</a:t>
            </a:r>
            <a:r>
              <a:rPr lang="en-US" baseline="0" dirty="0" smtClean="0"/>
              <a:t> between old and new racism…old being color conscious, overt and public, the other being color-blind, covert and private…behind closed doors. </a:t>
            </a:r>
          </a:p>
          <a:p>
            <a:endParaRPr lang="en-US" baseline="0" dirty="0" smtClean="0"/>
          </a:p>
          <a:p>
            <a:r>
              <a:rPr lang="en-US" baseline="0" dirty="0" smtClean="0"/>
              <a:t>This narrative is positioned alongside the conservative narrative that says racism no longer exists….when synthesized at parallel levels, we get the metanarrative that acknowledges the existence of racism….however not being like it was 50 years ago….</a:t>
            </a:r>
          </a:p>
          <a:p>
            <a:endParaRPr lang="en-US" baseline="0" dirty="0" smtClean="0"/>
          </a:p>
          <a:p>
            <a:r>
              <a:rPr lang="en-US" baseline="0" dirty="0" smtClean="0"/>
              <a:t>The problem with this is it does not acknowledge the legacy of past racism. There were private and covert acts….law took care of a type of racism that perhaps was not the most insidious and rid the American cultural tapestry of its ability to be self-reflective.</a:t>
            </a:r>
          </a:p>
        </p:txBody>
      </p:sp>
      <p:sp>
        <p:nvSpPr>
          <p:cNvPr id="4" name="Slide Number Placeholder 3"/>
          <p:cNvSpPr>
            <a:spLocks noGrp="1"/>
          </p:cNvSpPr>
          <p:nvPr>
            <p:ph type="sldNum" sz="quarter" idx="10"/>
          </p:nvPr>
        </p:nvSpPr>
        <p:spPr/>
        <p:txBody>
          <a:bodyPr/>
          <a:lstStyle/>
          <a:p>
            <a:fld id="{1CC37EE7-8793-FB46-8C27-0CFAFE8648D6}" type="slidenum">
              <a:rPr lang="en-US" smtClean="0"/>
              <a:t>14</a:t>
            </a:fld>
            <a:endParaRPr lang="en-US"/>
          </a:p>
        </p:txBody>
      </p:sp>
    </p:spTree>
    <p:extLst>
      <p:ext uri="{BB962C8B-B14F-4D97-AF65-F5344CB8AC3E}">
        <p14:creationId xmlns:p14="http://schemas.microsoft.com/office/powerpoint/2010/main" val="219634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Legal </a:t>
            </a:r>
            <a:r>
              <a:rPr lang="en-US" dirty="0" err="1" smtClean="0"/>
              <a:t>precident</a:t>
            </a:r>
            <a:r>
              <a:rPr lang="en-US" dirty="0" smtClean="0"/>
              <a:t> in law creates </a:t>
            </a:r>
            <a:r>
              <a:rPr lang="en-US" dirty="0" err="1" smtClean="0"/>
              <a:t>shortcommings</a:t>
            </a:r>
            <a:r>
              <a:rPr lang="en-US" dirty="0" smtClean="0"/>
              <a:t> when the </a:t>
            </a:r>
            <a:r>
              <a:rPr lang="en-US" dirty="0" err="1" smtClean="0"/>
              <a:t>precident</a:t>
            </a:r>
            <a:r>
              <a:rPr lang="en-US" dirty="0" smtClean="0"/>
              <a:t> was established through a common law construct that may be in line</a:t>
            </a:r>
            <a:r>
              <a:rPr lang="en-US" baseline="0" dirty="0" smtClean="0"/>
              <a:t> with belief systems that create </a:t>
            </a:r>
            <a:r>
              <a:rPr lang="en-US" baseline="0" dirty="0" err="1" smtClean="0"/>
              <a:t>oprssion</a:t>
            </a:r>
            <a:r>
              <a:rPr lang="en-US" baseline="0" dirty="0" smtClean="0"/>
              <a:t>. Color-blindness helps to perpetuate a past legacy of racism while at the same time diffusing the propensity for intervention. </a:t>
            </a:r>
          </a:p>
          <a:p>
            <a:endParaRPr lang="en-US" baseline="0" dirty="0" smtClean="0"/>
          </a:p>
          <a:p>
            <a:r>
              <a:rPr lang="en-US" baseline="0" dirty="0" smtClean="0"/>
              <a:t>Because precedent is typically a prerequisite, it makes for a very slow march forward…and often times creates an avenue to go backward. </a:t>
            </a:r>
            <a:endParaRPr lang="en-US" dirty="0"/>
          </a:p>
        </p:txBody>
      </p:sp>
      <p:sp>
        <p:nvSpPr>
          <p:cNvPr id="4" name="Slide Number Placeholder 3"/>
          <p:cNvSpPr>
            <a:spLocks noGrp="1"/>
          </p:cNvSpPr>
          <p:nvPr>
            <p:ph type="sldNum" sz="quarter" idx="10"/>
          </p:nvPr>
        </p:nvSpPr>
        <p:spPr/>
        <p:txBody>
          <a:bodyPr/>
          <a:lstStyle/>
          <a:p>
            <a:fld id="{1CC37EE7-8793-FB46-8C27-0CFAFE8648D6}" type="slidenum">
              <a:rPr lang="en-US" smtClean="0"/>
              <a:t>15</a:t>
            </a:fld>
            <a:endParaRPr lang="en-US"/>
          </a:p>
        </p:txBody>
      </p:sp>
    </p:spTree>
    <p:extLst>
      <p:ext uri="{BB962C8B-B14F-4D97-AF65-F5344CB8AC3E}">
        <p14:creationId xmlns:p14="http://schemas.microsoft.com/office/powerpoint/2010/main" val="2786223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belief system cannot defeat a belief system…Empathic Fallacy.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CC37EE7-8793-FB46-8C27-0CFAFE8648D6}" type="slidenum">
              <a:rPr lang="en-US" smtClean="0"/>
              <a:t>16</a:t>
            </a:fld>
            <a:endParaRPr lang="en-US"/>
          </a:p>
        </p:txBody>
      </p:sp>
    </p:spTree>
    <p:extLst>
      <p:ext uri="{BB962C8B-B14F-4D97-AF65-F5344CB8AC3E}">
        <p14:creationId xmlns:p14="http://schemas.microsoft.com/office/powerpoint/2010/main" val="222705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12/17/15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12/17/15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12/17/15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12/17/15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12/17/15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79162"/>
            <a:ext cx="7543800" cy="2515598"/>
          </a:xfrm>
        </p:spPr>
        <p:txBody>
          <a:bodyPr/>
          <a:lstStyle/>
          <a:p>
            <a:r>
              <a:rPr lang="en-US" dirty="0" smtClean="0"/>
              <a:t>Critical Race Theory Themes</a:t>
            </a:r>
            <a:endParaRPr lang="en-US" dirty="0"/>
          </a:p>
        </p:txBody>
      </p:sp>
      <p:sp>
        <p:nvSpPr>
          <p:cNvPr id="3" name="Subtitle 2"/>
          <p:cNvSpPr>
            <a:spLocks noGrp="1"/>
          </p:cNvSpPr>
          <p:nvPr>
            <p:ph type="subTitle" idx="1"/>
          </p:nvPr>
        </p:nvSpPr>
        <p:spPr/>
        <p:txBody>
          <a:bodyPr/>
          <a:lstStyle/>
          <a:p>
            <a:r>
              <a:rPr lang="en-US" dirty="0" smtClean="0"/>
              <a:t>Legacy of King</a:t>
            </a:r>
            <a:endParaRPr lang="en-US" dirty="0"/>
          </a:p>
        </p:txBody>
      </p:sp>
    </p:spTree>
    <p:extLst>
      <p:ext uri="{BB962C8B-B14F-4D97-AF65-F5344CB8AC3E}">
        <p14:creationId xmlns:p14="http://schemas.microsoft.com/office/powerpoint/2010/main" val="330703583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Image Over Rights</a:t>
            </a:r>
            <a:endParaRPr lang="en-US" dirty="0"/>
          </a:p>
        </p:txBody>
      </p:sp>
      <p:sp>
        <p:nvSpPr>
          <p:cNvPr id="3" name="Content Placeholder 2"/>
          <p:cNvSpPr>
            <a:spLocks noGrp="1"/>
          </p:cNvSpPr>
          <p:nvPr>
            <p:ph idx="1"/>
          </p:nvPr>
        </p:nvSpPr>
        <p:spPr>
          <a:xfrm>
            <a:off x="762000" y="685799"/>
            <a:ext cx="7543800" cy="4561019"/>
          </a:xfrm>
        </p:spPr>
        <p:txBody>
          <a:bodyPr/>
          <a:lstStyle/>
          <a:p>
            <a:r>
              <a:rPr lang="en-US" dirty="0" smtClean="0"/>
              <a:t>Tim Wise talks about White privilege being a notion of superiority whereby Whites placate the concerns of people of color. </a:t>
            </a:r>
          </a:p>
          <a:p>
            <a:pPr lvl="1"/>
            <a:r>
              <a:rPr lang="en-US" dirty="0" smtClean="0"/>
              <a:t>This is done through notions of superiority and an assumption that people of color are the preeminent cause of their disparate conditions. </a:t>
            </a:r>
          </a:p>
          <a:p>
            <a:pPr lvl="1"/>
            <a:r>
              <a:rPr lang="en-US" dirty="0" smtClean="0"/>
              <a:t>This is also a notion held by elite Blacks (as seen in We Count! as a process of blaming the victim—laziness). </a:t>
            </a:r>
          </a:p>
          <a:p>
            <a:pPr lvl="1"/>
            <a:r>
              <a:rPr lang="en-US" dirty="0" smtClean="0"/>
              <a:t>A part of white privilege is not having to be aware of the legacy of racism, thereby causing a notion that pain is self inflicted. </a:t>
            </a:r>
            <a:endParaRPr lang="en-US" dirty="0"/>
          </a:p>
        </p:txBody>
      </p:sp>
    </p:spTree>
    <p:extLst>
      <p:ext uri="{BB962C8B-B14F-4D97-AF65-F5344CB8AC3E}">
        <p14:creationId xmlns:p14="http://schemas.microsoft.com/office/powerpoint/2010/main" val="4850054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lie of white supremacy </a:t>
            </a:r>
          </a:p>
        </p:txBody>
      </p:sp>
      <p:sp>
        <p:nvSpPr>
          <p:cNvPr id="3" name="Content Placeholder 2"/>
          <p:cNvSpPr>
            <a:spLocks noGrp="1"/>
          </p:cNvSpPr>
          <p:nvPr>
            <p:ph idx="1"/>
          </p:nvPr>
        </p:nvSpPr>
        <p:spPr/>
        <p:txBody>
          <a:bodyPr>
            <a:normAutofit/>
          </a:bodyPr>
          <a:lstStyle/>
          <a:p>
            <a:r>
              <a:rPr lang="en-US" dirty="0" smtClean="0"/>
              <a:t>It is a fixation on race that sees race as not contingent on creating disparities while at the same time investing in notions of superiority. </a:t>
            </a:r>
          </a:p>
          <a:p>
            <a:r>
              <a:rPr lang="en-US" dirty="0" smtClean="0"/>
              <a:t>“When </a:t>
            </a:r>
            <a:r>
              <a:rPr lang="en-US" dirty="0"/>
              <a:t>Katrina came through in 05, the minute when the folks from </a:t>
            </a:r>
            <a:r>
              <a:rPr lang="en-US" dirty="0" err="1"/>
              <a:t>Chaumet</a:t>
            </a:r>
            <a:r>
              <a:rPr lang="en-US" dirty="0"/>
              <a:t> came back was pass the blood relative renter law…you will not be able to rent land unless you were the blood relative of the land lord</a:t>
            </a:r>
            <a:r>
              <a:rPr lang="en-US" dirty="0" smtClean="0"/>
              <a:t>.”</a:t>
            </a:r>
            <a:endParaRPr lang="en-US" dirty="0"/>
          </a:p>
          <a:p>
            <a:pPr lvl="1"/>
            <a:r>
              <a:rPr lang="en-US" dirty="0"/>
              <a:t>Redlining to keep Black people out of the parish. they petitioned to keep alive the lie </a:t>
            </a:r>
          </a:p>
        </p:txBody>
      </p:sp>
    </p:spTree>
    <p:extLst>
      <p:ext uri="{BB962C8B-B14F-4D97-AF65-F5344CB8AC3E}">
        <p14:creationId xmlns:p14="http://schemas.microsoft.com/office/powerpoint/2010/main" val="33732813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Denigration</a:t>
            </a:r>
            <a:endParaRPr lang="en-US" dirty="0"/>
          </a:p>
        </p:txBody>
      </p:sp>
      <p:sp>
        <p:nvSpPr>
          <p:cNvPr id="3" name="Content Placeholder 2"/>
          <p:cNvSpPr>
            <a:spLocks noGrp="1"/>
          </p:cNvSpPr>
          <p:nvPr>
            <p:ph idx="1"/>
          </p:nvPr>
        </p:nvSpPr>
        <p:spPr>
          <a:xfrm>
            <a:off x="762000" y="685799"/>
            <a:ext cx="7543800" cy="4632893"/>
          </a:xfrm>
        </p:spPr>
        <p:txBody>
          <a:bodyPr>
            <a:noAutofit/>
          </a:bodyPr>
          <a:lstStyle/>
          <a:p>
            <a:r>
              <a:rPr lang="en-US" dirty="0"/>
              <a:t>A part of American culture</a:t>
            </a:r>
          </a:p>
          <a:p>
            <a:pPr lvl="1"/>
            <a:r>
              <a:rPr lang="en-US" sz="2400" dirty="0"/>
              <a:t>Poverty is not enough, we have to render inhuman…almost an unrecognizable member of the species. </a:t>
            </a:r>
          </a:p>
          <a:p>
            <a:pPr lvl="2"/>
            <a:r>
              <a:rPr lang="en-US" sz="2400" dirty="0" smtClean="0"/>
              <a:t>We </a:t>
            </a:r>
            <a:r>
              <a:rPr lang="en-US" sz="2400" dirty="0"/>
              <a:t>want to fingerprint and drug test those who receive public assistant when there are no indicators that would indicate that they use or abuse drugs more often. </a:t>
            </a:r>
          </a:p>
          <a:p>
            <a:pPr lvl="2"/>
            <a:r>
              <a:rPr lang="en-US" sz="2400" dirty="0" smtClean="0"/>
              <a:t>This classist agenda is furthered through the assumption that this group predominantly consists of people of color.</a:t>
            </a:r>
            <a:endParaRPr lang="en-US" sz="2400" dirty="0"/>
          </a:p>
        </p:txBody>
      </p:sp>
    </p:spTree>
    <p:extLst>
      <p:ext uri="{BB962C8B-B14F-4D97-AF65-F5344CB8AC3E}">
        <p14:creationId xmlns:p14="http://schemas.microsoft.com/office/powerpoint/2010/main" val="24194749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How/Why?</a:t>
            </a:r>
            <a:endParaRPr lang="en-US" dirty="0"/>
          </a:p>
        </p:txBody>
      </p:sp>
      <p:sp>
        <p:nvSpPr>
          <p:cNvPr id="3" name="Content Placeholder 2"/>
          <p:cNvSpPr>
            <a:spLocks noGrp="1"/>
          </p:cNvSpPr>
          <p:nvPr>
            <p:ph idx="1"/>
          </p:nvPr>
        </p:nvSpPr>
        <p:spPr/>
        <p:txBody>
          <a:bodyPr/>
          <a:lstStyle/>
          <a:p>
            <a:r>
              <a:rPr lang="en-US" dirty="0" smtClean="0"/>
              <a:t>50 years since the Civil Rights Movement, we have invested in a romantic nostalgia of what was, creating a notion that </a:t>
            </a:r>
            <a:r>
              <a:rPr lang="en-US" dirty="0"/>
              <a:t>i</a:t>
            </a:r>
            <a:r>
              <a:rPr lang="en-US" dirty="0" smtClean="0"/>
              <a:t>s not reflective of the past. </a:t>
            </a:r>
          </a:p>
          <a:p>
            <a:r>
              <a:rPr lang="en-US" dirty="0" smtClean="0"/>
              <a:t>MLK’s dream was not that we no longer see color, but color no longer inhibit equality. </a:t>
            </a:r>
          </a:p>
          <a:p>
            <a:pPr lvl="1"/>
            <a:r>
              <a:rPr lang="en-US" dirty="0" smtClean="0"/>
              <a:t>Non-violence was abstracted from social justice and color-blindness abstracted from racial equality. </a:t>
            </a:r>
          </a:p>
          <a:p>
            <a:pPr lvl="1"/>
            <a:r>
              <a:rPr lang="en-US" dirty="0" smtClean="0"/>
              <a:t>To be blind to race is to be blind of racial matters and to be non-violent does not necessarily effect equality.</a:t>
            </a:r>
            <a:endParaRPr lang="en-US" dirty="0"/>
          </a:p>
        </p:txBody>
      </p:sp>
    </p:spTree>
    <p:extLst>
      <p:ext uri="{BB962C8B-B14F-4D97-AF65-F5344CB8AC3E}">
        <p14:creationId xmlns:p14="http://schemas.microsoft.com/office/powerpoint/2010/main" val="7042057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Interpretative History</a:t>
            </a:r>
            <a:endParaRPr lang="en-US" dirty="0"/>
          </a:p>
        </p:txBody>
      </p:sp>
      <p:sp>
        <p:nvSpPr>
          <p:cNvPr id="3" name="Content Placeholder 2"/>
          <p:cNvSpPr>
            <a:spLocks noGrp="1"/>
          </p:cNvSpPr>
          <p:nvPr>
            <p:ph idx="1"/>
          </p:nvPr>
        </p:nvSpPr>
        <p:spPr/>
        <p:txBody>
          <a:bodyPr/>
          <a:lstStyle/>
          <a:p>
            <a:r>
              <a:rPr lang="en-US" dirty="0" smtClean="0"/>
              <a:t>The interpretation of the Civil Rights Movement is held as a biracial movement that challenged the old guard of racism to create the equality of opportunity that we enjoy today. </a:t>
            </a:r>
          </a:p>
          <a:p>
            <a:pPr lvl="1"/>
            <a:endParaRPr lang="en-US" dirty="0"/>
          </a:p>
        </p:txBody>
      </p:sp>
    </p:spTree>
    <p:extLst>
      <p:ext uri="{BB962C8B-B14F-4D97-AF65-F5344CB8AC3E}">
        <p14:creationId xmlns:p14="http://schemas.microsoft.com/office/powerpoint/2010/main" val="16081557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Liberalism </a:t>
            </a:r>
          </a:p>
        </p:txBody>
      </p:sp>
      <p:sp>
        <p:nvSpPr>
          <p:cNvPr id="3" name="Content Placeholder 2"/>
          <p:cNvSpPr>
            <a:spLocks noGrp="1"/>
          </p:cNvSpPr>
          <p:nvPr>
            <p:ph idx="1"/>
          </p:nvPr>
        </p:nvSpPr>
        <p:spPr/>
        <p:txBody>
          <a:bodyPr>
            <a:normAutofit fontScale="92500" lnSpcReduction="20000"/>
          </a:bodyPr>
          <a:lstStyle/>
          <a:p>
            <a:r>
              <a:rPr lang="en-US" sz="3200" dirty="0"/>
              <a:t>Color-blindness and neutral principles of constitutional law do not have the ability to end the legacy or racism</a:t>
            </a:r>
          </a:p>
          <a:p>
            <a:pPr lvl="1"/>
            <a:r>
              <a:rPr lang="en-US" sz="3200" dirty="0" smtClean="0"/>
              <a:t>An </a:t>
            </a:r>
            <a:r>
              <a:rPr lang="en-US" sz="3200" dirty="0"/>
              <a:t>extreme version of colorblindness in the court holds that it is wrong for the law to take any note of race, as well as remedy past injustices. </a:t>
            </a:r>
          </a:p>
          <a:p>
            <a:pPr lvl="1"/>
            <a:r>
              <a:rPr lang="en-US" sz="3200" dirty="0" smtClean="0"/>
              <a:t>This </a:t>
            </a:r>
            <a:r>
              <a:rPr lang="en-US" sz="3200" dirty="0"/>
              <a:t>liberal outlook does not have the ability to deal with the problem of racism. </a:t>
            </a:r>
          </a:p>
          <a:p>
            <a:pPr marL="0" indent="0">
              <a:buNone/>
            </a:pPr>
            <a:endParaRPr lang="en-US" dirty="0"/>
          </a:p>
        </p:txBody>
      </p:sp>
    </p:spTree>
    <p:extLst>
      <p:ext uri="{BB962C8B-B14F-4D97-AF65-F5344CB8AC3E}">
        <p14:creationId xmlns:p14="http://schemas.microsoft.com/office/powerpoint/2010/main" val="37911867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799"/>
            <a:ext cx="7543800" cy="5112055"/>
          </a:xfrm>
        </p:spPr>
        <p:txBody>
          <a:bodyPr>
            <a:normAutofit/>
          </a:bodyPr>
          <a:lstStyle/>
          <a:p>
            <a:r>
              <a:rPr lang="en-US" sz="2800" dirty="0"/>
              <a:t>Only aggressive, color conscious efforts to change the way things are will ameliorate racial injustice. </a:t>
            </a:r>
          </a:p>
          <a:p>
            <a:r>
              <a:rPr lang="en-US" sz="2800" dirty="0"/>
              <a:t>	In the past, gradual progressivism pushed by liberals impeded social justice. </a:t>
            </a:r>
          </a:p>
          <a:p>
            <a:pPr lvl="1"/>
            <a:r>
              <a:rPr lang="en-US" sz="2800" dirty="0" smtClean="0"/>
              <a:t>Today</a:t>
            </a:r>
            <a:r>
              <a:rPr lang="en-US" sz="2800" dirty="0"/>
              <a:t>, conservatism that co-opts Martin Luther King Jr.’s language blatantly seek to minimize welfare, affirmative action or other programs vital to the poor and underprivileged.</a:t>
            </a:r>
          </a:p>
          <a:p>
            <a:endParaRPr lang="en-US" sz="2800" dirty="0"/>
          </a:p>
        </p:txBody>
      </p:sp>
    </p:spTree>
    <p:extLst>
      <p:ext uri="{BB962C8B-B14F-4D97-AF65-F5344CB8AC3E}">
        <p14:creationId xmlns:p14="http://schemas.microsoft.com/office/powerpoint/2010/main" val="14662123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Realities</a:t>
            </a:r>
            <a:endParaRPr lang="en-US" dirty="0"/>
          </a:p>
        </p:txBody>
      </p:sp>
      <p:sp>
        <p:nvSpPr>
          <p:cNvPr id="3" name="Content Placeholder 2"/>
          <p:cNvSpPr>
            <a:spLocks noGrp="1"/>
          </p:cNvSpPr>
          <p:nvPr>
            <p:ph idx="1"/>
          </p:nvPr>
        </p:nvSpPr>
        <p:spPr/>
        <p:txBody>
          <a:bodyPr/>
          <a:lstStyle/>
          <a:p>
            <a:r>
              <a:rPr lang="en-US" dirty="0" smtClean="0"/>
              <a:t>Blacks and Latinos with college degrees are twice as likely as whites to be without work, Asians, 30%.</a:t>
            </a:r>
          </a:p>
          <a:p>
            <a:r>
              <a:rPr lang="en-US" dirty="0" smtClean="0"/>
              <a:t>The average white family has 20 tunes the net worth of the average Black family and 15 times the average Latino family. </a:t>
            </a:r>
          </a:p>
          <a:p>
            <a:pPr lvl="1"/>
            <a:r>
              <a:rPr lang="en-US" dirty="0" smtClean="0"/>
              <a:t>“this is not because they work harder”</a:t>
            </a:r>
          </a:p>
          <a:p>
            <a:pPr marL="320040" lvl="1" indent="0">
              <a:buNone/>
            </a:pPr>
            <a:endParaRPr lang="en-US" dirty="0"/>
          </a:p>
        </p:txBody>
      </p:sp>
    </p:spTree>
    <p:extLst>
      <p:ext uri="{BB962C8B-B14F-4D97-AF65-F5344CB8AC3E}">
        <p14:creationId xmlns:p14="http://schemas.microsoft.com/office/powerpoint/2010/main" val="2516052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Katrina</a:t>
            </a:r>
            <a:endParaRPr lang="en-US" dirty="0"/>
          </a:p>
        </p:txBody>
      </p:sp>
      <p:sp>
        <p:nvSpPr>
          <p:cNvPr id="3" name="Content Placeholder 2"/>
          <p:cNvSpPr>
            <a:spLocks noGrp="1"/>
          </p:cNvSpPr>
          <p:nvPr>
            <p:ph idx="1"/>
          </p:nvPr>
        </p:nvSpPr>
        <p:spPr/>
        <p:txBody>
          <a:bodyPr>
            <a:normAutofit/>
          </a:bodyPr>
          <a:lstStyle/>
          <a:p>
            <a:r>
              <a:rPr lang="en-US" dirty="0"/>
              <a:t>If you think that it was caused by a natural condition, you’d believe anything…unless it is natural to divert funding for levy </a:t>
            </a:r>
            <a:r>
              <a:rPr lang="en-US" dirty="0" err="1"/>
              <a:t>maintainence</a:t>
            </a:r>
            <a:r>
              <a:rPr lang="en-US" dirty="0"/>
              <a:t> to the construction of overpasses to get tourists to the casinos is natural…because that is what happened. </a:t>
            </a:r>
          </a:p>
          <a:p>
            <a:pPr lvl="1"/>
            <a:r>
              <a:rPr lang="en-US" dirty="0" smtClean="0"/>
              <a:t>They </a:t>
            </a:r>
            <a:r>
              <a:rPr lang="en-US" dirty="0"/>
              <a:t>didn’t much care if folks drowned and their property got washed away. </a:t>
            </a:r>
          </a:p>
          <a:p>
            <a:pPr lvl="1"/>
            <a:r>
              <a:rPr lang="en-US" dirty="0" smtClean="0"/>
              <a:t>That </a:t>
            </a:r>
            <a:r>
              <a:rPr lang="en-US" dirty="0"/>
              <a:t>disaster would have not have happened if the levies would have been constructed more properly. That was a man made disaster. </a:t>
            </a:r>
          </a:p>
          <a:p>
            <a:endParaRPr lang="en-US" dirty="0"/>
          </a:p>
        </p:txBody>
      </p:sp>
    </p:spTree>
    <p:extLst>
      <p:ext uri="{BB962C8B-B14F-4D97-AF65-F5344CB8AC3E}">
        <p14:creationId xmlns:p14="http://schemas.microsoft.com/office/powerpoint/2010/main" val="35996690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Revisionist </a:t>
            </a:r>
            <a:r>
              <a:rPr lang="en-US" dirty="0" smtClean="0"/>
              <a:t>History</a:t>
            </a:r>
            <a:endParaRPr lang="en-US" dirty="0"/>
          </a:p>
        </p:txBody>
      </p:sp>
      <p:sp>
        <p:nvSpPr>
          <p:cNvPr id="3" name="Content Placeholder 2"/>
          <p:cNvSpPr>
            <a:spLocks noGrp="1"/>
          </p:cNvSpPr>
          <p:nvPr>
            <p:ph idx="1"/>
          </p:nvPr>
        </p:nvSpPr>
        <p:spPr/>
        <p:txBody>
          <a:bodyPr/>
          <a:lstStyle/>
          <a:p>
            <a:r>
              <a:rPr lang="en-US" dirty="0"/>
              <a:t>A reexamination of American History critical of widespread interpretations of historic fact and narrative. </a:t>
            </a:r>
          </a:p>
          <a:p>
            <a:pPr lvl="1"/>
            <a:r>
              <a:rPr lang="en-US" dirty="0" smtClean="0"/>
              <a:t>Framed </a:t>
            </a:r>
            <a:r>
              <a:rPr lang="en-US" dirty="0"/>
              <a:t>by materialism, revisionist history examines profit, labor supply, international relations, white interests and the use of power as it relates to underprivileged marginalized groups. </a:t>
            </a:r>
          </a:p>
          <a:p>
            <a:pPr lvl="1"/>
            <a:r>
              <a:rPr lang="en-US" dirty="0" smtClean="0"/>
              <a:t>This is then taken to draw an understanding of contemporary issues separate from a mythical past used to rationalize oppressive conditions. </a:t>
            </a:r>
            <a:endParaRPr lang="en-US" dirty="0"/>
          </a:p>
        </p:txBody>
      </p:sp>
    </p:spTree>
    <p:extLst>
      <p:ext uri="{BB962C8B-B14F-4D97-AF65-F5344CB8AC3E}">
        <p14:creationId xmlns:p14="http://schemas.microsoft.com/office/powerpoint/2010/main" val="26654344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the process of interest convergence from a historical sense</a:t>
            </a:r>
          </a:p>
          <a:p>
            <a:r>
              <a:rPr lang="en-US" dirty="0" smtClean="0"/>
              <a:t>Be able to utilize a counter-narrative for the purpose of empowerment. </a:t>
            </a:r>
          </a:p>
          <a:p>
            <a:r>
              <a:rPr lang="en-US" dirty="0" smtClean="0"/>
              <a:t>Begin to articulate how ideology situates material </a:t>
            </a:r>
            <a:r>
              <a:rPr lang="en-US" dirty="0" smtClean="0"/>
              <a:t>inequality</a:t>
            </a:r>
          </a:p>
          <a:p>
            <a:r>
              <a:rPr lang="en-US" dirty="0" smtClean="0"/>
              <a:t>Develop a conceptual understanding of racism</a:t>
            </a:r>
            <a:endParaRPr lang="en-US" dirty="0"/>
          </a:p>
        </p:txBody>
      </p:sp>
    </p:spTree>
    <p:extLst>
      <p:ext uri="{BB962C8B-B14F-4D97-AF65-F5344CB8AC3E}">
        <p14:creationId xmlns:p14="http://schemas.microsoft.com/office/powerpoint/2010/main" val="18192006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Question of </a:t>
            </a:r>
            <a:r>
              <a:rPr lang="en-US" dirty="0" smtClean="0"/>
              <a:t>Rights</a:t>
            </a:r>
            <a:endParaRPr lang="en-US" dirty="0"/>
          </a:p>
        </p:txBody>
      </p:sp>
      <p:sp>
        <p:nvSpPr>
          <p:cNvPr id="3" name="Content Placeholder 2"/>
          <p:cNvSpPr>
            <a:spLocks noGrp="1"/>
          </p:cNvSpPr>
          <p:nvPr>
            <p:ph idx="1"/>
          </p:nvPr>
        </p:nvSpPr>
        <p:spPr>
          <a:xfrm>
            <a:off x="762000" y="685800"/>
            <a:ext cx="7543800" cy="4227620"/>
          </a:xfrm>
        </p:spPr>
        <p:txBody>
          <a:bodyPr>
            <a:normAutofit/>
          </a:bodyPr>
          <a:lstStyle/>
          <a:p>
            <a:r>
              <a:rPr lang="en-US" dirty="0"/>
              <a:t>CRT is critical of rights and their procedural allocation</a:t>
            </a:r>
          </a:p>
          <a:p>
            <a:pPr marL="0" indent="0">
              <a:buNone/>
            </a:pPr>
            <a:endParaRPr lang="en-US" dirty="0"/>
          </a:p>
          <a:p>
            <a:r>
              <a:rPr lang="en-US" dirty="0"/>
              <a:t>The Political-economic </a:t>
            </a:r>
            <a:r>
              <a:rPr lang="en-US" dirty="0" smtClean="0"/>
              <a:t>systems embrace </a:t>
            </a:r>
            <a:r>
              <a:rPr lang="en-US" dirty="0"/>
              <a:t>the idea of equal </a:t>
            </a:r>
            <a:r>
              <a:rPr lang="en-US" dirty="0" smtClean="0"/>
              <a:t>opportunity, </a:t>
            </a:r>
            <a:r>
              <a:rPr lang="en-US" dirty="0"/>
              <a:t>but resists programs that </a:t>
            </a:r>
            <a:r>
              <a:rPr lang="en-US" dirty="0" smtClean="0"/>
              <a:t>assure the </a:t>
            </a:r>
            <a:r>
              <a:rPr lang="en-US" dirty="0"/>
              <a:t>equality of </a:t>
            </a:r>
            <a:r>
              <a:rPr lang="en-US" dirty="0" smtClean="0"/>
              <a:t>outcome </a:t>
            </a:r>
            <a:r>
              <a:rPr lang="en-US" dirty="0"/>
              <a:t>under the pretense of “spending” or “preferential treatment”</a:t>
            </a:r>
          </a:p>
          <a:p>
            <a:pPr lvl="1"/>
            <a:r>
              <a:rPr lang="en-US" dirty="0" smtClean="0"/>
              <a:t>Hate </a:t>
            </a:r>
            <a:r>
              <a:rPr lang="en-US" dirty="0"/>
              <a:t>speech is only regarded as such when it is directed </a:t>
            </a:r>
            <a:r>
              <a:rPr lang="en-US" dirty="0" smtClean="0"/>
              <a:t>at </a:t>
            </a:r>
            <a:r>
              <a:rPr lang="en-US" dirty="0"/>
              <a:t>the empowered, however, it is considered a First Amendment Right when directed at the underprivileged. </a:t>
            </a:r>
          </a:p>
          <a:p>
            <a:pPr lvl="2"/>
            <a:r>
              <a:rPr lang="en-US" dirty="0" smtClean="0"/>
              <a:t>Given </a:t>
            </a:r>
            <a:r>
              <a:rPr lang="en-US" dirty="0"/>
              <a:t>that rights are disproportionately </a:t>
            </a:r>
            <a:r>
              <a:rPr lang="en-US" dirty="0" smtClean="0"/>
              <a:t>distributed by race, rights can also be used to alienate. </a:t>
            </a:r>
            <a:endParaRPr lang="en-US" dirty="0"/>
          </a:p>
          <a:p>
            <a:endParaRPr lang="en-US" dirty="0"/>
          </a:p>
        </p:txBody>
      </p:sp>
    </p:spTree>
    <p:extLst>
      <p:ext uri="{BB962C8B-B14F-4D97-AF65-F5344CB8AC3E}">
        <p14:creationId xmlns:p14="http://schemas.microsoft.com/office/powerpoint/2010/main" val="13860240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Structural Determinism</a:t>
            </a:r>
          </a:p>
        </p:txBody>
      </p:sp>
      <p:sp>
        <p:nvSpPr>
          <p:cNvPr id="3" name="Content Placeholder 2"/>
          <p:cNvSpPr>
            <a:spLocks noGrp="1"/>
          </p:cNvSpPr>
          <p:nvPr>
            <p:ph idx="1"/>
          </p:nvPr>
        </p:nvSpPr>
        <p:spPr/>
        <p:txBody>
          <a:bodyPr/>
          <a:lstStyle/>
          <a:p>
            <a:r>
              <a:rPr lang="en-US" sz="2800" dirty="0"/>
              <a:t>Racism has many forms and only one word</a:t>
            </a:r>
          </a:p>
          <a:p>
            <a:pPr lvl="1"/>
            <a:r>
              <a:rPr lang="en-US" sz="2800" dirty="0"/>
              <a:t>U</a:t>
            </a:r>
            <a:r>
              <a:rPr lang="en-US" sz="2800" dirty="0" smtClean="0"/>
              <a:t>nconscious </a:t>
            </a:r>
            <a:r>
              <a:rPr lang="en-US" sz="2800" dirty="0"/>
              <a:t>racism, institutional </a:t>
            </a:r>
            <a:r>
              <a:rPr lang="en-US" sz="2800" dirty="0" smtClean="0"/>
              <a:t>racism, systemic racism, structural racism…</a:t>
            </a:r>
            <a:r>
              <a:rPr lang="en-US" sz="2800" dirty="0"/>
              <a:t>etc…</a:t>
            </a:r>
          </a:p>
          <a:p>
            <a:pPr lvl="2"/>
            <a:r>
              <a:rPr lang="en-US" sz="2800" dirty="0" smtClean="0"/>
              <a:t>Because </a:t>
            </a:r>
            <a:r>
              <a:rPr lang="en-US" sz="2800" dirty="0"/>
              <a:t>of this, it is difficult to come with adequate solutions given the complexity and the propensity for oversimplified definitions. </a:t>
            </a:r>
          </a:p>
          <a:p>
            <a:endParaRPr lang="en-US" dirty="0"/>
          </a:p>
        </p:txBody>
      </p:sp>
    </p:spTree>
    <p:extLst>
      <p:ext uri="{BB962C8B-B14F-4D97-AF65-F5344CB8AC3E}">
        <p14:creationId xmlns:p14="http://schemas.microsoft.com/office/powerpoint/2010/main" val="15512543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Racism</a:t>
            </a:r>
            <a:endParaRPr lang="en-US" dirty="0"/>
          </a:p>
        </p:txBody>
      </p:sp>
      <p:sp>
        <p:nvSpPr>
          <p:cNvPr id="3" name="Content Placeholder 2"/>
          <p:cNvSpPr>
            <a:spLocks noGrp="1"/>
          </p:cNvSpPr>
          <p:nvPr>
            <p:ph idx="1"/>
          </p:nvPr>
        </p:nvSpPr>
        <p:spPr/>
        <p:txBody>
          <a:bodyPr/>
          <a:lstStyle/>
          <a:p>
            <a:pPr marL="274320" lvl="1"/>
            <a:r>
              <a:rPr lang="en-US" dirty="0" smtClean="0"/>
              <a:t>The way in which the interconnection of institutions create racist outcome. </a:t>
            </a:r>
          </a:p>
          <a:p>
            <a:pPr marL="548640" lvl="2"/>
            <a:r>
              <a:rPr lang="en-US" dirty="0" smtClean="0"/>
              <a:t>Playground-prison pipeline</a:t>
            </a:r>
          </a:p>
          <a:p>
            <a:pPr marL="548640" lvl="2"/>
            <a:r>
              <a:rPr lang="en-US" dirty="0" smtClean="0"/>
              <a:t>Ferguson police collaborating with municipal officials to create a monetary incentives for racial profiling. </a:t>
            </a:r>
          </a:p>
          <a:p>
            <a:pPr marL="548640" lvl="2"/>
            <a:r>
              <a:rPr lang="en-US" dirty="0" smtClean="0"/>
              <a:t>The Reagan-Clinton administrations using racially coded rhetoric that sought to promote racist social-policy that was “hard on crime,” “hard on drugs,” and prevented “welfare queens”</a:t>
            </a:r>
            <a:endParaRPr lang="en-US" dirty="0" smtClean="0"/>
          </a:p>
          <a:p>
            <a:pPr marL="548640" lvl="2"/>
            <a:endParaRPr lang="en-US" dirty="0" smtClean="0"/>
          </a:p>
        </p:txBody>
      </p:sp>
    </p:spTree>
    <p:extLst>
      <p:ext uri="{BB962C8B-B14F-4D97-AF65-F5344CB8AC3E}">
        <p14:creationId xmlns:p14="http://schemas.microsoft.com/office/powerpoint/2010/main" val="219176937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Racism</a:t>
            </a:r>
            <a:endParaRPr lang="en-US" dirty="0"/>
          </a:p>
        </p:txBody>
      </p:sp>
      <p:sp>
        <p:nvSpPr>
          <p:cNvPr id="3" name="Content Placeholder 2"/>
          <p:cNvSpPr>
            <a:spLocks noGrp="1"/>
          </p:cNvSpPr>
          <p:nvPr>
            <p:ph idx="1"/>
          </p:nvPr>
        </p:nvSpPr>
        <p:spPr/>
        <p:txBody>
          <a:bodyPr>
            <a:normAutofit lnSpcReduction="10000"/>
          </a:bodyPr>
          <a:lstStyle/>
          <a:p>
            <a:r>
              <a:rPr lang="en-US" dirty="0" smtClean="0"/>
              <a:t>The historical practice and contemporary legacy of racism, reflected by micro-aggressions, institutional practices and socio-political agency that promote and maintain racial disparity. </a:t>
            </a:r>
          </a:p>
          <a:p>
            <a:pPr lvl="1"/>
            <a:r>
              <a:rPr lang="en-US" dirty="0" smtClean="0"/>
              <a:t>VA Loans, along with the G.I. bill created wealth that helped to establish a white middle class at a rate that did not exist prior to WWII. These privilege were systematically denied to eligible Blacks.</a:t>
            </a:r>
          </a:p>
          <a:p>
            <a:pPr lvl="2"/>
            <a:r>
              <a:rPr lang="en-US" dirty="0" smtClean="0"/>
              <a:t>When the housing market crashed in 2008, Black wealth was cut in half due to the rate of high-risk loans that were given to Blacks based on race being an implicit criteria for credit worthiness. </a:t>
            </a:r>
            <a:endParaRPr lang="en-US" dirty="0"/>
          </a:p>
        </p:txBody>
      </p:sp>
    </p:spTree>
    <p:extLst>
      <p:ext uri="{BB962C8B-B14F-4D97-AF65-F5344CB8AC3E}">
        <p14:creationId xmlns:p14="http://schemas.microsoft.com/office/powerpoint/2010/main" val="2431961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Racism</a:t>
            </a:r>
            <a:endParaRPr lang="en-US" dirty="0"/>
          </a:p>
        </p:txBody>
      </p:sp>
      <p:sp>
        <p:nvSpPr>
          <p:cNvPr id="3" name="Content Placeholder 2"/>
          <p:cNvSpPr>
            <a:spLocks noGrp="1"/>
          </p:cNvSpPr>
          <p:nvPr>
            <p:ph idx="1"/>
          </p:nvPr>
        </p:nvSpPr>
        <p:spPr/>
        <p:txBody>
          <a:bodyPr/>
          <a:lstStyle/>
          <a:p>
            <a:r>
              <a:rPr lang="en-US" dirty="0" smtClean="0"/>
              <a:t>Institutional practices and policy that promote racial disparity. </a:t>
            </a:r>
          </a:p>
          <a:p>
            <a:pPr lvl="1"/>
            <a:r>
              <a:rPr lang="en-US" dirty="0" smtClean="0"/>
              <a:t>Virginia Tech sent a representative of Student Planning and Events Services to tell marchers protesting the acquittal of the police officer that killed Eric Garner that: if they marched, they would be subject to arrest because they did not have insurance. </a:t>
            </a:r>
          </a:p>
          <a:p>
            <a:pPr lvl="2"/>
            <a:r>
              <a:rPr lang="en-US" dirty="0" smtClean="0"/>
              <a:t>This attempt of silencing made the presumption that the protests could potentially lead to rioting, based on preconceived notions of Black protesters. </a:t>
            </a:r>
          </a:p>
        </p:txBody>
      </p:sp>
    </p:spTree>
    <p:extLst>
      <p:ext uri="{BB962C8B-B14F-4D97-AF65-F5344CB8AC3E}">
        <p14:creationId xmlns:p14="http://schemas.microsoft.com/office/powerpoint/2010/main" val="1003197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t>
            </a:r>
            <a:endParaRPr lang="en-US" dirty="0"/>
          </a:p>
        </p:txBody>
      </p:sp>
      <p:sp>
        <p:nvSpPr>
          <p:cNvPr id="3" name="Content Placeholder 2"/>
          <p:cNvSpPr>
            <a:spLocks noGrp="1"/>
          </p:cNvSpPr>
          <p:nvPr>
            <p:ph idx="1"/>
          </p:nvPr>
        </p:nvSpPr>
        <p:spPr/>
        <p:txBody>
          <a:bodyPr/>
          <a:lstStyle/>
          <a:p>
            <a:r>
              <a:rPr lang="en-US" dirty="0" smtClean="0"/>
              <a:t>Racism does not require intent. It simply requires social, political, and/or individual practices that result in inequality or differential treatment. </a:t>
            </a:r>
          </a:p>
          <a:p>
            <a:pPr lvl="1"/>
            <a:r>
              <a:rPr lang="en-US" dirty="0" smtClean="0"/>
              <a:t>Donald Trump does not view himself as a racist bigot, and self</a:t>
            </a:r>
            <a:r>
              <a:rPr lang="en-US" smtClean="0"/>
              <a:t>-identifies </a:t>
            </a:r>
            <a:r>
              <a:rPr lang="en-US" dirty="0" smtClean="0"/>
              <a:t>as smart and a good person. </a:t>
            </a:r>
            <a:endParaRPr lang="en-US" dirty="0"/>
          </a:p>
        </p:txBody>
      </p:sp>
    </p:spTree>
    <p:extLst>
      <p:ext uri="{BB962C8B-B14F-4D97-AF65-F5344CB8AC3E}">
        <p14:creationId xmlns:p14="http://schemas.microsoft.com/office/powerpoint/2010/main" val="150938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Interest Convergence, Material Determinism, and Racial Realism</a:t>
            </a:r>
            <a:endParaRPr lang="en-US" sz="3600" dirty="0"/>
          </a:p>
        </p:txBody>
      </p:sp>
      <p:sp>
        <p:nvSpPr>
          <p:cNvPr id="3" name="Content Placeholder 2"/>
          <p:cNvSpPr>
            <a:spLocks noGrp="1"/>
          </p:cNvSpPr>
          <p:nvPr>
            <p:ph idx="1"/>
          </p:nvPr>
        </p:nvSpPr>
        <p:spPr/>
        <p:txBody>
          <a:bodyPr/>
          <a:lstStyle/>
          <a:p>
            <a:r>
              <a:rPr lang="en-US" dirty="0" smtClean="0"/>
              <a:t>Idealists:</a:t>
            </a:r>
          </a:p>
          <a:p>
            <a:pPr lvl="1"/>
            <a:r>
              <a:rPr lang="en-US" dirty="0" smtClean="0"/>
              <a:t>Racism and discrimination are matters of thinking, mental categorization, attitude, and discourse that is a social construction that we can unmake. </a:t>
            </a:r>
          </a:p>
          <a:p>
            <a:r>
              <a:rPr lang="en-US" dirty="0" smtClean="0"/>
              <a:t>Realists/Materialists</a:t>
            </a:r>
          </a:p>
          <a:p>
            <a:pPr lvl="1"/>
            <a:r>
              <a:rPr lang="en-US" dirty="0" smtClean="0"/>
              <a:t>Racism is a means by which society allocates privilege and racial hierarchies determine who gets tangible benefits, including the best jobs, the best schools and best resources. </a:t>
            </a:r>
          </a:p>
          <a:p>
            <a:pPr lvl="1"/>
            <a:endParaRPr lang="en-US" dirty="0"/>
          </a:p>
        </p:txBody>
      </p:sp>
    </p:spTree>
    <p:extLst>
      <p:ext uri="{BB962C8B-B14F-4D97-AF65-F5344CB8AC3E}">
        <p14:creationId xmlns:p14="http://schemas.microsoft.com/office/powerpoint/2010/main" val="10837344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Materialism of Racism</a:t>
            </a:r>
            <a:endParaRPr lang="en-US" dirty="0"/>
          </a:p>
        </p:txBody>
      </p:sp>
      <p:sp>
        <p:nvSpPr>
          <p:cNvPr id="3" name="Content Placeholder 2"/>
          <p:cNvSpPr>
            <a:spLocks noGrp="1"/>
          </p:cNvSpPr>
          <p:nvPr>
            <p:ph idx="1"/>
          </p:nvPr>
        </p:nvSpPr>
        <p:spPr/>
        <p:txBody>
          <a:bodyPr>
            <a:noAutofit/>
          </a:bodyPr>
          <a:lstStyle/>
          <a:p>
            <a:r>
              <a:rPr lang="en-US" sz="2800" dirty="0" smtClean="0"/>
              <a:t>The creation and circulation of oppressive ideology happens in concert with oppressive action.</a:t>
            </a:r>
          </a:p>
          <a:p>
            <a:pPr lvl="1"/>
            <a:r>
              <a:rPr lang="en-US" sz="2800" dirty="0" smtClean="0"/>
              <a:t>Progress and entrenchment are conditions of historical processes and needs. </a:t>
            </a:r>
          </a:p>
          <a:p>
            <a:r>
              <a:rPr lang="en-US" sz="2800" dirty="0" smtClean="0"/>
              <a:t>Ideas become tangible when it comes to race through feelings of superiority, complacency by whites with an oppressive system, and denial of the legacy of racism rendering contemporary disparities. </a:t>
            </a:r>
          </a:p>
        </p:txBody>
      </p:sp>
    </p:spTree>
    <p:extLst>
      <p:ext uri="{BB962C8B-B14F-4D97-AF65-F5344CB8AC3E}">
        <p14:creationId xmlns:p14="http://schemas.microsoft.com/office/powerpoint/2010/main" val="32013746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Materialism v. Idealism </a:t>
            </a:r>
          </a:p>
        </p:txBody>
      </p:sp>
      <p:sp>
        <p:nvSpPr>
          <p:cNvPr id="3" name="Content Placeholder 2"/>
          <p:cNvSpPr>
            <a:spLocks noGrp="1"/>
          </p:cNvSpPr>
          <p:nvPr>
            <p:ph idx="1"/>
          </p:nvPr>
        </p:nvSpPr>
        <p:spPr/>
        <p:txBody>
          <a:bodyPr>
            <a:normAutofit/>
          </a:bodyPr>
          <a:lstStyle/>
          <a:p>
            <a:r>
              <a:rPr lang="en-US" sz="3200" dirty="0"/>
              <a:t>Assumptions</a:t>
            </a:r>
          </a:p>
          <a:p>
            <a:pPr lvl="1"/>
            <a:r>
              <a:rPr lang="en-US" sz="3200" dirty="0" err="1" smtClean="0"/>
              <a:t>Materialism</a:t>
            </a:r>
            <a:r>
              <a:rPr lang="en-US" sz="3200" dirty="0" err="1" smtClean="0">
                <a:sym typeface="Wingdings"/>
              </a:rPr>
              <a:t></a:t>
            </a:r>
            <a:r>
              <a:rPr lang="en-US" sz="3200" dirty="0" err="1">
                <a:sym typeface="Wingdings"/>
              </a:rPr>
              <a:t>I</a:t>
            </a:r>
            <a:r>
              <a:rPr lang="en-US" sz="3200" dirty="0" err="1" smtClean="0"/>
              <a:t>f</a:t>
            </a:r>
            <a:r>
              <a:rPr lang="en-US" sz="3200" dirty="0" smtClean="0"/>
              <a:t> </a:t>
            </a:r>
            <a:r>
              <a:rPr lang="en-US" sz="3200" dirty="0"/>
              <a:t>material circumstances are changed, racism will abate. </a:t>
            </a:r>
          </a:p>
          <a:p>
            <a:pPr lvl="1"/>
            <a:r>
              <a:rPr lang="en-US" sz="3200" dirty="0" err="1" smtClean="0"/>
              <a:t>Idealism</a:t>
            </a:r>
            <a:r>
              <a:rPr lang="en-US" sz="3200" dirty="0" err="1">
                <a:sym typeface="Wingdings"/>
              </a:rPr>
              <a:t></a:t>
            </a:r>
            <a:r>
              <a:rPr lang="en-US" sz="3200" dirty="0" err="1"/>
              <a:t>If</a:t>
            </a:r>
            <a:r>
              <a:rPr lang="en-US" sz="3200" dirty="0"/>
              <a:t> </a:t>
            </a:r>
            <a:r>
              <a:rPr lang="en-US" sz="3200" dirty="0" err="1"/>
              <a:t>counternarratives</a:t>
            </a:r>
            <a:r>
              <a:rPr lang="en-US" sz="3200" dirty="0"/>
              <a:t> that empower the underprivileged are consistently produced, they become the dominating images and racism will abate. </a:t>
            </a:r>
          </a:p>
          <a:p>
            <a:pPr marL="0" indent="0">
              <a:buNone/>
            </a:pPr>
            <a:endParaRPr lang="en-US" sz="3200" dirty="0"/>
          </a:p>
        </p:txBody>
      </p:sp>
    </p:spTree>
    <p:extLst>
      <p:ext uri="{BB962C8B-B14F-4D97-AF65-F5344CB8AC3E}">
        <p14:creationId xmlns:p14="http://schemas.microsoft.com/office/powerpoint/2010/main" val="34022614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Middle Ground</a:t>
            </a:r>
          </a:p>
        </p:txBody>
      </p:sp>
      <p:sp>
        <p:nvSpPr>
          <p:cNvPr id="3" name="Content Placeholder 2"/>
          <p:cNvSpPr>
            <a:spLocks noGrp="1"/>
          </p:cNvSpPr>
          <p:nvPr>
            <p:ph idx="1"/>
          </p:nvPr>
        </p:nvSpPr>
        <p:spPr/>
        <p:txBody>
          <a:bodyPr/>
          <a:lstStyle/>
          <a:p>
            <a:r>
              <a:rPr lang="en-US" sz="3200" dirty="0"/>
              <a:t>Both forces are necessary for tangible change to happen. </a:t>
            </a:r>
          </a:p>
          <a:p>
            <a:pPr lvl="1"/>
            <a:r>
              <a:rPr lang="en-US" sz="3200" dirty="0" smtClean="0"/>
              <a:t>Material </a:t>
            </a:r>
            <a:r>
              <a:rPr lang="en-US" sz="3200" dirty="0"/>
              <a:t>and cultural advances need to be made in order for racialized ideas and material disparities to shift toward more egalitarian terms.  </a:t>
            </a:r>
          </a:p>
          <a:p>
            <a:r>
              <a:rPr lang="en-US" sz="3200" dirty="0"/>
              <a:t>Holistic project of racial redemption. </a:t>
            </a:r>
          </a:p>
          <a:p>
            <a:endParaRPr lang="en-US" dirty="0"/>
          </a:p>
        </p:txBody>
      </p:sp>
    </p:spTree>
    <p:extLst>
      <p:ext uri="{BB962C8B-B14F-4D97-AF65-F5344CB8AC3E}">
        <p14:creationId xmlns:p14="http://schemas.microsoft.com/office/powerpoint/2010/main" val="14375195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Materialist Brown v. Board.</a:t>
            </a:r>
            <a:br>
              <a:rPr lang="en-US" sz="4400" dirty="0"/>
            </a:br>
            <a:endParaRPr lang="en-US" sz="4400" dirty="0"/>
          </a:p>
        </p:txBody>
      </p:sp>
      <p:sp>
        <p:nvSpPr>
          <p:cNvPr id="3" name="Content Placeholder 2"/>
          <p:cNvSpPr>
            <a:spLocks noGrp="1"/>
          </p:cNvSpPr>
          <p:nvPr>
            <p:ph idx="1"/>
          </p:nvPr>
        </p:nvSpPr>
        <p:spPr/>
        <p:txBody>
          <a:bodyPr>
            <a:normAutofit/>
          </a:bodyPr>
          <a:lstStyle/>
          <a:p>
            <a:r>
              <a:rPr lang="en-US" sz="3200" dirty="0" smtClean="0"/>
              <a:t>Desegregation was not something new to the freedom struggle.</a:t>
            </a:r>
          </a:p>
          <a:p>
            <a:pPr lvl="1"/>
            <a:r>
              <a:rPr lang="en-US" sz="3200" dirty="0" smtClean="0"/>
              <a:t>NAACP </a:t>
            </a:r>
            <a:r>
              <a:rPr lang="en-US" sz="3200" dirty="0"/>
              <a:t>had been fighting for desegregation for years before 1954.</a:t>
            </a:r>
          </a:p>
          <a:p>
            <a:pPr lvl="2"/>
            <a:r>
              <a:rPr lang="en-US" sz="3200" dirty="0" smtClean="0"/>
              <a:t>Moral </a:t>
            </a:r>
            <a:r>
              <a:rPr lang="en-US" sz="3200" dirty="0"/>
              <a:t>obligation for equality in education could not have been the rational explanation for the decision </a:t>
            </a:r>
          </a:p>
        </p:txBody>
      </p:sp>
    </p:spTree>
    <p:extLst>
      <p:ext uri="{BB962C8B-B14F-4D97-AF65-F5344CB8AC3E}">
        <p14:creationId xmlns:p14="http://schemas.microsoft.com/office/powerpoint/2010/main" val="35420581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Changed?</a:t>
            </a:r>
            <a:endParaRPr lang="en-US" dirty="0"/>
          </a:p>
        </p:txBody>
      </p:sp>
      <p:sp>
        <p:nvSpPr>
          <p:cNvPr id="3" name="Content Placeholder 2"/>
          <p:cNvSpPr>
            <a:spLocks noGrp="1"/>
          </p:cNvSpPr>
          <p:nvPr>
            <p:ph idx="1"/>
          </p:nvPr>
        </p:nvSpPr>
        <p:spPr/>
        <p:txBody>
          <a:bodyPr>
            <a:normAutofit/>
          </a:bodyPr>
          <a:lstStyle/>
          <a:p>
            <a:r>
              <a:rPr lang="en-US" sz="3200" dirty="0"/>
              <a:t>WWII, along with the Korean War recently ended. Black servicemen returned home from valiant service to be marginalized.</a:t>
            </a:r>
          </a:p>
          <a:p>
            <a:pPr lvl="1"/>
            <a:r>
              <a:rPr lang="en-US" sz="3200" dirty="0" smtClean="0"/>
              <a:t>This </a:t>
            </a:r>
            <a:r>
              <a:rPr lang="en-US" sz="3200" dirty="0"/>
              <a:t>was in service to democracy</a:t>
            </a:r>
          </a:p>
          <a:p>
            <a:pPr lvl="1"/>
            <a:r>
              <a:rPr lang="en-US" sz="3200" dirty="0" smtClean="0"/>
              <a:t>The </a:t>
            </a:r>
            <a:r>
              <a:rPr lang="en-US" sz="3200" dirty="0"/>
              <a:t>Cold War also brought democracy into global scrutiny. </a:t>
            </a:r>
          </a:p>
          <a:p>
            <a:endParaRPr lang="en-US" sz="3200" dirty="0"/>
          </a:p>
        </p:txBody>
      </p:sp>
    </p:spTree>
    <p:extLst>
      <p:ext uri="{BB962C8B-B14F-4D97-AF65-F5344CB8AC3E}">
        <p14:creationId xmlns:p14="http://schemas.microsoft.com/office/powerpoint/2010/main" val="12846283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799"/>
            <a:ext cx="7543800" cy="5112055"/>
          </a:xfrm>
        </p:spPr>
        <p:txBody>
          <a:bodyPr>
            <a:normAutofit fontScale="92500"/>
          </a:bodyPr>
          <a:lstStyle/>
          <a:p>
            <a:r>
              <a:rPr lang="en-US" sz="3600" dirty="0"/>
              <a:t>Domestic denial of rights for people of color was beginning to make the center stage of global commentary. </a:t>
            </a:r>
          </a:p>
          <a:p>
            <a:pPr lvl="1"/>
            <a:r>
              <a:rPr lang="en-US" sz="3600" dirty="0" smtClean="0"/>
              <a:t>The </a:t>
            </a:r>
            <a:r>
              <a:rPr lang="en-US" sz="3600" dirty="0"/>
              <a:t>interests of whites and Blacks converged in 1954. </a:t>
            </a:r>
            <a:endParaRPr lang="en-US" sz="3600" dirty="0" smtClean="0"/>
          </a:p>
          <a:p>
            <a:pPr lvl="1"/>
            <a:r>
              <a:rPr lang="en-US" sz="3600" dirty="0" smtClean="0"/>
              <a:t>The </a:t>
            </a:r>
            <a:r>
              <a:rPr lang="en-US" sz="3600" dirty="0"/>
              <a:t>Supreme Court responded to a flood of secret cables and memos outlining the U.S.’ interest in improving its image in the eyes of the world. </a:t>
            </a:r>
          </a:p>
          <a:p>
            <a:endParaRPr lang="en-US" dirty="0"/>
          </a:p>
        </p:txBody>
      </p:sp>
    </p:spTree>
    <p:extLst>
      <p:ext uri="{BB962C8B-B14F-4D97-AF65-F5344CB8AC3E}">
        <p14:creationId xmlns:p14="http://schemas.microsoft.com/office/powerpoint/2010/main" val="16689563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2740</TotalTime>
  <Words>1800</Words>
  <Application>Microsoft Macintosh PowerPoint</Application>
  <PresentationFormat>On-screen Show (4:3)</PresentationFormat>
  <Paragraphs>119</Paragraphs>
  <Slides>25</Slides>
  <Notes>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Newsprint</vt:lpstr>
      <vt:lpstr>Critical Race Theory Themes</vt:lpstr>
      <vt:lpstr>Objectives</vt:lpstr>
      <vt:lpstr>Interest Convergence, Material Determinism, and Racial Realism</vt:lpstr>
      <vt:lpstr>Materialism of Racism</vt:lpstr>
      <vt:lpstr>Materialism v. Idealism </vt:lpstr>
      <vt:lpstr>Middle Ground</vt:lpstr>
      <vt:lpstr>Materialist Brown v. Board. </vt:lpstr>
      <vt:lpstr>What Changed?</vt:lpstr>
      <vt:lpstr>PowerPoint Presentation</vt:lpstr>
      <vt:lpstr>Public Image Over Rights</vt:lpstr>
      <vt:lpstr>The lie of white supremacy </vt:lpstr>
      <vt:lpstr>Denigration</vt:lpstr>
      <vt:lpstr>How/Why?</vt:lpstr>
      <vt:lpstr>Interpretative History</vt:lpstr>
      <vt:lpstr>Critique of Liberalism </vt:lpstr>
      <vt:lpstr>PowerPoint Presentation</vt:lpstr>
      <vt:lpstr>Disparate Realities</vt:lpstr>
      <vt:lpstr>Katrina</vt:lpstr>
      <vt:lpstr>Revisionist History</vt:lpstr>
      <vt:lpstr>The Question of Rights</vt:lpstr>
      <vt:lpstr>Structural Determinism</vt:lpstr>
      <vt:lpstr>Structural Racism</vt:lpstr>
      <vt:lpstr>Systemic Racism</vt:lpstr>
      <vt:lpstr>Institutional Racism</vt:lpstr>
      <vt:lpstr>Intention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Race Theory Themes</dc:title>
  <dc:creator>Devon Lee</dc:creator>
  <cp:lastModifiedBy>Devon Lee</cp:lastModifiedBy>
  <cp:revision>33</cp:revision>
  <dcterms:created xsi:type="dcterms:W3CDTF">2013-06-04T04:01:24Z</dcterms:created>
  <dcterms:modified xsi:type="dcterms:W3CDTF">2015-12-18T00:20:28Z</dcterms:modified>
</cp:coreProperties>
</file>