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70" r:id="rId9"/>
    <p:sldId id="278" r:id="rId10"/>
    <p:sldId id="263" r:id="rId11"/>
    <p:sldId id="264" r:id="rId12"/>
    <p:sldId id="265" r:id="rId13"/>
    <p:sldId id="266" r:id="rId14"/>
    <p:sldId id="267" r:id="rId15"/>
    <p:sldId id="268" r:id="rId16"/>
    <p:sldId id="269" r:id="rId17"/>
    <p:sldId id="272" r:id="rId18"/>
    <p:sldId id="273" r:id="rId19"/>
    <p:sldId id="274" r:id="rId20"/>
    <p:sldId id="271"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0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8FCDFC-D13F-D343-B616-024067BE2E3F}" type="datetimeFigureOut">
              <a:rPr lang="en-US" smtClean="0"/>
              <a:t>1/22/15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40F9F7-AB9C-FF49-8795-F27FE5F4B271}" type="slidenum">
              <a:rPr lang="en-US" smtClean="0"/>
              <a:t>‹#›</a:t>
            </a:fld>
            <a:endParaRPr lang="en-US"/>
          </a:p>
        </p:txBody>
      </p:sp>
    </p:spTree>
    <p:extLst>
      <p:ext uri="{BB962C8B-B14F-4D97-AF65-F5344CB8AC3E}">
        <p14:creationId xmlns:p14="http://schemas.microsoft.com/office/powerpoint/2010/main" val="17231835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Centers the experience of the oppressed</a:t>
            </a:r>
          </a:p>
          <a:p>
            <a:pPr marL="228600" indent="-228600">
              <a:buAutoNum type="arabicPeriod"/>
            </a:pPr>
            <a:r>
              <a:rPr lang="en-US" dirty="0" smtClean="0"/>
              <a:t>Racism has always been imbedded</a:t>
            </a:r>
            <a:r>
              <a:rPr lang="en-US" baseline="0" dirty="0" smtClean="0"/>
              <a:t> within social structures as an inherent part of American civilization </a:t>
            </a:r>
          </a:p>
          <a:p>
            <a:pPr marL="228600" indent="-228600">
              <a:buAutoNum type="arabicPeriod"/>
            </a:pPr>
            <a:r>
              <a:rPr lang="en-US" dirty="0" smtClean="0"/>
              <a:t>Whiteness is protected and invested in as property. Barriers protect others from</a:t>
            </a:r>
            <a:r>
              <a:rPr lang="en-US" baseline="0" dirty="0" smtClean="0"/>
              <a:t> gaining the social goods that entails through practices of exclusion and it is invested such that others are not able to attain its value. </a:t>
            </a:r>
          </a:p>
          <a:p>
            <a:pPr marL="228600" indent="-228600">
              <a:buAutoNum type="arabicPeriod"/>
            </a:pPr>
            <a:r>
              <a:rPr lang="en-US" dirty="0" smtClean="0"/>
              <a:t>Interest convergence acknowledges power being the deciding factor in</a:t>
            </a:r>
            <a:r>
              <a:rPr lang="en-US" baseline="0" dirty="0" smtClean="0"/>
              <a:t> who benefits from change. This tenet acknowledges whites as being the primary beneficiaries of civil rights…giving the superficiality of legislation and practices. </a:t>
            </a:r>
          </a:p>
          <a:p>
            <a:pPr marL="228600" indent="-228600">
              <a:buAutoNum type="arabicPeriod"/>
            </a:pPr>
            <a:r>
              <a:rPr lang="en-US" dirty="0" smtClean="0"/>
              <a:t>The critique of liberalism</a:t>
            </a:r>
            <a:r>
              <a:rPr lang="en-US" baseline="0" dirty="0" smtClean="0"/>
              <a:t> comes from the idea of color-blind racism. The liberal perspective assumes that we are all equal and that race no longer needs to be a source of intervention…this effectively minimizes current inequalities and perpetuates them by leaving them unchecked. </a:t>
            </a:r>
          </a:p>
          <a:p>
            <a:pPr marL="685800" lvl="1" indent="-228600">
              <a:buAutoNum type="arabicPeriod"/>
            </a:pPr>
            <a:r>
              <a:rPr lang="en-US" baseline="0" dirty="0" smtClean="0"/>
              <a:t>A proper solution cannot be made if a proper definition/assessment is not made. </a:t>
            </a:r>
            <a:endParaRPr lang="en-US" dirty="0"/>
          </a:p>
        </p:txBody>
      </p:sp>
      <p:sp>
        <p:nvSpPr>
          <p:cNvPr id="4" name="Slide Number Placeholder 3"/>
          <p:cNvSpPr>
            <a:spLocks noGrp="1"/>
          </p:cNvSpPr>
          <p:nvPr>
            <p:ph type="sldNum" sz="quarter" idx="10"/>
          </p:nvPr>
        </p:nvSpPr>
        <p:spPr/>
        <p:txBody>
          <a:bodyPr/>
          <a:lstStyle/>
          <a:p>
            <a:fld id="{E740F9F7-AB9C-FF49-8795-F27FE5F4B271}" type="slidenum">
              <a:rPr lang="en-US" smtClean="0"/>
              <a:t>9</a:t>
            </a:fld>
            <a:endParaRPr lang="en-US"/>
          </a:p>
        </p:txBody>
      </p:sp>
    </p:spTree>
    <p:extLst>
      <p:ext uri="{BB962C8B-B14F-4D97-AF65-F5344CB8AC3E}">
        <p14:creationId xmlns:p14="http://schemas.microsoft.com/office/powerpoint/2010/main" val="406827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talking about it is not a cure fore cancer…</a:t>
            </a:r>
            <a:endParaRPr lang="en-US" dirty="0"/>
          </a:p>
        </p:txBody>
      </p:sp>
      <p:sp>
        <p:nvSpPr>
          <p:cNvPr id="4" name="Slide Number Placeholder 3"/>
          <p:cNvSpPr>
            <a:spLocks noGrp="1"/>
          </p:cNvSpPr>
          <p:nvPr>
            <p:ph type="sldNum" sz="quarter" idx="10"/>
          </p:nvPr>
        </p:nvSpPr>
        <p:spPr/>
        <p:txBody>
          <a:bodyPr/>
          <a:lstStyle/>
          <a:p>
            <a:fld id="{E740F9F7-AB9C-FF49-8795-F27FE5F4B271}" type="slidenum">
              <a:rPr lang="en-US" smtClean="0"/>
              <a:t>19</a:t>
            </a:fld>
            <a:endParaRPr lang="en-US"/>
          </a:p>
        </p:txBody>
      </p:sp>
    </p:spTree>
    <p:extLst>
      <p:ext uri="{BB962C8B-B14F-4D97-AF65-F5344CB8AC3E}">
        <p14:creationId xmlns:p14="http://schemas.microsoft.com/office/powerpoint/2010/main" val="1165462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Critical Race Theory</a:t>
            </a:r>
            <a:br>
              <a:rPr lang="en-US" dirty="0"/>
            </a:br>
            <a:endParaRPr lang="en-US" dirty="0"/>
          </a:p>
        </p:txBody>
      </p:sp>
      <p:sp>
        <p:nvSpPr>
          <p:cNvPr id="3" name="Subtitle 2"/>
          <p:cNvSpPr>
            <a:spLocks noGrp="1"/>
          </p:cNvSpPr>
          <p:nvPr>
            <p:ph type="subTitle" idx="1"/>
          </p:nvPr>
        </p:nvSpPr>
        <p:spPr/>
        <p:txBody>
          <a:bodyPr/>
          <a:lstStyle/>
          <a:p>
            <a:r>
              <a:rPr lang="en-US" dirty="0" smtClean="0"/>
              <a:t>Introduction</a:t>
            </a:r>
            <a:endParaRPr lang="en-US" dirty="0"/>
          </a:p>
        </p:txBody>
      </p:sp>
    </p:spTree>
    <p:extLst>
      <p:ext uri="{BB962C8B-B14F-4D97-AF65-F5344CB8AC3E}">
        <p14:creationId xmlns:p14="http://schemas.microsoft.com/office/powerpoint/2010/main" val="3456720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t>
            </a:r>
            <a:r>
              <a:rPr lang="en-US" dirty="0" smtClean="0"/>
              <a:t>Assumptions</a:t>
            </a:r>
            <a:endParaRPr lang="en-US" dirty="0"/>
          </a:p>
        </p:txBody>
      </p:sp>
      <p:sp>
        <p:nvSpPr>
          <p:cNvPr id="3" name="Content Placeholder 2"/>
          <p:cNvSpPr>
            <a:spLocks noGrp="1"/>
          </p:cNvSpPr>
          <p:nvPr>
            <p:ph idx="1"/>
          </p:nvPr>
        </p:nvSpPr>
        <p:spPr/>
        <p:txBody>
          <a:bodyPr/>
          <a:lstStyle/>
          <a:p>
            <a:pPr lvl="0"/>
            <a:r>
              <a:rPr lang="en-US" dirty="0"/>
              <a:t>Racism is ordinary, not aberrational---normal science, the usual way society does business, the common, everyday experience of most people of color in this country. </a:t>
            </a:r>
          </a:p>
          <a:p>
            <a:pPr lvl="0"/>
            <a:r>
              <a:rPr lang="en-US" dirty="0"/>
              <a:t>White Supremacy creates both a material and psychic hierarchy</a:t>
            </a:r>
          </a:p>
          <a:p>
            <a:endParaRPr lang="en-US" dirty="0"/>
          </a:p>
        </p:txBody>
      </p:sp>
    </p:spTree>
    <p:extLst>
      <p:ext uri="{BB962C8B-B14F-4D97-AF65-F5344CB8AC3E}">
        <p14:creationId xmlns:p14="http://schemas.microsoft.com/office/powerpoint/2010/main" val="38893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9162"/>
            <a:ext cx="8229600" cy="5647001"/>
          </a:xfrm>
        </p:spPr>
        <p:txBody>
          <a:bodyPr/>
          <a:lstStyle/>
          <a:p>
            <a:pPr>
              <a:buFont typeface="Arial"/>
              <a:buChar char="•"/>
            </a:pPr>
            <a:r>
              <a:rPr lang="en-US" dirty="0"/>
              <a:t>Ordinariness—Formal conceptions of equality expressed in rules made through policy and law can only remedy the most blatant forms of discrimination, leaving the more salient and widely practiced forms unaddressed. </a:t>
            </a:r>
          </a:p>
          <a:p>
            <a:pPr>
              <a:buFont typeface="Arial"/>
              <a:buChar char="•"/>
            </a:pPr>
            <a:r>
              <a:rPr lang="en-US" dirty="0"/>
              <a:t>Interest Convergence—Because racism works for the benefit for whites materially and ideologically, there is no incentive for those racially privileged to do anything to eradicate it. </a:t>
            </a:r>
          </a:p>
          <a:p>
            <a:pPr>
              <a:buFont typeface="Arial"/>
              <a:buChar char="•"/>
            </a:pPr>
            <a:endParaRPr lang="en-US" dirty="0"/>
          </a:p>
        </p:txBody>
      </p:sp>
    </p:spTree>
    <p:extLst>
      <p:ext uri="{BB962C8B-B14F-4D97-AF65-F5344CB8AC3E}">
        <p14:creationId xmlns:p14="http://schemas.microsoft.com/office/powerpoint/2010/main" val="3562273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1246"/>
            <a:ext cx="8229600" cy="5694918"/>
          </a:xfrm>
        </p:spPr>
        <p:txBody>
          <a:bodyPr/>
          <a:lstStyle/>
          <a:p>
            <a:r>
              <a:rPr lang="en-US" dirty="0"/>
              <a:t>Social Construction—race and racial products are not inherent, objective or fixed, rather races are categories that society invents, manipulates or retires when convenient. </a:t>
            </a:r>
          </a:p>
          <a:p>
            <a:r>
              <a:rPr lang="en-US" dirty="0"/>
              <a:t>Differential Racialization—Popular images and stereotypes of various underprivileged groups shift over time in accordance to the needs </a:t>
            </a:r>
            <a:r>
              <a:rPr lang="en-US" dirty="0" smtClean="0"/>
              <a:t>of whites </a:t>
            </a:r>
            <a:r>
              <a:rPr lang="en-US" dirty="0"/>
              <a:t>and purposes that underprivileged groups are positioned to fulfill. </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661244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4784"/>
            <a:ext cx="8229600" cy="5431379"/>
          </a:xfrm>
        </p:spPr>
        <p:txBody>
          <a:bodyPr>
            <a:normAutofit lnSpcReduction="10000"/>
          </a:bodyPr>
          <a:lstStyle/>
          <a:p>
            <a:r>
              <a:rPr lang="en-US" dirty="0"/>
              <a:t>Socio-evolutionary history—the notion of </a:t>
            </a:r>
            <a:r>
              <a:rPr lang="en-US" dirty="0" err="1"/>
              <a:t>intersectionality</a:t>
            </a:r>
            <a:r>
              <a:rPr lang="en-US" dirty="0"/>
              <a:t> and anti-essentialism. </a:t>
            </a:r>
            <a:endParaRPr lang="en-US" dirty="0" smtClean="0"/>
          </a:p>
          <a:p>
            <a:pPr lvl="1"/>
            <a:r>
              <a:rPr lang="en-US" dirty="0" smtClean="0"/>
              <a:t>No </a:t>
            </a:r>
            <a:r>
              <a:rPr lang="en-US" dirty="0"/>
              <a:t>person has a single, easily stated, unitary identity. </a:t>
            </a:r>
            <a:endParaRPr lang="en-US" dirty="0"/>
          </a:p>
          <a:p>
            <a:pPr lvl="1"/>
            <a:r>
              <a:rPr lang="en-US" dirty="0" smtClean="0"/>
              <a:t>Everyone </a:t>
            </a:r>
            <a:r>
              <a:rPr lang="en-US" dirty="0"/>
              <a:t>has multiple and often overlapping identities. </a:t>
            </a:r>
          </a:p>
          <a:p>
            <a:r>
              <a:rPr lang="en-US" dirty="0"/>
              <a:t>Solitary Voice—Because of their common experience of racial oppression, people of color may be able to communicate their oppression in ways that whites may not have considered or knew. </a:t>
            </a:r>
          </a:p>
          <a:p>
            <a:endParaRPr lang="en-US" dirty="0"/>
          </a:p>
        </p:txBody>
      </p:sp>
    </p:spTree>
    <p:extLst>
      <p:ext uri="{BB962C8B-B14F-4D97-AF65-F5344CB8AC3E}">
        <p14:creationId xmlns:p14="http://schemas.microsoft.com/office/powerpoint/2010/main" val="1227678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How much Racism is </a:t>
            </a:r>
            <a:r>
              <a:rPr lang="en-US" sz="3800" dirty="0" smtClean="0"/>
              <a:t>there </a:t>
            </a:r>
            <a:r>
              <a:rPr lang="en-US" sz="3800" dirty="0"/>
              <a:t>in the Word?</a:t>
            </a:r>
            <a:br>
              <a:rPr lang="en-US" sz="3800" dirty="0"/>
            </a:br>
            <a:endParaRPr lang="en-US" sz="3800" dirty="0"/>
          </a:p>
        </p:txBody>
      </p:sp>
      <p:sp>
        <p:nvSpPr>
          <p:cNvPr id="3" name="Content Placeholder 2"/>
          <p:cNvSpPr>
            <a:spLocks noGrp="1"/>
          </p:cNvSpPr>
          <p:nvPr>
            <p:ph idx="1"/>
          </p:nvPr>
        </p:nvSpPr>
        <p:spPr/>
        <p:txBody>
          <a:bodyPr>
            <a:normAutofit fontScale="92500" lnSpcReduction="20000"/>
          </a:bodyPr>
          <a:lstStyle/>
          <a:p>
            <a:r>
              <a:rPr lang="en-US" dirty="0"/>
              <a:t>Many people believe that racism is a thing of the </a:t>
            </a:r>
            <a:r>
              <a:rPr lang="en-US" dirty="0" smtClean="0"/>
              <a:t>past; </a:t>
            </a:r>
            <a:r>
              <a:rPr lang="en-US" dirty="0"/>
              <a:t>as lynching and other shocking expressions of racism have become less frequent. However, every social indicator shows that racism continues to be represented in every facet of life for most people of color. </a:t>
            </a:r>
            <a:endParaRPr lang="en-US" dirty="0" smtClean="0"/>
          </a:p>
          <a:p>
            <a:r>
              <a:rPr lang="en-US" dirty="0" smtClean="0"/>
              <a:t>A </a:t>
            </a:r>
            <a:r>
              <a:rPr lang="en-US" dirty="0"/>
              <a:t>recent United Nations report showed that African Americans would make up the twenty-seventh ranked nation in the world on a combined index of social well being, Latinos would rank thirty-third. </a:t>
            </a:r>
          </a:p>
        </p:txBody>
      </p:sp>
    </p:spTree>
    <p:extLst>
      <p:ext uri="{BB962C8B-B14F-4D97-AF65-F5344CB8AC3E}">
        <p14:creationId xmlns:p14="http://schemas.microsoft.com/office/powerpoint/2010/main" val="299707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a:t>
            </a:r>
            <a:endParaRPr lang="en-US" dirty="0"/>
          </a:p>
        </p:txBody>
      </p:sp>
      <p:sp>
        <p:nvSpPr>
          <p:cNvPr id="3" name="Content Placeholder 2"/>
          <p:cNvSpPr>
            <a:spLocks noGrp="1"/>
          </p:cNvSpPr>
          <p:nvPr>
            <p:ph idx="1"/>
          </p:nvPr>
        </p:nvSpPr>
        <p:spPr/>
        <p:txBody>
          <a:bodyPr>
            <a:normAutofit lnSpcReduction="10000"/>
          </a:bodyPr>
          <a:lstStyle/>
          <a:p>
            <a:r>
              <a:rPr lang="en-US" dirty="0" smtClean="0"/>
              <a:t>Conservatives hold that racial disparities are a result of cultural practices and processes that are internal to individuals and group culture. </a:t>
            </a:r>
          </a:p>
          <a:p>
            <a:r>
              <a:rPr lang="en-US" dirty="0" smtClean="0"/>
              <a:t>Considering that the political </a:t>
            </a:r>
            <a:r>
              <a:rPr lang="en-US" dirty="0" smtClean="0"/>
              <a:t>spectrum </a:t>
            </a:r>
            <a:r>
              <a:rPr lang="en-US" dirty="0" smtClean="0"/>
              <a:t>is more conservative (both political parties) than it has been since the Civil Rights Movement, CRT seeks to achieve equality and an understanding of inequality that takes this into account. </a:t>
            </a:r>
            <a:endParaRPr lang="en-US" dirty="0"/>
          </a:p>
        </p:txBody>
      </p:sp>
    </p:spTree>
    <p:extLst>
      <p:ext uri="{BB962C8B-B14F-4D97-AF65-F5344CB8AC3E}">
        <p14:creationId xmlns:p14="http://schemas.microsoft.com/office/powerpoint/2010/main" val="3709317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Derrick Bell</a:t>
            </a:r>
            <a:endParaRPr lang="en-US" dirty="0"/>
          </a:p>
        </p:txBody>
      </p:sp>
      <p:sp>
        <p:nvSpPr>
          <p:cNvPr id="3" name="Content Placeholder 2"/>
          <p:cNvSpPr>
            <a:spLocks noGrp="1"/>
          </p:cNvSpPr>
          <p:nvPr>
            <p:ph idx="1"/>
          </p:nvPr>
        </p:nvSpPr>
        <p:spPr/>
        <p:txBody>
          <a:bodyPr>
            <a:normAutofit fontScale="92500"/>
          </a:bodyPr>
          <a:lstStyle/>
          <a:p>
            <a:r>
              <a:rPr lang="en-US" dirty="0" smtClean="0"/>
              <a:t>Derrick bell is attributed as the founder of CRT.</a:t>
            </a:r>
          </a:p>
          <a:p>
            <a:pPr lvl="1"/>
            <a:r>
              <a:rPr lang="en-US" dirty="0" smtClean="0"/>
              <a:t>His research has shown that racism is:</a:t>
            </a:r>
          </a:p>
          <a:p>
            <a:pPr lvl="2"/>
            <a:r>
              <a:rPr lang="en-US" dirty="0" smtClean="0"/>
              <a:t> historically permanent.</a:t>
            </a:r>
          </a:p>
          <a:p>
            <a:pPr lvl="2"/>
            <a:r>
              <a:rPr lang="en-US" dirty="0" smtClean="0"/>
              <a:t>Has worked solely for the benefit of whites</a:t>
            </a:r>
          </a:p>
          <a:p>
            <a:pPr lvl="2"/>
            <a:r>
              <a:rPr lang="en-US" dirty="0" smtClean="0"/>
              <a:t>Is a macro (societal rather than individual) condition written into American practices and ideation.</a:t>
            </a:r>
          </a:p>
          <a:p>
            <a:pPr lvl="2"/>
            <a:r>
              <a:rPr lang="en-US" dirty="0" smtClean="0"/>
              <a:t>Is rationalized by whites (generally) as a process that is separate from privilege.</a:t>
            </a:r>
          </a:p>
          <a:p>
            <a:pPr lvl="3"/>
            <a:r>
              <a:rPr lang="en-US" dirty="0" smtClean="0"/>
              <a:t>*Note: white privilege is the benefits that whites enjoy that stem from the legacy of racism through material and ideological accumulation. </a:t>
            </a:r>
          </a:p>
          <a:p>
            <a:pPr lvl="2"/>
            <a:endParaRPr lang="en-US" dirty="0" smtClean="0"/>
          </a:p>
          <a:p>
            <a:pPr lvl="1"/>
            <a:endParaRPr lang="en-US" dirty="0"/>
          </a:p>
        </p:txBody>
      </p:sp>
    </p:spTree>
    <p:extLst>
      <p:ext uri="{BB962C8B-B14F-4D97-AF65-F5344CB8AC3E}">
        <p14:creationId xmlns:p14="http://schemas.microsoft.com/office/powerpoint/2010/main" val="624201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Impediments to Success</a:t>
            </a:r>
            <a:endParaRPr lang="en-US" dirty="0"/>
          </a:p>
        </p:txBody>
      </p:sp>
      <p:sp>
        <p:nvSpPr>
          <p:cNvPr id="3" name="Content Placeholder 2"/>
          <p:cNvSpPr>
            <a:spLocks noGrp="1"/>
          </p:cNvSpPr>
          <p:nvPr>
            <p:ph idx="1"/>
          </p:nvPr>
        </p:nvSpPr>
        <p:spPr>
          <a:xfrm>
            <a:off x="457200" y="1197904"/>
            <a:ext cx="8229600" cy="5246819"/>
          </a:xfrm>
        </p:spPr>
        <p:txBody>
          <a:bodyPr/>
          <a:lstStyle/>
          <a:p>
            <a:r>
              <a:rPr lang="en-US" dirty="0" smtClean="0"/>
              <a:t>Since 1968, civil rights social policy has eroded through anti-affirmative action policy, along with a large decrease of protective measures that were deemed unnecessary. </a:t>
            </a:r>
          </a:p>
          <a:p>
            <a:pPr lvl="1"/>
            <a:r>
              <a:rPr lang="en-US" dirty="0" smtClean="0"/>
              <a:t>This is followed by neoliberal policy that allocates funds toward industry and suburban neighborhoods and away from the inner-city. </a:t>
            </a:r>
          </a:p>
          <a:p>
            <a:pPr lvl="1"/>
            <a:r>
              <a:rPr lang="en-US" dirty="0" smtClean="0"/>
              <a:t>To this degree, some have argued that things have gotten worse since the civil rights movement. </a:t>
            </a:r>
            <a:endParaRPr lang="en-US" dirty="0"/>
          </a:p>
        </p:txBody>
      </p:sp>
    </p:spTree>
    <p:extLst>
      <p:ext uri="{BB962C8B-B14F-4D97-AF65-F5344CB8AC3E}">
        <p14:creationId xmlns:p14="http://schemas.microsoft.com/office/powerpoint/2010/main" val="1319253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i="1" dirty="0" smtClean="0"/>
              <a:t>Black Teachers on Teaching </a:t>
            </a:r>
            <a:r>
              <a:rPr lang="en-US" dirty="0" smtClean="0"/>
              <a:t>one of the subjects noted that integration was like sending </a:t>
            </a:r>
            <a:r>
              <a:rPr lang="en-US" i="1" dirty="0" smtClean="0"/>
              <a:t>our </a:t>
            </a:r>
            <a:r>
              <a:rPr lang="en-US" dirty="0" smtClean="0"/>
              <a:t>children to the lion’s den without giving them the tools to defend themselves. </a:t>
            </a:r>
          </a:p>
          <a:p>
            <a:pPr lvl="1"/>
            <a:r>
              <a:rPr lang="en-US" dirty="0" smtClean="0"/>
              <a:t>Some have credited integration as more harmful than beneficial to Black society through the decentralization of the Black Church as an organizing hub, </a:t>
            </a:r>
            <a:endParaRPr lang="en-US" dirty="0" smtClean="0"/>
          </a:p>
          <a:p>
            <a:pPr lvl="1"/>
            <a:r>
              <a:rPr lang="en-US" dirty="0"/>
              <a:t>T</a:t>
            </a:r>
            <a:r>
              <a:rPr lang="en-US" dirty="0" smtClean="0"/>
              <a:t>he </a:t>
            </a:r>
            <a:r>
              <a:rPr lang="en-US" dirty="0" smtClean="0"/>
              <a:t>destruction of Black business by forcing Black children to place the money of their parents in the hands of white business owners and the firing of the majority of Black teachers. </a:t>
            </a:r>
            <a:endParaRPr lang="en-US" dirty="0"/>
          </a:p>
        </p:txBody>
      </p:sp>
    </p:spTree>
    <p:extLst>
      <p:ext uri="{BB962C8B-B14F-4D97-AF65-F5344CB8AC3E}">
        <p14:creationId xmlns:p14="http://schemas.microsoft.com/office/powerpoint/2010/main" val="2850512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and </a:t>
            </a:r>
            <a:r>
              <a:rPr lang="en-US" dirty="0"/>
              <a:t>H</a:t>
            </a:r>
            <a:r>
              <a:rPr lang="en-US" dirty="0" smtClean="0"/>
              <a:t>onest Conversations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we deal with epidemics, we go directly toward the problem, however things concerning race tend to be more complicated. </a:t>
            </a:r>
          </a:p>
          <a:p>
            <a:r>
              <a:rPr lang="en-US" dirty="0"/>
              <a:t>It is helpful  that when individuals face up to the reality of racism and the role it plays in society, it is not an aberration, it plays a necessary and integral role in stabilizing society. </a:t>
            </a:r>
          </a:p>
          <a:p>
            <a:pPr lvl="1"/>
            <a:r>
              <a:rPr lang="en-US" dirty="0" smtClean="0"/>
              <a:t>What Derrick Bell means by this is that slavery, separate but equal, the war on drugs, disproportionate educational allotments, and the new Jim Crow all have and continue to serve to the benefit of whites</a:t>
            </a:r>
            <a:endParaRPr lang="en-US" dirty="0"/>
          </a:p>
        </p:txBody>
      </p:sp>
    </p:spTree>
    <p:extLst>
      <p:ext uri="{BB962C8B-B14F-4D97-AF65-F5344CB8AC3E}">
        <p14:creationId xmlns:p14="http://schemas.microsoft.com/office/powerpoint/2010/main" val="371353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Critical Race Theory (CRT)</a:t>
            </a:r>
            <a:endParaRPr lang="en-US" dirty="0"/>
          </a:p>
        </p:txBody>
      </p:sp>
      <p:sp>
        <p:nvSpPr>
          <p:cNvPr id="3" name="Content Placeholder 2"/>
          <p:cNvSpPr>
            <a:spLocks noGrp="1"/>
          </p:cNvSpPr>
          <p:nvPr>
            <p:ph idx="1"/>
          </p:nvPr>
        </p:nvSpPr>
        <p:spPr/>
        <p:txBody>
          <a:bodyPr>
            <a:normAutofit lnSpcReduction="10000"/>
          </a:bodyPr>
          <a:lstStyle/>
          <a:p>
            <a:r>
              <a:rPr lang="en-US" dirty="0" smtClean="0"/>
              <a:t>As a movement:</a:t>
            </a:r>
          </a:p>
          <a:p>
            <a:pPr lvl="1"/>
            <a:r>
              <a:rPr lang="en-US" dirty="0"/>
              <a:t>It is a collection of activist and scholars interested in studying and transforming the relationship among race, racism, and power </a:t>
            </a:r>
            <a:endParaRPr lang="en-US" dirty="0" smtClean="0"/>
          </a:p>
          <a:p>
            <a:pPr lvl="1"/>
            <a:r>
              <a:rPr lang="en-US" dirty="0"/>
              <a:t>The movement considers many of the same issues that conventional civil rights and ethnic studies discourses take up, but places them in a broader perspective that includes economics, history, context, group and self-interest, and even feelings and the unconscious. </a:t>
            </a:r>
          </a:p>
          <a:p>
            <a:pPr lvl="1"/>
            <a:endParaRPr lang="en-US" dirty="0"/>
          </a:p>
        </p:txBody>
      </p:sp>
    </p:spTree>
    <p:extLst>
      <p:ext uri="{BB962C8B-B14F-4D97-AF65-F5344CB8AC3E}">
        <p14:creationId xmlns:p14="http://schemas.microsoft.com/office/powerpoint/2010/main" val="3059530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Racial Politics</a:t>
            </a:r>
            <a:endParaRPr lang="en-US" dirty="0"/>
          </a:p>
        </p:txBody>
      </p:sp>
      <p:sp>
        <p:nvSpPr>
          <p:cNvPr id="3" name="Content Placeholder 2"/>
          <p:cNvSpPr>
            <a:spLocks noGrp="1"/>
          </p:cNvSpPr>
          <p:nvPr>
            <p:ph idx="1"/>
          </p:nvPr>
        </p:nvSpPr>
        <p:spPr/>
        <p:txBody>
          <a:bodyPr/>
          <a:lstStyle/>
          <a:p>
            <a:r>
              <a:rPr lang="en-US" dirty="0" smtClean="0"/>
              <a:t>Reagan initiated racial policy through his war on drugs that isolated Blacks as a problematic group that ultimately gained the support of whites. </a:t>
            </a:r>
          </a:p>
          <a:p>
            <a:pPr lvl="1"/>
            <a:r>
              <a:rPr lang="en-US" dirty="0" smtClean="0"/>
              <a:t>This type of race baiting was also utilized by other U.S. Presidents like Bush 1’s </a:t>
            </a:r>
            <a:r>
              <a:rPr lang="en-US" dirty="0"/>
              <a:t>Willie Horton campaign and </a:t>
            </a:r>
            <a:r>
              <a:rPr lang="en-US" dirty="0" smtClean="0"/>
              <a:t>Clinton’s welfare policy that used race baiting to stimulate the white vote. </a:t>
            </a:r>
            <a:endParaRPr lang="en-US" dirty="0"/>
          </a:p>
        </p:txBody>
      </p:sp>
    </p:spTree>
    <p:extLst>
      <p:ext uri="{BB962C8B-B14F-4D97-AF65-F5344CB8AC3E}">
        <p14:creationId xmlns:p14="http://schemas.microsoft.com/office/powerpoint/2010/main" val="3754646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Color-Blind Racism</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Edwardo</a:t>
            </a:r>
            <a:r>
              <a:rPr lang="en-US" dirty="0" smtClean="0"/>
              <a:t> Bonilla-Silva theorizes that contemporary racism is a racism that denies the existence of past discrimination along with racial considerations themselves.</a:t>
            </a:r>
          </a:p>
          <a:p>
            <a:pPr lvl="1"/>
            <a:r>
              <a:rPr lang="en-US" dirty="0" smtClean="0"/>
              <a:t>The past is the past is an assumption that prevents the understanding of a continuity of a racist legacy. </a:t>
            </a:r>
          </a:p>
          <a:p>
            <a:pPr lvl="1"/>
            <a:r>
              <a:rPr lang="en-US" dirty="0" smtClean="0"/>
              <a:t>Public policy like the war on drugs, educational block grants,  welfare policy, stop and frisk, little to no enforcement on civil rights policy all are a part of color-blind racism as they serve to perpetuate racial disparities. </a:t>
            </a:r>
            <a:endParaRPr lang="en-US" dirty="0"/>
          </a:p>
        </p:txBody>
      </p:sp>
    </p:spTree>
    <p:extLst>
      <p:ext uri="{BB962C8B-B14F-4D97-AF65-F5344CB8AC3E}">
        <p14:creationId xmlns:p14="http://schemas.microsoft.com/office/powerpoint/2010/main" val="1227904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Faces at the Bottom of the Well</a:t>
            </a:r>
            <a:endParaRPr lang="en-US" dirty="0"/>
          </a:p>
        </p:txBody>
      </p:sp>
      <p:sp>
        <p:nvSpPr>
          <p:cNvPr id="3" name="Content Placeholder 2"/>
          <p:cNvSpPr>
            <a:spLocks noGrp="1"/>
          </p:cNvSpPr>
          <p:nvPr>
            <p:ph idx="1"/>
          </p:nvPr>
        </p:nvSpPr>
        <p:spPr/>
        <p:txBody>
          <a:bodyPr>
            <a:normAutofit lnSpcReduction="10000"/>
          </a:bodyPr>
          <a:lstStyle/>
          <a:p>
            <a:r>
              <a:rPr lang="en-US" dirty="0" smtClean="0"/>
              <a:t>By this allusion, </a:t>
            </a:r>
            <a:r>
              <a:rPr lang="en-US" dirty="0" err="1" smtClean="0"/>
              <a:t>Derick</a:t>
            </a:r>
            <a:r>
              <a:rPr lang="en-US" dirty="0" smtClean="0"/>
              <a:t> Bell shows in order for our thirst for equality to be quenched, all must lift the bucket from the water, not just Blacks; as equality will benefit the whole of society. </a:t>
            </a:r>
          </a:p>
          <a:p>
            <a:pPr lvl="1"/>
            <a:r>
              <a:rPr lang="en-US" dirty="0" smtClean="0"/>
              <a:t>Blacks can no longer be faces at the bottom of the well trying to lift up the bucket from the bottom, but require help from Blacks, Whites, Browns, Yellows, privileged and underprivileged to help with social justice work without compromise. </a:t>
            </a:r>
            <a:endParaRPr lang="en-US" dirty="0"/>
          </a:p>
        </p:txBody>
      </p:sp>
    </p:spTree>
    <p:extLst>
      <p:ext uri="{BB962C8B-B14F-4D97-AF65-F5344CB8AC3E}">
        <p14:creationId xmlns:p14="http://schemas.microsoft.com/office/powerpoint/2010/main" val="2200792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1456"/>
            <a:ext cx="8229600" cy="5814708"/>
          </a:xfrm>
        </p:spPr>
        <p:txBody>
          <a:bodyPr/>
          <a:lstStyle/>
          <a:p>
            <a:r>
              <a:rPr lang="en-US" dirty="0" smtClean="0"/>
              <a:t>The solitary voice of CRT then takes the stance that the work of racial justice should be shaped by those who are most effected by racial injustice.</a:t>
            </a:r>
          </a:p>
          <a:p>
            <a:pPr lvl="1"/>
            <a:r>
              <a:rPr lang="en-US" dirty="0" smtClean="0"/>
              <a:t>CRT is then a social justice theory never divorced from practice. </a:t>
            </a:r>
            <a:endParaRPr lang="en-US" dirty="0"/>
          </a:p>
        </p:txBody>
      </p:sp>
    </p:spTree>
    <p:extLst>
      <p:ext uri="{BB962C8B-B14F-4D97-AF65-F5344CB8AC3E}">
        <p14:creationId xmlns:p14="http://schemas.microsoft.com/office/powerpoint/2010/main" val="836701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CRT </a:t>
            </a:r>
            <a:r>
              <a:rPr lang="en-US" dirty="0" err="1" smtClean="0"/>
              <a:t>cont</a:t>
            </a:r>
            <a:endParaRPr lang="en-US" dirty="0"/>
          </a:p>
        </p:txBody>
      </p:sp>
      <p:sp>
        <p:nvSpPr>
          <p:cNvPr id="3" name="Content Placeholder 2"/>
          <p:cNvSpPr>
            <a:spLocks noGrp="1"/>
          </p:cNvSpPr>
          <p:nvPr>
            <p:ph idx="1"/>
          </p:nvPr>
        </p:nvSpPr>
        <p:spPr/>
        <p:txBody>
          <a:bodyPr/>
          <a:lstStyle/>
          <a:p>
            <a:r>
              <a:rPr lang="en-US" dirty="0" smtClean="0"/>
              <a:t>A critical </a:t>
            </a:r>
            <a:r>
              <a:rPr lang="en-US" dirty="0"/>
              <a:t>theoretical perspective that questions </a:t>
            </a:r>
            <a:r>
              <a:rPr lang="en-US" dirty="0" err="1" smtClean="0"/>
              <a:t>incrementalism</a:t>
            </a:r>
            <a:r>
              <a:rPr lang="en-US" dirty="0"/>
              <a:t>, liberal order, equality theory, legal </a:t>
            </a:r>
            <a:r>
              <a:rPr lang="en-US" dirty="0" smtClean="0"/>
              <a:t>reasoning</a:t>
            </a:r>
            <a:r>
              <a:rPr lang="en-US" dirty="0"/>
              <a:t>, Enlightenment rationalism, and neutral principles of constitutional law. </a:t>
            </a:r>
          </a:p>
          <a:p>
            <a:endParaRPr lang="en-US" dirty="0"/>
          </a:p>
        </p:txBody>
      </p:sp>
    </p:spTree>
    <p:extLst>
      <p:ext uri="{BB962C8B-B14F-4D97-AF65-F5344CB8AC3E}">
        <p14:creationId xmlns:p14="http://schemas.microsoft.com/office/powerpoint/2010/main" val="210130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Origins</a:t>
            </a:r>
            <a:br>
              <a:rPr lang="en-US" dirty="0"/>
            </a:br>
            <a:endParaRPr lang="en-US" dirty="0"/>
          </a:p>
        </p:txBody>
      </p:sp>
      <p:sp>
        <p:nvSpPr>
          <p:cNvPr id="3" name="Content Placeholder 2"/>
          <p:cNvSpPr>
            <a:spLocks noGrp="1"/>
          </p:cNvSpPr>
          <p:nvPr>
            <p:ph idx="1"/>
          </p:nvPr>
        </p:nvSpPr>
        <p:spPr/>
        <p:txBody>
          <a:bodyPr>
            <a:normAutofit/>
          </a:bodyPr>
          <a:lstStyle/>
          <a:p>
            <a:r>
              <a:rPr lang="en-US" dirty="0"/>
              <a:t>CRT originated in the 1970s as lawyers, activists and legal scholars across the country realized that </a:t>
            </a:r>
            <a:r>
              <a:rPr lang="en-US"/>
              <a:t>the </a:t>
            </a:r>
            <a:r>
              <a:rPr lang="en-US" smtClean="0"/>
              <a:t>advances </a:t>
            </a:r>
            <a:r>
              <a:rPr lang="en-US" dirty="0"/>
              <a:t>of the civil rights era had stalled and were being rolled back. </a:t>
            </a:r>
          </a:p>
          <a:p>
            <a:r>
              <a:rPr lang="en-US" dirty="0"/>
              <a:t>Began to organize open and closed working sessions to think tank issues of internal problems and central issues with students, activists and scholars. </a:t>
            </a:r>
          </a:p>
          <a:p>
            <a:endParaRPr lang="en-US" dirty="0"/>
          </a:p>
        </p:txBody>
      </p:sp>
    </p:spTree>
    <p:extLst>
      <p:ext uri="{BB962C8B-B14F-4D97-AF65-F5344CB8AC3E}">
        <p14:creationId xmlns:p14="http://schemas.microsoft.com/office/powerpoint/2010/main" val="393306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Relationship to Other Movements</a:t>
            </a:r>
            <a:br>
              <a:rPr lang="en-US" dirty="0"/>
            </a:br>
            <a:endParaRPr lang="en-US" dirty="0"/>
          </a:p>
        </p:txBody>
      </p:sp>
      <p:sp>
        <p:nvSpPr>
          <p:cNvPr id="3" name="Content Placeholder 2"/>
          <p:cNvSpPr>
            <a:spLocks noGrp="1"/>
          </p:cNvSpPr>
          <p:nvPr>
            <p:ph idx="1"/>
          </p:nvPr>
        </p:nvSpPr>
        <p:spPr/>
        <p:txBody>
          <a:bodyPr/>
          <a:lstStyle/>
          <a:p>
            <a:r>
              <a:rPr lang="en-US" dirty="0"/>
              <a:t>Builds form critical legal studies and radical feminism. Also draws from European philosophers Antonio Gramsci and Jacques Derrida. American radicals Sojourner Truth, Fredrick Douglass, W.E.B. </a:t>
            </a:r>
            <a:r>
              <a:rPr lang="en-US" dirty="0" err="1"/>
              <a:t>DuBois</a:t>
            </a:r>
            <a:r>
              <a:rPr lang="en-US" dirty="0"/>
              <a:t>, Cesar Chavez, Martin Luther King, Jr., and the Black Power and Chicano movements of the sixties and early seventies. </a:t>
            </a:r>
          </a:p>
          <a:p>
            <a:endParaRPr lang="en-US" dirty="0"/>
          </a:p>
        </p:txBody>
      </p:sp>
    </p:spTree>
    <p:extLst>
      <p:ext uri="{BB962C8B-B14F-4D97-AF65-F5344CB8AC3E}">
        <p14:creationId xmlns:p14="http://schemas.microsoft.com/office/powerpoint/2010/main" val="22771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Legal Studies </a:t>
            </a:r>
          </a:p>
        </p:txBody>
      </p:sp>
      <p:sp>
        <p:nvSpPr>
          <p:cNvPr id="3" name="Content Placeholder 2"/>
          <p:cNvSpPr>
            <a:spLocks noGrp="1"/>
          </p:cNvSpPr>
          <p:nvPr>
            <p:ph idx="1"/>
          </p:nvPr>
        </p:nvSpPr>
        <p:spPr/>
        <p:txBody>
          <a:bodyPr>
            <a:normAutofit fontScale="92500" lnSpcReduction="20000"/>
          </a:bodyPr>
          <a:lstStyle/>
          <a:p>
            <a:r>
              <a:rPr lang="en-US" dirty="0"/>
              <a:t>legal indeterminacy—the idea that not every legal case has one correct outcome: one can decide most cases either way, by emphasizing one line of authority over another, or interpreting one fact differently from the way one’ s adversary does. </a:t>
            </a:r>
          </a:p>
          <a:p>
            <a:r>
              <a:rPr lang="en-US" dirty="0"/>
              <a:t>It is also critical of triumphant history. Ex. Brown v. Board deteriorated over time and was cut back by narrow lower-court interpretation and administrative foot dragging in favor of “gradual change.</a:t>
            </a:r>
            <a:r>
              <a:rPr lang="en-US" dirty="0" smtClean="0"/>
              <a:t>” (this ultimately undermined change)</a:t>
            </a:r>
            <a:endParaRPr lang="en-US" dirty="0"/>
          </a:p>
          <a:p>
            <a:endParaRPr lang="en-US" dirty="0"/>
          </a:p>
        </p:txBody>
      </p:sp>
    </p:spTree>
    <p:extLst>
      <p:ext uri="{BB962C8B-B14F-4D97-AF65-F5344CB8AC3E}">
        <p14:creationId xmlns:p14="http://schemas.microsoft.com/office/powerpoint/2010/main" val="140299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a:t>
            </a:r>
            <a:endParaRPr lang="en-US" dirty="0"/>
          </a:p>
        </p:txBody>
      </p:sp>
      <p:sp>
        <p:nvSpPr>
          <p:cNvPr id="3" name="Content Placeholder 2"/>
          <p:cNvSpPr>
            <a:spLocks noGrp="1"/>
          </p:cNvSpPr>
          <p:nvPr>
            <p:ph idx="1"/>
          </p:nvPr>
        </p:nvSpPr>
        <p:spPr/>
        <p:txBody>
          <a:bodyPr/>
          <a:lstStyle/>
          <a:p>
            <a:r>
              <a:rPr lang="en-US" dirty="0" smtClean="0"/>
              <a:t>Began as a movement in the legal sector through case law holding that interpretations of law were guided by a racist precedent. </a:t>
            </a:r>
          </a:p>
          <a:p>
            <a:r>
              <a:rPr lang="en-US" dirty="0" smtClean="0"/>
              <a:t>It considered revisionist history along with narrative as  a form of social capital that could be used to circumvent racist oppression that undermined the experiences of people of color through rationale and rhetoric. </a:t>
            </a:r>
          </a:p>
          <a:p>
            <a:endParaRPr lang="en-US" dirty="0"/>
          </a:p>
        </p:txBody>
      </p:sp>
    </p:spTree>
    <p:extLst>
      <p:ext uri="{BB962C8B-B14F-4D97-AF65-F5344CB8AC3E}">
        <p14:creationId xmlns:p14="http://schemas.microsoft.com/office/powerpoint/2010/main" val="250570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Justice</a:t>
            </a:r>
            <a:endParaRPr lang="en-US" dirty="0"/>
          </a:p>
        </p:txBody>
      </p:sp>
      <p:sp>
        <p:nvSpPr>
          <p:cNvPr id="3" name="Content Placeholder 2"/>
          <p:cNvSpPr>
            <a:spLocks noGrp="1"/>
          </p:cNvSpPr>
          <p:nvPr>
            <p:ph idx="1"/>
          </p:nvPr>
        </p:nvSpPr>
        <p:spPr/>
        <p:txBody>
          <a:bodyPr/>
          <a:lstStyle/>
          <a:p>
            <a:r>
              <a:rPr lang="en-US" dirty="0" smtClean="0"/>
              <a:t>CRT has a practical standpoint that connects theory, interpretation of social phenomenon (racism) and practice.</a:t>
            </a:r>
          </a:p>
          <a:p>
            <a:pPr lvl="1"/>
            <a:r>
              <a:rPr lang="en-US" dirty="0" smtClean="0"/>
              <a:t>With the goal of equality, CRT seeks to understand phenomenon through the lens of the oppress and address means to change the condition. </a:t>
            </a:r>
          </a:p>
          <a:p>
            <a:pPr lvl="1"/>
            <a:r>
              <a:rPr lang="en-US" dirty="0" smtClean="0"/>
              <a:t>As such, assumes the permanence of racism as a fixture of American society as something to dislodge from practice. </a:t>
            </a:r>
            <a:endParaRPr lang="en-US" dirty="0"/>
          </a:p>
        </p:txBody>
      </p:sp>
    </p:spTree>
    <p:extLst>
      <p:ext uri="{BB962C8B-B14F-4D97-AF65-F5344CB8AC3E}">
        <p14:creationId xmlns:p14="http://schemas.microsoft.com/office/powerpoint/2010/main" val="84960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Tenets of CRT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Counter storytelling</a:t>
            </a:r>
          </a:p>
          <a:p>
            <a:pPr marL="514350" indent="-514350">
              <a:buFont typeface="+mj-lt"/>
              <a:buAutoNum type="arabicPeriod"/>
            </a:pPr>
            <a:r>
              <a:rPr lang="en-US" dirty="0" smtClean="0"/>
              <a:t>The permanence of racism</a:t>
            </a:r>
          </a:p>
          <a:p>
            <a:pPr marL="514350" indent="-514350">
              <a:buFont typeface="+mj-lt"/>
              <a:buAutoNum type="arabicPeriod"/>
            </a:pPr>
            <a:r>
              <a:rPr lang="en-US" dirty="0" smtClean="0"/>
              <a:t>Whiteness as property</a:t>
            </a:r>
          </a:p>
          <a:p>
            <a:pPr marL="514350" indent="-514350">
              <a:buFont typeface="+mj-lt"/>
              <a:buAutoNum type="arabicPeriod"/>
            </a:pPr>
            <a:r>
              <a:rPr lang="en-US" dirty="0" smtClean="0"/>
              <a:t>Interest convergence</a:t>
            </a:r>
          </a:p>
          <a:p>
            <a:pPr marL="514350" indent="-514350">
              <a:buFont typeface="+mj-lt"/>
              <a:buAutoNum type="arabicPeriod"/>
            </a:pPr>
            <a:r>
              <a:rPr lang="en-US" dirty="0" smtClean="0"/>
              <a:t>Critique of liberalism</a:t>
            </a:r>
            <a:endParaRPr lang="en-US" dirty="0"/>
          </a:p>
        </p:txBody>
      </p:sp>
    </p:spTree>
    <p:extLst>
      <p:ext uri="{BB962C8B-B14F-4D97-AF65-F5344CB8AC3E}">
        <p14:creationId xmlns:p14="http://schemas.microsoft.com/office/powerpoint/2010/main" val="3820455630"/>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1829</TotalTime>
  <Words>1673</Words>
  <Application>Microsoft Macintosh PowerPoint</Application>
  <PresentationFormat>On-screen Show (4:3)</PresentationFormat>
  <Paragraphs>87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 Black </vt:lpstr>
      <vt:lpstr>Critical Race Theory </vt:lpstr>
      <vt:lpstr>What is Critical Race Theory (CRT)</vt:lpstr>
      <vt:lpstr>What is CRT cont</vt:lpstr>
      <vt:lpstr>Origins </vt:lpstr>
      <vt:lpstr>Relationship to Other Movements </vt:lpstr>
      <vt:lpstr>Critical Legal Studies </vt:lpstr>
      <vt:lpstr>CRT</vt:lpstr>
      <vt:lpstr>Social Justice</vt:lpstr>
      <vt:lpstr>5 Tenets of CRT</vt:lpstr>
      <vt:lpstr>Basic Assumptions</vt:lpstr>
      <vt:lpstr>PowerPoint Presentation</vt:lpstr>
      <vt:lpstr>PowerPoint Presentation</vt:lpstr>
      <vt:lpstr>PowerPoint Presentation</vt:lpstr>
      <vt:lpstr>How much Racism is there in the Word? </vt:lpstr>
      <vt:lpstr>Responsibility</vt:lpstr>
      <vt:lpstr>Derrick Bell</vt:lpstr>
      <vt:lpstr>Impediments to Success</vt:lpstr>
      <vt:lpstr>Integration</vt:lpstr>
      <vt:lpstr>Cancer and Honest Conversations</vt:lpstr>
      <vt:lpstr>Racial Politics</vt:lpstr>
      <vt:lpstr>Color-Blind Racism</vt:lpstr>
      <vt:lpstr>Faces at the Bottom of the Well</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Race Theory </dc:title>
  <dc:creator>Devon Lee</dc:creator>
  <cp:lastModifiedBy>Devon Lee</cp:lastModifiedBy>
  <cp:revision>18</cp:revision>
  <dcterms:created xsi:type="dcterms:W3CDTF">2013-05-29T14:50:32Z</dcterms:created>
  <dcterms:modified xsi:type="dcterms:W3CDTF">2015-01-23T23:36:02Z</dcterms:modified>
</cp:coreProperties>
</file>