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71" r:id="rId7"/>
    <p:sldId id="264" r:id="rId8"/>
    <p:sldId id="261" r:id="rId9"/>
    <p:sldId id="257" r:id="rId10"/>
    <p:sldId id="273" r:id="rId11"/>
    <p:sldId id="27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72" d="100"/>
          <a:sy n="72" d="100"/>
        </p:scale>
        <p:origin x="41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EC1F1E-E8CC-48F1-A058-934616930B40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243DFB-014F-481C-8C11-2FFE8D7A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43DFB-014F-481C-8C11-2FFE8D7AA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1614-78A8-42EE-B8B4-A085F0E9AE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76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E4E9C-C60D-44B0-8CFB-FFC9391FFD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3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D6C0-6C4A-4C53-9384-9E95374062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59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DD1EF7F-1ADF-46B2-9312-01C3BD749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8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8722-6B78-48A9-A26E-A59FB1694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380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7BAC-2800-4003-942A-C0CA5756B3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259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CE59-B694-40CE-8657-E87AD63138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87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47260-D08B-4F69-A0A3-E652E4AC40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983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7E3D2-6C34-487D-88C8-2F38395C25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75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B5B53-D180-4438-B92F-48A1D7659D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227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B8CC-5A38-459B-833D-DF76FBE3D4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44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EB016166-B99F-4707-ACE8-3E302DEE14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smtClean="0">
                <a:solidFill>
                  <a:srgbClr val="0070C0"/>
                </a:solidFill>
              </a:rPr>
              <a:t>CT</a:t>
            </a:r>
            <a:r>
              <a:rPr lang="en-US" altLang="en-US" smtClean="0"/>
              <a:t>@</a:t>
            </a:r>
            <a:r>
              <a:rPr lang="en-US" altLang="en-US" b="1" i="1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altLang="en-US" sz="4000" i="1" smtClean="0"/>
              <a:t>   Lists and Visualization</a:t>
            </a:r>
          </a:p>
          <a:p>
            <a:pPr algn="ctr" eaLnBrk="1" hangingPunct="1">
              <a:buFont typeface="Wingdings" charset="2"/>
              <a:buNone/>
            </a:pPr>
            <a:endParaRPr lang="en-US" altLang="en-US" i="1" smtClean="0">
              <a:latin typeface="Arial Black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A51614-78A8-42EE-B8B4-A085F0E9AE03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questions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5715000" cy="5334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Analysis Questions</a:t>
            </a:r>
          </a:p>
          <a:p>
            <a:pPr lvl="1">
              <a:defRPr/>
            </a:pPr>
            <a:r>
              <a:rPr lang="en-US" b="1" dirty="0" smtClean="0"/>
              <a:t>Characterization questions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What is the distribution of ... ?</a:t>
            </a:r>
          </a:p>
          <a:p>
            <a:pPr lvl="2">
              <a:defRPr/>
            </a:pPr>
            <a:r>
              <a:rPr lang="en-US" dirty="0" smtClean="0"/>
              <a:t>What categories of values are there for ...?</a:t>
            </a:r>
          </a:p>
          <a:p>
            <a:pPr lvl="2">
              <a:defRPr/>
            </a:pPr>
            <a:r>
              <a:rPr lang="en-US" dirty="0" smtClean="0"/>
              <a:t>What is the range of ...?</a:t>
            </a:r>
          </a:p>
          <a:p>
            <a:pPr lvl="2">
              <a:defRPr/>
            </a:pPr>
            <a:r>
              <a:rPr lang="en-US" dirty="0" smtClean="0"/>
              <a:t>How much variation is there in ...?</a:t>
            </a:r>
          </a:p>
          <a:p>
            <a:pPr lvl="2">
              <a:defRPr/>
            </a:pPr>
            <a:r>
              <a:rPr lang="en-US" dirty="0" smtClean="0"/>
              <a:t>What is the likelihood of ...?</a:t>
            </a:r>
          </a:p>
          <a:p>
            <a:pPr lvl="2">
              <a:defRPr/>
            </a:pPr>
            <a:r>
              <a:rPr lang="en-US" dirty="0" smtClean="0"/>
              <a:t>The proportion falling into a given category is ... ?</a:t>
            </a:r>
          </a:p>
          <a:p>
            <a:pPr lvl="1">
              <a:defRPr/>
            </a:pPr>
            <a:r>
              <a:rPr lang="en-US" b="1" dirty="0" smtClean="0"/>
              <a:t>Relationship questions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How is factor x related to factor y?</a:t>
            </a:r>
          </a:p>
          <a:p>
            <a:pPr lvl="2">
              <a:defRPr/>
            </a:pPr>
            <a:r>
              <a:rPr lang="en-US" dirty="0" smtClean="0"/>
              <a:t>How are factors x, y, and z related?</a:t>
            </a:r>
          </a:p>
          <a:p>
            <a:pPr lvl="2">
              <a:defRPr/>
            </a:pPr>
            <a:r>
              <a:rPr lang="en-US" dirty="0" smtClean="0"/>
              <a:t>How does factor x change over time?</a:t>
            </a:r>
          </a:p>
          <a:p>
            <a:pPr lvl="2">
              <a:defRPr/>
            </a:pPr>
            <a:r>
              <a:rPr lang="en-US" dirty="0" smtClean="0"/>
              <a:t>Is there a trend in the data?</a:t>
            </a:r>
          </a:p>
          <a:p>
            <a:pPr lvl="2">
              <a:defRPr/>
            </a:pPr>
            <a:r>
              <a:rPr lang="en-US" dirty="0" smtClean="0"/>
              <a:t>How is factor x distributed over space?</a:t>
            </a:r>
          </a:p>
          <a:p>
            <a:pPr>
              <a:defRPr/>
            </a:pPr>
            <a:r>
              <a:rPr lang="en-US" b="1" dirty="0" smtClean="0"/>
              <a:t>Constructive Questions</a:t>
            </a:r>
          </a:p>
          <a:p>
            <a:pPr lvl="1">
              <a:defRPr/>
            </a:pPr>
            <a:r>
              <a:rPr lang="en-US" b="1" dirty="0" smtClean="0"/>
              <a:t>Selection Questions</a:t>
            </a:r>
          </a:p>
          <a:p>
            <a:pPr lvl="2">
              <a:defRPr/>
            </a:pPr>
            <a:r>
              <a:rPr lang="en-US" dirty="0" smtClean="0"/>
              <a:t>What is the best match to ... ?</a:t>
            </a:r>
          </a:p>
          <a:p>
            <a:pPr lvl="2">
              <a:defRPr/>
            </a:pPr>
            <a:r>
              <a:rPr lang="en-US" dirty="0" smtClean="0"/>
              <a:t>Are there multiple occurrences of ... ?</a:t>
            </a:r>
          </a:p>
          <a:p>
            <a:pPr lvl="2">
              <a:defRPr/>
            </a:pPr>
            <a:r>
              <a:rPr lang="en-US" dirty="0" smtClean="0"/>
              <a:t>Are there distinctive categories of ...?</a:t>
            </a:r>
          </a:p>
          <a:p>
            <a:pPr lvl="1">
              <a:defRPr/>
            </a:pPr>
            <a:r>
              <a:rPr lang="en-US" b="1" dirty="0" smtClean="0"/>
              <a:t>Capability questions</a:t>
            </a:r>
          </a:p>
          <a:p>
            <a:pPr lvl="2">
              <a:defRPr/>
            </a:pPr>
            <a:r>
              <a:rPr lang="en-US" dirty="0" smtClean="0"/>
              <a:t>Is it possible for...?</a:t>
            </a:r>
          </a:p>
          <a:p>
            <a:pPr lvl="2">
              <a:defRPr/>
            </a:pPr>
            <a:r>
              <a:rPr lang="en-US" dirty="0" smtClean="0"/>
              <a:t>Under what circumstances will ...?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1338305A-7CC7-4852-8E02-B2A0F01D474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Rubric-based evaluation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801179"/>
              </p:ext>
            </p:extLst>
          </p:nvPr>
        </p:nvGraphicFramePr>
        <p:xfrm>
          <a:off x="1676400" y="1295400"/>
          <a:ext cx="5711190" cy="3914140"/>
        </p:xfrm>
        <a:graphic>
          <a:graphicData uri="http://schemas.openxmlformats.org/drawingml/2006/table">
            <a:tbl>
              <a:tblPr firstRow="1" firstCol="1" bandRow="1"/>
              <a:tblGrid>
                <a:gridCol w="2925755"/>
                <a:gridCol w="685724"/>
                <a:gridCol w="571436"/>
                <a:gridCol w="742867"/>
                <a:gridCol w="78540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Required Element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Missing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Good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Excellent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questions to be answered and their importance.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role of abstraction in defining the information properties relevant to the project’s questions.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limitations of the available data in answering the questions.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structure of the data.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meaning of the visualizations used to answer the questions.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answers to the questions based on the visualizations.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explained the social implications of the project.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presenter communicated effectively.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DD1EF7F-1ADF-46B2-9312-01C3BD749A8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317286" y="5562600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description in 7.2) Project -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 as usual to complete the classwork for today</a:t>
            </a:r>
          </a:p>
          <a:p>
            <a:r>
              <a:rPr lang="en-US" altLang="en-US" smtClean="0"/>
              <a:t>Homework gives you more practice with these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0535F1F-4D28-4F36-8E54-CE8D02EB150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Layers of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176973D8-8A82-45F2-82F6-BCBC915D927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219200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Place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Report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Date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 . .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 . .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 . .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733800"/>
          <a:ext cx="25146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79"/>
                <a:gridCol w="655322"/>
                <a:gridCol w="68579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Blacksburg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24061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0" y="2667000"/>
          <a:ext cx="2971801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9"/>
                <a:gridCol w="1012371"/>
                <a:gridCol w="685801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Temperature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Humidity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Wind</a:t>
                      </a:r>
                      <a:endParaRPr lang="en-US" sz="1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76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18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67400" y="3810000"/>
          <a:ext cx="2971799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"/>
                <a:gridCol w="616529"/>
                <a:gridCol w="609600"/>
                <a:gridCol w="990598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2015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638800" y="5029200"/>
          <a:ext cx="2514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79"/>
                <a:gridCol w="655322"/>
                <a:gridCol w="685799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52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209800" y="1752600"/>
            <a:ext cx="381000" cy="1905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1828800"/>
            <a:ext cx="0" cy="762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1752600"/>
            <a:ext cx="762000" cy="2057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010400" y="4419600"/>
            <a:ext cx="1219200" cy="609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Demonstration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Mapping the earthquakes data stream</a:t>
            </a:r>
          </a:p>
          <a:p>
            <a:r>
              <a:rPr lang="en-US" altLang="en-US" smtClean="0"/>
              <a:t>Using Spyder’s variable explorer</a:t>
            </a:r>
          </a:p>
          <a:p>
            <a:r>
              <a:rPr lang="en-US" altLang="en-US" smtClean="0"/>
              <a:t>Note: if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quakes</a:t>
            </a:r>
            <a:r>
              <a:rPr lang="en-US" altLang="en-US" smtClean="0"/>
              <a:t> is a list then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quakes[0]</a:t>
            </a:r>
            <a:r>
              <a:rPr lang="en-US" altLang="en-US" smtClean="0"/>
              <a:t>  refers to the first element of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9672211-E2F8-4CDA-BBC4-E905463BB90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Mapping diagram</a:t>
            </a:r>
          </a:p>
        </p:txBody>
      </p:sp>
      <p:pic>
        <p:nvPicPr>
          <p:cNvPr id="7171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066800"/>
            <a:ext cx="5319713" cy="51006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4B467B8-0C19-47C9-9C71-0FD9B52F3C4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174" name="AutoShape 2" descr="../_images/Python-Type-Map-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list: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E2439D13-AA33-47F4-9817-76BB8933319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914400" y="1295400"/>
            <a:ext cx="8077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import earthquakes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# get all the reports of earthquakes of the current day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quakes = earthquakes.get_report('day', 'all')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quake_list = quakes[“earthquakes”]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#create an empty list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significance_list = []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800">
                <a:latin typeface="Courier New" pitchFamily="49" charset="0"/>
                <a:cs typeface="Courier New" pitchFamily="49" charset="0"/>
              </a:rPr>
            </a:br>
            <a:endParaRPr lang="en-US" altLang="en-US" sz="18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for quake in quakes_list: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# add the significance of the next earthquake to the list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significance_list.append(quake["significance"])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Functions in 3 easy steps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3200400"/>
          </a:xfrm>
        </p:spPr>
        <p:txBody>
          <a:bodyPr/>
          <a:lstStyle/>
          <a:p>
            <a:r>
              <a:rPr lang="en-US" altLang="en-US" smtClean="0"/>
              <a:t>Step 1: functions have names</a:t>
            </a:r>
          </a:p>
          <a:p>
            <a:pPr lvl="1"/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show() # show the visualization</a:t>
            </a:r>
          </a:p>
          <a:p>
            <a:r>
              <a:rPr lang="en-US" altLang="en-US" smtClean="0">
                <a:cs typeface="Courier New" pitchFamily="49" charset="0"/>
              </a:rPr>
              <a:t>Step 2: functions may have parameters</a:t>
            </a:r>
          </a:p>
          <a:p>
            <a:pPr lvl="1"/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plot(data) # plot the list data</a:t>
            </a:r>
            <a:endParaRPr lang="en-US" altLang="en-US" smtClean="0">
              <a:cs typeface="Courier New" pitchFamily="49" charset="0"/>
            </a:endParaRPr>
          </a:p>
          <a:p>
            <a:r>
              <a:rPr lang="en-US" altLang="en-US" smtClean="0">
                <a:cs typeface="Courier New" pitchFamily="49" charset="0"/>
              </a:rPr>
              <a:t>Step 3: functions may return a value</a:t>
            </a:r>
          </a:p>
          <a:p>
            <a:pPr lvl="1"/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val = sqrt(number) # square root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9D220C46-0C12-45CF-B024-F6EA51A3B80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43000" y="4572000"/>
            <a:ext cx="7467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/>
            </a:pPr>
            <a:r>
              <a:rPr lang="en-US" sz="3000" kern="0" dirty="0">
                <a:latin typeface="+mn-lt"/>
              </a:rPr>
              <a:t>Notes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The </a:t>
            </a:r>
            <a:r>
              <a:rPr lang="en-US" sz="2600" i="1" kern="0" dirty="0">
                <a:latin typeface="+mn-lt"/>
                <a:cs typeface="Courier New" pitchFamily="49" charset="0"/>
              </a:rPr>
              <a:t>user documentation </a:t>
            </a:r>
            <a:r>
              <a:rPr lang="en-US" sz="2600" kern="0" dirty="0">
                <a:latin typeface="+mn-lt"/>
                <a:cs typeface="Courier New" pitchFamily="49" charset="0"/>
              </a:rPr>
              <a:t>tells you what a function does and what you need to use it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You do not need to know how a function is </a:t>
            </a:r>
            <a:r>
              <a:rPr lang="en-US" sz="2600" i="1" kern="0" dirty="0">
                <a:latin typeface="+mn-lt"/>
                <a:cs typeface="Courier New" pitchFamily="49" charset="0"/>
              </a:rPr>
              <a:t>implemented</a:t>
            </a:r>
            <a:r>
              <a:rPr lang="en-US" sz="2600" kern="0" dirty="0">
                <a:latin typeface="+mn-lt"/>
                <a:cs typeface="Courier New" pitchFamily="49" charset="0"/>
              </a:rPr>
              <a:t> to use it (and you often don’t care)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/>
            </a:pPr>
            <a:r>
              <a:rPr lang="en-US" sz="2600" kern="0" dirty="0">
                <a:latin typeface="+mn-lt"/>
                <a:cs typeface="Courier New" pitchFamily="49" charset="0"/>
              </a:rPr>
              <a:t>Reusing functions is a highly valued professional practice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simple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visualizations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57051"/>
              </p:ext>
            </p:extLst>
          </p:nvPr>
        </p:nvGraphicFramePr>
        <p:xfrm>
          <a:off x="1143000" y="1241833"/>
          <a:ext cx="7467600" cy="245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  <a:gridCol w="3886200"/>
              </a:tblGrid>
              <a:tr h="4345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Function</a:t>
                      </a:r>
                      <a:r>
                        <a:rPr lang="en-US" sz="1800" baseline="0" dirty="0" smtClean="0"/>
                        <a:t> Name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Typical Usage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Line plot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smtClean="0"/>
                        <a:t>plot(x)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Change of x </a:t>
                      </a:r>
                      <a:r>
                        <a:rPr lang="en-US" sz="1800" baseline="0" dirty="0" smtClean="0"/>
                        <a:t>over time</a:t>
                      </a:r>
                      <a:endParaRPr lang="en-US" sz="1800" dirty="0"/>
                    </a:p>
                  </a:txBody>
                  <a:tcPr marT="45734" marB="45734" anchor="ctr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Scatter plot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smtClean="0"/>
                        <a:t>scatter(</a:t>
                      </a:r>
                      <a:r>
                        <a:rPr lang="en-US" sz="1800" dirty="0" err="1" smtClean="0"/>
                        <a:t>x,y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Relation between x and y</a:t>
                      </a:r>
                      <a:endParaRPr lang="en-US" sz="1800" dirty="0"/>
                    </a:p>
                  </a:txBody>
                  <a:tcPr marT="45734" marB="45734" anchor="ctr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Histogram</a:t>
                      </a:r>
                      <a:endParaRPr lang="en-US" sz="1800" dirty="0" smtClean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err="1" smtClean="0"/>
                        <a:t>hist</a:t>
                      </a:r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Distribution over </a:t>
                      </a:r>
                      <a:r>
                        <a:rPr lang="en-US" sz="1800" dirty="0" smtClean="0"/>
                        <a:t>range of </a:t>
                      </a:r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 marT="45734" marB="45734" anchor="ctr"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 chart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 smtClean="0"/>
                        <a:t>bar(x, y)</a:t>
                      </a:r>
                      <a:endParaRPr lang="en-US" sz="18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Comparison (height of y) over</a:t>
                      </a:r>
                      <a:r>
                        <a:rPr lang="en-US" sz="1800" baseline="0" dirty="0" smtClean="0"/>
                        <a:t> categories of x</a:t>
                      </a:r>
                      <a:endParaRPr lang="en-US" sz="1800" dirty="0"/>
                    </a:p>
                  </a:txBody>
                  <a:tcPr marT="45734" marB="45734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015BB62-C1B4-48D0-98E3-7E01BF72E9C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0267" name="TextBox 6"/>
          <p:cNvSpPr txBox="1">
            <a:spLocks noChangeArrowheads="1"/>
          </p:cNvSpPr>
          <p:nvPr/>
        </p:nvSpPr>
        <p:spPr bwMode="auto">
          <a:xfrm>
            <a:off x="2678112" y="3935413"/>
            <a:ext cx="37877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Simple statistical measures: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   mean (average)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   range (min-max)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   median (middle value)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More complex statistical measures: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	regressions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	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 visualizations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9D04EB27-1923-429D-A98A-F725EF51866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905000"/>
            <a:ext cx="7086600" cy="3048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earthquakes</a:t>
            </a: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get all the reports of earthquakes of the current day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quakes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earthquakes.get_report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('day', 'all')</a:t>
            </a:r>
          </a:p>
          <a:p>
            <a:pPr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quake_list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quakes[“earthquakes”]</a:t>
            </a: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#create an empty list</a:t>
            </a:r>
          </a:p>
          <a:p>
            <a:pPr>
              <a:defRPr/>
            </a:pPr>
            <a:r>
              <a:rPr 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significance_list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quake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quakes_list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add the significance of the next earthquake to the list</a:t>
            </a:r>
          </a:p>
          <a:p>
            <a:pPr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significance_list.append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(quake["significance"])</a:t>
            </a: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significance_list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3025775" y="5322888"/>
            <a:ext cx="156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Click to save</a:t>
            </a:r>
          </a:p>
        </p:txBody>
      </p:sp>
      <p:sp>
        <p:nvSpPr>
          <p:cNvPr id="11272" name="TextBox 6"/>
          <p:cNvSpPr txBox="1">
            <a:spLocks noChangeArrowheads="1"/>
          </p:cNvSpPr>
          <p:nvPr/>
        </p:nvSpPr>
        <p:spPr bwMode="auto">
          <a:xfrm>
            <a:off x="1219200" y="1001713"/>
            <a:ext cx="723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Question: What is the variation in earthquake intensity?</a:t>
            </a:r>
          </a:p>
        </p:txBody>
      </p:sp>
      <p:pic>
        <p:nvPicPr>
          <p:cNvPr id="11273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4278313"/>
            <a:ext cx="24193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4495800" y="4419600"/>
            <a:ext cx="2438400" cy="9906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a word about the Project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0" y="5562600"/>
            <a:ext cx="3810000" cy="457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en-US" sz="1800" dirty="0" smtClean="0"/>
              <a:t>An example is shown in Chapter </a:t>
            </a:r>
            <a:r>
              <a:rPr lang="en-US" altLang="en-US" sz="1800" dirty="0" smtClean="0"/>
              <a:t>7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4C373FF-3186-4984-97EE-1FA9447AA10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41538"/>
              </p:ext>
            </p:extLst>
          </p:nvPr>
        </p:nvGraphicFramePr>
        <p:xfrm>
          <a:off x="1066800" y="1600200"/>
          <a:ext cx="7696200" cy="349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5105400"/>
              </a:tblGrid>
              <a:tr h="3657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Component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Content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365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Abstraction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does this </a:t>
                      </a:r>
                      <a:r>
                        <a:rPr lang="en-US" sz="1600" dirty="0" smtClean="0"/>
                        <a:t>data represent in the </a:t>
                      </a:r>
                      <a:r>
                        <a:rPr lang="en-US" sz="1600" dirty="0" smtClean="0"/>
                        <a:t>real world?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365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Questions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</a:t>
                      </a:r>
                      <a:r>
                        <a:rPr lang="en-US" sz="1600" baseline="0" dirty="0" smtClean="0"/>
                        <a:t>questions </a:t>
                      </a:r>
                      <a:r>
                        <a:rPr lang="en-US" sz="1600" baseline="0" dirty="0" smtClean="0"/>
                        <a:t>are </a:t>
                      </a:r>
                      <a:r>
                        <a:rPr lang="en-US" sz="1600" baseline="0" dirty="0" smtClean="0"/>
                        <a:t>answered by the analysis?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5790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Limitations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constrains the conclusions that can be draw from this data?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3809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 Development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is</a:t>
                      </a:r>
                      <a:r>
                        <a:rPr lang="en-US" sz="1600" baseline="0" dirty="0" smtClean="0"/>
                        <a:t> the program organized?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6094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Visualizations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graphical representations are made from the data to help in the analysis?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3809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Conclusions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does the data analysis answer the questions?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  <a:tr h="4506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Impacts</a:t>
                      </a:r>
                      <a:endParaRPr lang="en-US" sz="1800" dirty="0"/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Who is affected by these conclusions?</a:t>
                      </a:r>
                      <a:r>
                        <a:rPr lang="en-US" sz="1600" baseline="0" dirty="0" smtClean="0"/>
                        <a:t> And how?</a:t>
                      </a:r>
                      <a:endParaRPr lang="en-US" sz="1600" dirty="0"/>
                    </a:p>
                  </a:txBody>
                  <a:tcPr marT="45710" marB="4571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4994</TotalTime>
  <Words>799</Words>
  <Application>Microsoft Office PowerPoint</Application>
  <PresentationFormat>On-screen Show (4:3)</PresentationFormat>
  <Paragraphs>222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Garamond</vt:lpstr>
      <vt:lpstr>Times New Roman</vt:lpstr>
      <vt:lpstr>Wingdings</vt:lpstr>
      <vt:lpstr>Edge</vt:lpstr>
      <vt:lpstr>Introduction to  Computational Thinking</vt:lpstr>
      <vt:lpstr>Layers of Abstraction</vt:lpstr>
      <vt:lpstr>Demonstration</vt:lpstr>
      <vt:lpstr>Mapping diagram</vt:lpstr>
      <vt:lpstr>Creating a list: example</vt:lpstr>
      <vt:lpstr>Functions in 3 easy steps</vt:lpstr>
      <vt:lpstr>Four simple visualizations</vt:lpstr>
      <vt:lpstr>Line plot visualizations</vt:lpstr>
      <vt:lpstr>First, a word about the Project</vt:lpstr>
      <vt:lpstr>Types of questions</vt:lpstr>
      <vt:lpstr>Rubric-based evaluation</vt:lpstr>
      <vt:lpstr>Next Steps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200</cp:revision>
  <dcterms:created xsi:type="dcterms:W3CDTF">2009-08-04T12:39:06Z</dcterms:created>
  <dcterms:modified xsi:type="dcterms:W3CDTF">2016-03-23T16:04:50Z</dcterms:modified>
</cp:coreProperties>
</file>