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sldIdLst>
    <p:sldId id="256" r:id="rId2"/>
    <p:sldId id="276" r:id="rId3"/>
    <p:sldId id="280" r:id="rId4"/>
    <p:sldId id="281" r:id="rId5"/>
    <p:sldId id="282" r:id="rId6"/>
    <p:sldId id="279" r:id="rId7"/>
    <p:sldId id="275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A300"/>
    <a:srgbClr val="6DC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00" autoAdjust="0"/>
  </p:normalViewPr>
  <p:slideViewPr>
    <p:cSldViewPr>
      <p:cViewPr>
        <p:scale>
          <a:sx n="70" d="100"/>
          <a:sy n="70" d="100"/>
        </p:scale>
        <p:origin x="1166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8C50ACE-84B2-4C34-B014-C0B891C7D165}" type="datetimeFigureOut">
              <a:rPr lang="en-US"/>
              <a:pPr>
                <a:defRPr/>
              </a:pPr>
              <a:t>2/29/2016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C5645E8-F8CB-4844-A139-C8C99CEFAF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668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645E8-F8CB-4844-A139-C8C99CEFAF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6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1750" cap="flat" cmpd="sng">
            <a:solidFill>
              <a:srgbClr val="C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62200"/>
            <a:ext cx="1736725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VT_marn_shld_lgo_1.5incmyk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7338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C7D5B-E9B0-4B7A-8C45-15D82D5C6F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3200400" y="6246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62702-F330-4799-A6B3-239C53162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665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665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5816E-0A9F-4F77-9A14-F512E7FA9D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7BDF1BD8-330C-4FD3-B926-B46619F71C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59E5A-E4EC-4059-9403-9E131F9994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7F5D3-4522-4332-BBB7-BE55C14B0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8A077-370A-4842-94BC-18960CE777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85862-3BB6-4751-9C6A-1ED28040C3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088DA-6F27-4B3D-A32E-0FE6A010F7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C5DF9-0568-4F49-86B4-ECB0EA5826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C1563-E509-44B1-A327-291558E612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77813"/>
            <a:ext cx="73914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295400"/>
            <a:ext cx="746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i="1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563E50E5-D9BC-4BA0-AD3A-696795A9B6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9" descr="VT_marn_shld_lgo_1.5incmyk.t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685800" y="228600"/>
            <a:ext cx="797083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2"/>
          <p:cNvSpPr txBox="1">
            <a:spLocks noChangeArrowheads="1"/>
          </p:cNvSpPr>
          <p:nvPr userDrawn="1"/>
        </p:nvSpPr>
        <p:spPr bwMode="auto">
          <a:xfrm>
            <a:off x="152400" y="533400"/>
            <a:ext cx="1020763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b="1" dirty="0" smtClean="0">
                <a:solidFill>
                  <a:srgbClr val="0070C0"/>
                </a:solidFill>
              </a:rPr>
              <a:t>CT</a:t>
            </a:r>
            <a:r>
              <a:rPr lang="en-US" altLang="en-US" dirty="0" smtClean="0"/>
              <a:t>@</a:t>
            </a:r>
            <a:r>
              <a:rPr lang="en-US" altLang="en-US" b="1" i="1" dirty="0" smtClean="0">
                <a:solidFill>
                  <a:srgbClr val="C00000"/>
                </a:solidFill>
              </a:rPr>
              <a:t>VT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85800" y="228600"/>
            <a:ext cx="0" cy="3810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685800" y="914400"/>
            <a:ext cx="0" cy="52578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52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623175" cy="1295400"/>
          </a:xfrm>
        </p:spPr>
        <p:txBody>
          <a:bodyPr/>
          <a:lstStyle/>
          <a:p>
            <a:pPr algn="ctr" eaLnBrk="1" hangingPunct="1"/>
            <a:r>
              <a:rPr lang="en-US" altLang="en-US" sz="3600" smtClean="0"/>
              <a:t>Introduction to </a:t>
            </a:r>
            <a:br>
              <a:rPr lang="en-US" altLang="en-US" sz="3600" smtClean="0"/>
            </a:br>
            <a:r>
              <a:rPr lang="en-US" altLang="en-US" sz="3600" smtClean="0"/>
              <a:t>Computational Thinking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7696200" cy="1752600"/>
          </a:xfrm>
        </p:spPr>
        <p:txBody>
          <a:bodyPr/>
          <a:lstStyle/>
          <a:p>
            <a:pPr algn="ctr" eaLnBrk="1" hangingPunct="1"/>
            <a:r>
              <a:rPr lang="en-US" altLang="en-US" sz="4000" i="1" dirty="0" smtClean="0"/>
              <a:t>Algorithm</a:t>
            </a:r>
          </a:p>
          <a:p>
            <a:pPr algn="ctr" eaLnBrk="1" hangingPunct="1"/>
            <a:r>
              <a:rPr lang="en-US" altLang="en-US" sz="4000" i="1" dirty="0" smtClean="0"/>
              <a:t>Development</a:t>
            </a:r>
            <a:endParaRPr lang="en-US" altLang="en-US" sz="4000" i="1" dirty="0" smtClean="0"/>
          </a:p>
          <a:p>
            <a:pPr algn="ctr" eaLnBrk="1" hangingPunct="1"/>
            <a:endParaRPr lang="en-US" altLang="en-US" i="1" dirty="0" smtClean="0">
              <a:latin typeface="Arial Black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EC7D5B-E9B0-4B7A-8C45-15D82D5C6F6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General Ideas</a:t>
            </a:r>
            <a:endParaRPr lang="en-US" alt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Developing algorithms and program typically involves</a:t>
            </a:r>
          </a:p>
          <a:p>
            <a:pPr lvl="1"/>
            <a:r>
              <a:rPr lang="en-US" altLang="en-US" dirty="0"/>
              <a:t>b</a:t>
            </a:r>
            <a:r>
              <a:rPr lang="en-US" altLang="en-US" dirty="0" smtClean="0"/>
              <a:t>uilding in small steps</a:t>
            </a:r>
          </a:p>
          <a:p>
            <a:pPr lvl="1"/>
            <a:r>
              <a:rPr lang="en-US" altLang="en-US" dirty="0"/>
              <a:t>f</a:t>
            </a:r>
            <a:r>
              <a:rPr lang="en-US" altLang="en-US" dirty="0" smtClean="0"/>
              <a:t>requent checking</a:t>
            </a:r>
          </a:p>
          <a:p>
            <a:pPr lvl="1"/>
            <a:r>
              <a:rPr lang="en-US" altLang="en-US" dirty="0"/>
              <a:t>f</a:t>
            </a:r>
            <a:r>
              <a:rPr lang="en-US" altLang="en-US" dirty="0" smtClean="0"/>
              <a:t>inding and correcting mistakes</a:t>
            </a:r>
          </a:p>
          <a:p>
            <a:r>
              <a:rPr lang="en-US" altLang="en-US" dirty="0" smtClean="0"/>
              <a:t>Mistakes frequently caused by gap between</a:t>
            </a:r>
          </a:p>
          <a:p>
            <a:pPr lvl="1"/>
            <a:r>
              <a:rPr lang="en-US" altLang="en-US" dirty="0" smtClean="0"/>
              <a:t>what we think the algorithm means, and</a:t>
            </a:r>
          </a:p>
          <a:p>
            <a:pPr lvl="1"/>
            <a:r>
              <a:rPr lang="en-US" altLang="en-US" dirty="0"/>
              <a:t>w</a:t>
            </a:r>
            <a:r>
              <a:rPr lang="en-US" altLang="en-US" dirty="0" smtClean="0"/>
              <a:t>hat the algorithm means to a computer</a:t>
            </a:r>
          </a:p>
          <a:p>
            <a:pPr lvl="1"/>
            <a:endParaRPr lang="en-US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 Slide </a:t>
            </a:r>
            <a:fld id="{D1BC36F7-1C4D-46E2-B9E2-FC29FDB18CC8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pushing blocks around</a:t>
            </a:r>
          </a:p>
          <a:p>
            <a:r>
              <a:rPr lang="en-US" dirty="0" smtClean="0"/>
              <a:t>Getting the right answer without knowing why</a:t>
            </a:r>
          </a:p>
          <a:p>
            <a:r>
              <a:rPr lang="en-US" dirty="0" smtClean="0"/>
              <a:t>Feeling frustrated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7BDF1BD8-330C-4FD3-B926-B46619F71C79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pic>
        <p:nvPicPr>
          <p:cNvPr id="1026" name="Picture 2" descr="http://safehousedatacenter.com/assets/img/man-hitting-compu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191000"/>
            <a:ext cx="2679514" cy="169362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.hswstatic.com/gif/computer-virus-rev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429000"/>
            <a:ext cx="3051175" cy="203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07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50403"/>
            <a:ext cx="7391400" cy="712787"/>
          </a:xfrm>
        </p:spPr>
        <p:txBody>
          <a:bodyPr/>
          <a:lstStyle/>
          <a:p>
            <a:r>
              <a:rPr lang="en-US" dirty="0" smtClean="0"/>
              <a:t>BlockPy features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7BDF1BD8-330C-4FD3-B926-B46619F71C7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95400"/>
            <a:ext cx="6061468" cy="4429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638800" y="744311"/>
            <a:ext cx="3236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Pseudo (</a:t>
            </a:r>
            <a:r>
              <a:rPr lang="en-US" dirty="0" err="1" smtClean="0"/>
              <a:t>Englishy</a:t>
            </a:r>
            <a:r>
              <a:rPr lang="en-US" dirty="0" smtClean="0"/>
              <a:t> description)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27714" y="4911022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Trace Table</a:t>
            </a:r>
          </a:p>
          <a:p>
            <a:pPr algn="ctr"/>
            <a:r>
              <a:rPr lang="en-US" dirty="0" smtClean="0"/>
              <a:t>(properties and values)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0" y="2133600"/>
            <a:ext cx="1441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Replay</a:t>
            </a:r>
          </a:p>
          <a:p>
            <a:r>
              <a:rPr lang="en-US" dirty="0" smtClean="0"/>
              <a:t>(of last Run)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400800" y="1983147"/>
            <a:ext cx="1260868" cy="484999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1"/>
          </p:cNvCxnSpPr>
          <p:nvPr/>
        </p:nvCxnSpPr>
        <p:spPr>
          <a:xfrm flipH="1">
            <a:off x="4495800" y="928977"/>
            <a:ext cx="1143000" cy="708541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962400" y="4343400"/>
            <a:ext cx="1676400" cy="762000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57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incremental development</a:t>
            </a:r>
          </a:p>
          <a:p>
            <a:r>
              <a:rPr lang="en-US" dirty="0"/>
              <a:t>e</a:t>
            </a:r>
            <a:r>
              <a:rPr lang="en-US" dirty="0" smtClean="0"/>
              <a:t>xplaining to another, even an imagined other (“rubber ducking”)</a:t>
            </a:r>
            <a:endParaRPr lang="en-US" dirty="0"/>
          </a:p>
          <a:p>
            <a:r>
              <a:rPr lang="en-US" dirty="0"/>
              <a:t>predict what will happen</a:t>
            </a:r>
          </a:p>
          <a:p>
            <a:r>
              <a:rPr lang="en-US" dirty="0"/>
              <a:t>imagine doing it by hand</a:t>
            </a:r>
          </a:p>
          <a:p>
            <a:r>
              <a:rPr lang="en-US" dirty="0"/>
              <a:t>test your algorithm with data you make up (on paper, out loud)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7BDF1BD8-330C-4FD3-B926-B46619F71C79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pic>
        <p:nvPicPr>
          <p:cNvPr id="2050" name="Picture 2" descr="https://upload.wikimedia.org/wikipedia/commons/d/d5/Rubber_duck_assisting_with_debugg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362200"/>
            <a:ext cx="15621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66800" y="5805100"/>
            <a:ext cx="120485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Image by </a:t>
            </a:r>
            <a:r>
              <a:rPr lang="en-US" sz="1200" dirty="0"/>
              <a:t>Tom Morris - Own work, CC BY-SA 3.0, https://commons.wikimedia.org/w/index.php?curid=16745966</a:t>
            </a:r>
          </a:p>
        </p:txBody>
      </p:sp>
    </p:spTree>
    <p:extLst>
      <p:ext uri="{BB962C8B-B14F-4D97-AF65-F5344CB8AC3E}">
        <p14:creationId xmlns:p14="http://schemas.microsoft.com/office/powerpoint/2010/main" val="412569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Demonstration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Illustrate the use of BlockPy features and strategies</a:t>
            </a:r>
            <a:endParaRPr lang="en-US" altLang="en-US" dirty="0" smtClean="0"/>
          </a:p>
          <a:p>
            <a:r>
              <a:rPr lang="en-US" altLang="en-US" dirty="0" smtClean="0"/>
              <a:t>Develop an algorithm similar to those done as classwork and homework</a:t>
            </a:r>
            <a:endParaRPr lang="en-US" alt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 Slide </a:t>
            </a:r>
            <a:fld id="{8DEEAEAC-A46D-478F-A439-7DC2D28824E9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Next steps today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dirty="0" smtClean="0"/>
              <a:t>Complete all of the Blockly </a:t>
            </a:r>
            <a:r>
              <a:rPr lang="en-US" altLang="en-US" dirty="0" smtClean="0"/>
              <a:t>and Big Data </a:t>
            </a:r>
            <a:r>
              <a:rPr lang="en-US" altLang="en-US" dirty="0" smtClean="0"/>
              <a:t>problems assigned to date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dirty="0" smtClean="0"/>
              <a:t>Work as an individual</a:t>
            </a:r>
          </a:p>
          <a:p>
            <a:pPr lvl="1">
              <a:defRPr/>
            </a:pPr>
            <a:r>
              <a:rPr lang="en-US" altLang="en-US" dirty="0" smtClean="0"/>
              <a:t> Seek help from and provide help to your cohort</a:t>
            </a:r>
          </a:p>
          <a:p>
            <a:pPr>
              <a:defRPr/>
            </a:pPr>
            <a:r>
              <a:rPr lang="en-US" altLang="en-US" dirty="0" smtClean="0"/>
              <a:t>Go as far and as fast as you can remembering to keep everyone in your cohort on board</a:t>
            </a:r>
          </a:p>
          <a:p>
            <a:pPr>
              <a:defRPr/>
            </a:pPr>
            <a:r>
              <a:rPr lang="en-US" altLang="en-US" dirty="0" smtClean="0"/>
              <a:t>Cohort feedback/reports</a:t>
            </a:r>
          </a:p>
          <a:p>
            <a:pPr>
              <a:defRPr/>
            </a:pPr>
            <a:r>
              <a:rPr lang="en-US" altLang="en-US" dirty="0" smtClean="0"/>
              <a:t>Discussion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 Slide </a:t>
            </a:r>
            <a:fld id="{62A61665-3526-4B1E-A8BB-AEECD7FD5564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7402</TotalTime>
  <Words>264</Words>
  <Application>Microsoft Office PowerPoint</Application>
  <PresentationFormat>On-screen Show (4:3)</PresentationFormat>
  <Paragraphs>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Garamond</vt:lpstr>
      <vt:lpstr>Wingdings</vt:lpstr>
      <vt:lpstr>Edge</vt:lpstr>
      <vt:lpstr>Introduction to  Computational Thinking</vt:lpstr>
      <vt:lpstr>General Ideas</vt:lpstr>
      <vt:lpstr>Warning signs</vt:lpstr>
      <vt:lpstr>BlockPy features</vt:lpstr>
      <vt:lpstr>Strategies</vt:lpstr>
      <vt:lpstr>Demonstration</vt:lpstr>
      <vt:lpstr>Next steps today</vt:lpstr>
    </vt:vector>
  </TitlesOfParts>
  <Company>Virginia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 Kafura</dc:creator>
  <cp:lastModifiedBy>kafura</cp:lastModifiedBy>
  <cp:revision>248</cp:revision>
  <dcterms:created xsi:type="dcterms:W3CDTF">2009-08-04T12:39:06Z</dcterms:created>
  <dcterms:modified xsi:type="dcterms:W3CDTF">2016-02-29T20:54:09Z</dcterms:modified>
</cp:coreProperties>
</file>