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6" r:id="rId2"/>
    <p:sldId id="276" r:id="rId3"/>
    <p:sldId id="277" r:id="rId4"/>
    <p:sldId id="283" r:id="rId5"/>
    <p:sldId id="288" r:id="rId6"/>
    <p:sldId id="291" r:id="rId7"/>
    <p:sldId id="289" r:id="rId8"/>
    <p:sldId id="290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0" autoAdjust="0"/>
  </p:normalViewPr>
  <p:slideViewPr>
    <p:cSldViewPr>
      <p:cViewPr varScale="1">
        <p:scale>
          <a:sx n="57" d="100"/>
          <a:sy n="57" d="100"/>
        </p:scale>
        <p:origin x="871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D6AC2B-E346-49BD-91A3-34E0AA9E6D67}" type="datetimeFigureOut">
              <a:rPr lang="en-US"/>
              <a:pPr>
                <a:defRPr/>
              </a:pPr>
              <a:t>2/24/2016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F0E742-405F-4C1C-942A-BC43829C6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58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0E742-405F-4C1C-942A-BC43829C629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74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0F63-0315-487D-9A29-8CC864755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684C-E9E4-491A-96DE-1891A449E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39F9-14C4-40FC-9268-CB9E9C470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7F39-C333-4561-AE7D-3CB15B6DC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1F23-350A-4313-B81A-2470598D2F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8A06-F0D9-4CCF-9740-87E67D26A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43D2C-8353-41D1-9839-F0EAF4AC7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7975-1E13-41C0-A0E4-2862596C1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9C3F-332B-4F28-91B7-BEE02620E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96B6-A024-4DBE-B134-B5CD8CEDB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17E3AEB-F363-403D-AC90-9A5167CDA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smtClean="0"/>
              <a:t>Blockly </a:t>
            </a:r>
          </a:p>
          <a:p>
            <a:pPr algn="ctr" eaLnBrk="1" hangingPunct="1"/>
            <a:r>
              <a:rPr lang="en-US" altLang="en-US" sz="4000" i="1" smtClean="0"/>
              <a:t>Lists &amp; Iteration</a:t>
            </a:r>
          </a:p>
          <a:p>
            <a:pPr algn="ctr" eaLnBrk="1" hangingPunct="1"/>
            <a:endParaRPr lang="en-US" altLang="en-US" i="1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50F63-0315-487D-9A29-8CC864755B9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Things we are seeing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 smtClean="0"/>
              <a:t>Using lists to represent a data set</a:t>
            </a:r>
          </a:p>
          <a:p>
            <a:pPr>
              <a:defRPr/>
            </a:pPr>
            <a:r>
              <a:rPr lang="en-US" altLang="en-US" dirty="0" smtClean="0"/>
              <a:t>Blockly blocks for iteration</a:t>
            </a:r>
          </a:p>
          <a:p>
            <a:pPr>
              <a:defRPr/>
            </a:pPr>
            <a:r>
              <a:rPr lang="en-US" altLang="en-US" dirty="0" smtClean="0"/>
              <a:t>Using iteration to process a data set (i.e., a list)</a:t>
            </a:r>
          </a:p>
          <a:p>
            <a:pPr>
              <a:defRPr/>
            </a:pPr>
            <a:r>
              <a:rPr lang="en-US" altLang="en-US" dirty="0" smtClean="0"/>
              <a:t>Different patterns for processing a data stream</a:t>
            </a:r>
          </a:p>
          <a:p>
            <a:pPr lvl="1">
              <a:defRPr/>
            </a:pPr>
            <a:r>
              <a:rPr lang="en-US" altLang="en-US" dirty="0" smtClean="0"/>
              <a:t>Uniform</a:t>
            </a:r>
          </a:p>
          <a:p>
            <a:pPr lvl="1">
              <a:defRPr/>
            </a:pPr>
            <a:r>
              <a:rPr lang="en-US" altLang="en-US" dirty="0" smtClean="0"/>
              <a:t>Accumulate</a:t>
            </a:r>
          </a:p>
          <a:p>
            <a:pPr lvl="1">
              <a:defRPr/>
            </a:pPr>
            <a:r>
              <a:rPr lang="en-US" altLang="en-US" b="1" dirty="0" smtClean="0"/>
              <a:t>Filter</a:t>
            </a:r>
          </a:p>
          <a:p>
            <a:pPr lvl="1">
              <a:defRPr/>
            </a:pPr>
            <a:r>
              <a:rPr lang="en-US" altLang="en-US" b="1" dirty="0" smtClean="0"/>
              <a:t>Transform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A0554847-9530-4400-9996-F8FE23811651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Patterns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Uniform: perform the same processing on each element of the list</a:t>
            </a:r>
          </a:p>
          <a:p>
            <a:r>
              <a:rPr lang="en-US" altLang="en-US" dirty="0" smtClean="0"/>
              <a:t>Accumulate: determine a property of the list</a:t>
            </a:r>
          </a:p>
          <a:p>
            <a:r>
              <a:rPr lang="en-US" altLang="en-US" b="1" dirty="0" smtClean="0"/>
              <a:t>Filter: use a decision to select some elements of the list for processing</a:t>
            </a:r>
          </a:p>
          <a:p>
            <a:r>
              <a:rPr lang="en-US" altLang="en-US" b="1" dirty="0" smtClean="0"/>
              <a:t>Transform: produce a new list by processing the elements of an existing list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21E29B99-4056-4CDF-A25E-2DD208D47CA7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Filter pattern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467600" cy="46482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dirty="0" smtClean="0"/>
              <a:t>Motivation: in big data only certain occurrences may be of interest</a:t>
            </a:r>
          </a:p>
          <a:p>
            <a:pPr lvl="1">
              <a:defRPr/>
            </a:pPr>
            <a:r>
              <a:rPr lang="en-US" altLang="en-US" dirty="0" smtClean="0"/>
              <a:t>Big earthquakes</a:t>
            </a:r>
          </a:p>
          <a:p>
            <a:pPr lvl="1">
              <a:defRPr/>
            </a:pPr>
            <a:r>
              <a:rPr lang="en-US" altLang="en-US" dirty="0" smtClean="0"/>
              <a:t>Temperatures above or below a certain threshold</a:t>
            </a:r>
          </a:p>
          <a:p>
            <a:pPr lvl="1">
              <a:defRPr/>
            </a:pPr>
            <a:r>
              <a:rPr lang="en-US" altLang="en-US" dirty="0" smtClean="0"/>
              <a:t>A high or low crime rate</a:t>
            </a:r>
          </a:p>
          <a:p>
            <a:pPr>
              <a:defRPr/>
            </a:pPr>
            <a:r>
              <a:rPr lang="en-US" altLang="en-US" dirty="0" smtClean="0"/>
              <a:t>Mechanism: combine</a:t>
            </a:r>
          </a:p>
          <a:p>
            <a:pPr lvl="1">
              <a:defRPr/>
            </a:pPr>
            <a:r>
              <a:rPr lang="en-US" altLang="en-US" dirty="0" smtClean="0"/>
              <a:t>iteration – to provide each element one at a time</a:t>
            </a:r>
          </a:p>
          <a:p>
            <a:pPr lvl="1">
              <a:defRPr/>
            </a:pPr>
            <a:r>
              <a:rPr lang="en-US" altLang="en-US" dirty="0" smtClean="0"/>
              <a:t>decision - process each element that passes the test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D8004ECA-3149-442B-8064-7FBFA817CB0D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Filter pattern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08B017FE-9392-4B0B-9944-833C851E2A7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2981525" y="2136775"/>
            <a:ext cx="1371600" cy="457200"/>
            <a:chOff x="2590800" y="1755913"/>
            <a:chExt cx="1371600" cy="457200"/>
          </a:xfrm>
        </p:grpSpPr>
        <p:sp>
          <p:nvSpPr>
            <p:cNvPr id="7" name="Rectangle 6"/>
            <p:cNvSpPr/>
            <p:nvPr/>
          </p:nvSpPr>
          <p:spPr>
            <a:xfrm>
              <a:off x="25908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352925" y="2136775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3319" name="Group 10"/>
          <p:cNvGrpSpPr>
            <a:grpSpLocks/>
          </p:cNvGrpSpPr>
          <p:nvPr/>
        </p:nvGrpSpPr>
        <p:grpSpPr bwMode="auto">
          <a:xfrm>
            <a:off x="4811952" y="2136775"/>
            <a:ext cx="1371600" cy="457200"/>
            <a:chOff x="4810539" y="1755913"/>
            <a:chExt cx="1371600" cy="457200"/>
          </a:xfrm>
        </p:grpSpPr>
        <p:sp>
          <p:nvSpPr>
            <p:cNvPr id="12" name="Rectangle 11"/>
            <p:cNvSpPr/>
            <p:nvPr/>
          </p:nvSpPr>
          <p:spPr>
            <a:xfrm>
              <a:off x="48105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677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249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5" name="Up Arrow 14"/>
          <p:cNvSpPr/>
          <p:nvPr/>
        </p:nvSpPr>
        <p:spPr>
          <a:xfrm rot="10800000">
            <a:off x="4438650" y="1295400"/>
            <a:ext cx="371475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1" name="TextBox 28"/>
          <p:cNvSpPr txBox="1">
            <a:spLocks noChangeArrowheads="1"/>
          </p:cNvSpPr>
          <p:nvPr/>
        </p:nvSpPr>
        <p:spPr bwMode="auto">
          <a:xfrm>
            <a:off x="3883025" y="4805363"/>
            <a:ext cx="709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i="1"/>
              <a:t>false</a:t>
            </a:r>
          </a:p>
        </p:txBody>
      </p:sp>
      <p:sp>
        <p:nvSpPr>
          <p:cNvPr id="13322" name="TextBox 35"/>
          <p:cNvSpPr txBox="1">
            <a:spLocks noChangeArrowheads="1"/>
          </p:cNvSpPr>
          <p:nvPr/>
        </p:nvSpPr>
        <p:spPr bwMode="auto">
          <a:xfrm>
            <a:off x="914400" y="2181225"/>
            <a:ext cx="1338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Basic step</a:t>
            </a:r>
          </a:p>
        </p:txBody>
      </p:sp>
      <p:cxnSp>
        <p:nvCxnSpPr>
          <p:cNvPr id="33" name="Straight Arrow Connector 32"/>
          <p:cNvCxnSpPr>
            <a:stCxn id="10" idx="2"/>
            <a:endCxn id="34" idx="0"/>
          </p:cNvCxnSpPr>
          <p:nvPr/>
        </p:nvCxnSpPr>
        <p:spPr>
          <a:xfrm>
            <a:off x="4581525" y="2593975"/>
            <a:ext cx="23813" cy="968375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24" name="Group 34"/>
          <p:cNvGrpSpPr>
            <a:grpSpLocks/>
          </p:cNvGrpSpPr>
          <p:nvPr/>
        </p:nvGrpSpPr>
        <p:grpSpPr bwMode="auto">
          <a:xfrm>
            <a:off x="3962400" y="3562350"/>
            <a:ext cx="1285875" cy="1046163"/>
            <a:chOff x="4352925" y="3494088"/>
            <a:chExt cx="1285875" cy="1045368"/>
          </a:xfrm>
        </p:grpSpPr>
        <p:sp>
          <p:nvSpPr>
            <p:cNvPr id="13332" name="TextBox 15"/>
            <p:cNvSpPr txBox="1">
              <a:spLocks noChangeArrowheads="1"/>
            </p:cNvSpPr>
            <p:nvPr/>
          </p:nvSpPr>
          <p:spPr bwMode="auto">
            <a:xfrm>
              <a:off x="4608029" y="3832106"/>
              <a:ext cx="8642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b="1"/>
                <a:t>Test A</a:t>
              </a:r>
            </a:p>
          </p:txBody>
        </p:sp>
        <p:sp>
          <p:nvSpPr>
            <p:cNvPr id="34" name="Diamond 33"/>
            <p:cNvSpPr/>
            <p:nvPr/>
          </p:nvSpPr>
          <p:spPr>
            <a:xfrm>
              <a:off x="4352925" y="3494088"/>
              <a:ext cx="1285875" cy="1045368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5638800" y="4495800"/>
            <a:ext cx="1676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6" name="TextBox 28"/>
          <p:cNvSpPr txBox="1">
            <a:spLocks noChangeArrowheads="1"/>
          </p:cNvSpPr>
          <p:nvPr/>
        </p:nvSpPr>
        <p:spPr bwMode="auto">
          <a:xfrm>
            <a:off x="5483225" y="3716338"/>
            <a:ext cx="619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i="1"/>
              <a:t>true</a:t>
            </a:r>
          </a:p>
        </p:txBody>
      </p:sp>
      <p:sp>
        <p:nvSpPr>
          <p:cNvPr id="13327" name="TextBox 28"/>
          <p:cNvSpPr txBox="1">
            <a:spLocks noChangeArrowheads="1"/>
          </p:cNvSpPr>
          <p:nvPr/>
        </p:nvSpPr>
        <p:spPr bwMode="auto">
          <a:xfrm>
            <a:off x="5916613" y="4648200"/>
            <a:ext cx="1304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/>
              <a:t>Process A</a:t>
            </a:r>
          </a:p>
        </p:txBody>
      </p:sp>
      <p:sp>
        <p:nvSpPr>
          <p:cNvPr id="13328" name="TextBox 28"/>
          <p:cNvSpPr txBox="1">
            <a:spLocks noChangeArrowheads="1"/>
          </p:cNvSpPr>
          <p:nvPr/>
        </p:nvSpPr>
        <p:spPr bwMode="auto">
          <a:xfrm>
            <a:off x="4418013" y="2181225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/>
              <a:t>A</a:t>
            </a:r>
          </a:p>
        </p:txBody>
      </p:sp>
      <p:cxnSp>
        <p:nvCxnSpPr>
          <p:cNvPr id="42" name="Elbow Connector 41"/>
          <p:cNvCxnSpPr>
            <a:stCxn id="34" idx="3"/>
            <a:endCxn id="37" idx="0"/>
          </p:cNvCxnSpPr>
          <p:nvPr/>
        </p:nvCxnSpPr>
        <p:spPr>
          <a:xfrm>
            <a:off x="5248275" y="4084638"/>
            <a:ext cx="1228725" cy="411162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2"/>
          </p:cNvCxnSpPr>
          <p:nvPr/>
        </p:nvCxnSpPr>
        <p:spPr>
          <a:xfrm>
            <a:off x="4605338" y="4608513"/>
            <a:ext cx="0" cy="12588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5400000">
            <a:off x="5441157" y="4358481"/>
            <a:ext cx="311150" cy="1944687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2981525" y="1600200"/>
            <a:ext cx="1514275" cy="524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5"/>
          <p:cNvSpPr txBox="1">
            <a:spLocks noChangeArrowheads="1"/>
          </p:cNvSpPr>
          <p:nvPr/>
        </p:nvSpPr>
        <p:spPr bwMode="auto">
          <a:xfrm>
            <a:off x="3248228" y="1231392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i="1" dirty="0" smtClean="0"/>
              <a:t>iteration</a:t>
            </a:r>
            <a:endParaRPr lang="en-US" altLang="en-US" b="1" i="1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726087" y="1601559"/>
            <a:ext cx="1514275" cy="524"/>
          </a:xfrm>
          <a:prstGeom prst="straightConnector1">
            <a:avLst/>
          </a:prstGeom>
          <a:ln w="15875">
            <a:solidFill>
              <a:srgbClr val="C0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Transform pattern</a:t>
            </a:r>
            <a:endParaRPr lang="en-US" alt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467600" cy="46482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 smtClean="0"/>
              <a:t>Motivation: </a:t>
            </a:r>
            <a:r>
              <a:rPr lang="en-US" altLang="en-US" dirty="0" smtClean="0"/>
              <a:t>generate a “transformation” of the abstraction being processed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Create a list of forecast temperatures in Celsius from a list of temperatures in Fahrenheit.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Create a list of “feels like” temperatures from a list of weather forecasts that give temperature and wind speed.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Create a list that categorizes each state’s crime rate as high, medium, or low from a list of crime rates by state.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Mechanism: combine</a:t>
            </a:r>
          </a:p>
          <a:p>
            <a:pPr lvl="1">
              <a:defRPr/>
            </a:pPr>
            <a:r>
              <a:rPr lang="en-US" altLang="en-US" dirty="0" smtClean="0"/>
              <a:t>iteration – to </a:t>
            </a:r>
            <a:r>
              <a:rPr lang="en-US" altLang="en-US" dirty="0" smtClean="0"/>
              <a:t>access each </a:t>
            </a:r>
            <a:r>
              <a:rPr lang="en-US" altLang="en-US" dirty="0" smtClean="0"/>
              <a:t>element </a:t>
            </a:r>
            <a:r>
              <a:rPr lang="en-US" altLang="en-US" dirty="0" smtClean="0"/>
              <a:t>of the existing list one element at </a:t>
            </a:r>
            <a:r>
              <a:rPr lang="en-US" altLang="en-US" dirty="0" smtClean="0"/>
              <a:t>a time</a:t>
            </a:r>
          </a:p>
          <a:p>
            <a:pPr lvl="1">
              <a:defRPr/>
            </a:pPr>
            <a:r>
              <a:rPr lang="en-US" altLang="en-US" dirty="0" smtClean="0"/>
              <a:t>lists – create a new list and add items to it</a:t>
            </a: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D8004ECA-3149-442B-8064-7FBFA817CB0D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6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new list based on an existing list</a:t>
            </a:r>
          </a:p>
          <a:p>
            <a:r>
              <a:rPr lang="en-US" dirty="0" smtClean="0"/>
              <a:t>Uses list operations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 an empty list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ppend a new item to end of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951446"/>
            <a:ext cx="4686300" cy="201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4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Transform pattern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08B017FE-9392-4B0B-9944-833C851E2A7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725695" y="1993384"/>
            <a:ext cx="1371600" cy="457200"/>
            <a:chOff x="2590800" y="1755913"/>
            <a:chExt cx="1371600" cy="457200"/>
          </a:xfrm>
        </p:grpSpPr>
        <p:sp>
          <p:nvSpPr>
            <p:cNvPr id="7" name="Rectangle 6"/>
            <p:cNvSpPr/>
            <p:nvPr/>
          </p:nvSpPr>
          <p:spPr>
            <a:xfrm>
              <a:off x="25908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100335" y="199338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3319" name="Group 10"/>
          <p:cNvGrpSpPr>
            <a:grpSpLocks/>
          </p:cNvGrpSpPr>
          <p:nvPr/>
        </p:nvGrpSpPr>
        <p:grpSpPr bwMode="auto">
          <a:xfrm>
            <a:off x="5562600" y="1993384"/>
            <a:ext cx="1371600" cy="457200"/>
            <a:chOff x="4810539" y="1755913"/>
            <a:chExt cx="1371600" cy="457200"/>
          </a:xfrm>
        </p:grpSpPr>
        <p:sp>
          <p:nvSpPr>
            <p:cNvPr id="12" name="Rectangle 11"/>
            <p:cNvSpPr/>
            <p:nvPr/>
          </p:nvSpPr>
          <p:spPr>
            <a:xfrm>
              <a:off x="48105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677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24939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5" name="Up Arrow 14"/>
          <p:cNvSpPr/>
          <p:nvPr/>
        </p:nvSpPr>
        <p:spPr>
          <a:xfrm rot="10800000">
            <a:off x="5109354" y="1155184"/>
            <a:ext cx="371475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2" name="TextBox 35"/>
          <p:cNvSpPr txBox="1">
            <a:spLocks noChangeArrowheads="1"/>
          </p:cNvSpPr>
          <p:nvPr/>
        </p:nvSpPr>
        <p:spPr bwMode="auto">
          <a:xfrm>
            <a:off x="1661810" y="2037834"/>
            <a:ext cx="1556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 smtClean="0"/>
              <a:t>Existing List</a:t>
            </a:r>
            <a:endParaRPr lang="en-US" altLang="en-US" b="1" dirty="0"/>
          </a:p>
        </p:txBody>
      </p:sp>
      <p:cxnSp>
        <p:nvCxnSpPr>
          <p:cNvPr id="33" name="Straight Arrow Connector 32"/>
          <p:cNvCxnSpPr>
            <a:stCxn id="10" idx="2"/>
            <a:endCxn id="37" idx="0"/>
          </p:cNvCxnSpPr>
          <p:nvPr/>
        </p:nvCxnSpPr>
        <p:spPr>
          <a:xfrm>
            <a:off x="5328935" y="2450584"/>
            <a:ext cx="15820" cy="890555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328811" y="3341139"/>
            <a:ext cx="2031888" cy="621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7" name="TextBox 28"/>
          <p:cNvSpPr txBox="1">
            <a:spLocks noChangeArrowheads="1"/>
          </p:cNvSpPr>
          <p:nvPr/>
        </p:nvSpPr>
        <p:spPr bwMode="auto">
          <a:xfrm>
            <a:off x="4413115" y="3490364"/>
            <a:ext cx="1879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 smtClean="0"/>
              <a:t>Process: A -&gt; B</a:t>
            </a:r>
            <a:endParaRPr lang="en-US" altLang="en-US" b="1" dirty="0"/>
          </a:p>
        </p:txBody>
      </p:sp>
      <p:sp>
        <p:nvSpPr>
          <p:cNvPr id="13328" name="TextBox 28"/>
          <p:cNvSpPr txBox="1">
            <a:spLocks noChangeArrowheads="1"/>
          </p:cNvSpPr>
          <p:nvPr/>
        </p:nvSpPr>
        <p:spPr bwMode="auto">
          <a:xfrm>
            <a:off x="5119673" y="2037834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/>
              <a:t>A</a:t>
            </a:r>
          </a:p>
        </p:txBody>
      </p: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2652410" y="4844534"/>
            <a:ext cx="1371600" cy="457200"/>
            <a:chOff x="2590800" y="1755913"/>
            <a:chExt cx="1371600" cy="457200"/>
          </a:xfrm>
        </p:grpSpPr>
        <p:sp>
          <p:nvSpPr>
            <p:cNvPr id="31" name="Rectangle 30"/>
            <p:cNvSpPr/>
            <p:nvPr/>
          </p:nvSpPr>
          <p:spPr>
            <a:xfrm>
              <a:off x="25908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80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05200" y="175591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5118169" y="484453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TextBox 28"/>
          <p:cNvSpPr txBox="1">
            <a:spLocks noChangeArrowheads="1"/>
          </p:cNvSpPr>
          <p:nvPr/>
        </p:nvSpPr>
        <p:spPr bwMode="auto">
          <a:xfrm>
            <a:off x="5178038" y="4888984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/>
              <a:t>B</a:t>
            </a:r>
          </a:p>
        </p:txBody>
      </p:sp>
      <p:cxnSp>
        <p:nvCxnSpPr>
          <p:cNvPr id="45" name="Straight Arrow Connector 44"/>
          <p:cNvCxnSpPr>
            <a:stCxn id="37" idx="2"/>
            <a:endCxn id="36" idx="0"/>
          </p:cNvCxnSpPr>
          <p:nvPr/>
        </p:nvCxnSpPr>
        <p:spPr>
          <a:xfrm>
            <a:off x="5344755" y="3962401"/>
            <a:ext cx="2014" cy="882133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1715992" y="4736584"/>
            <a:ext cx="707818" cy="64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b="1" dirty="0" smtClean="0"/>
              <a:t>New List</a:t>
            </a:r>
            <a:endParaRPr lang="en-US" altLang="en-US" b="1" dirty="0"/>
          </a:p>
        </p:txBody>
      </p:sp>
      <p:sp>
        <p:nvSpPr>
          <p:cNvPr id="50" name="TextBox 35"/>
          <p:cNvSpPr txBox="1">
            <a:spLocks noChangeArrowheads="1"/>
          </p:cNvSpPr>
          <p:nvPr/>
        </p:nvSpPr>
        <p:spPr bwMode="auto">
          <a:xfrm>
            <a:off x="4068388" y="5117068"/>
            <a:ext cx="1005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dirty="0" smtClean="0"/>
              <a:t>append</a:t>
            </a:r>
            <a:endParaRPr lang="en-US" altLang="en-US" b="1" dirty="0"/>
          </a:p>
        </p:txBody>
      </p:sp>
      <p:cxnSp>
        <p:nvCxnSpPr>
          <p:cNvPr id="53" name="Straight Arrow Connector 52"/>
          <p:cNvCxnSpPr>
            <a:stCxn id="36" idx="1"/>
            <a:endCxn id="35" idx="3"/>
          </p:cNvCxnSpPr>
          <p:nvPr/>
        </p:nvCxnSpPr>
        <p:spPr>
          <a:xfrm flipH="1">
            <a:off x="4024010" y="5073134"/>
            <a:ext cx="1094159" cy="0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3696189" y="1438171"/>
            <a:ext cx="1514275" cy="524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35"/>
          <p:cNvSpPr txBox="1">
            <a:spLocks noChangeArrowheads="1"/>
          </p:cNvSpPr>
          <p:nvPr/>
        </p:nvSpPr>
        <p:spPr bwMode="auto">
          <a:xfrm>
            <a:off x="3962892" y="1069363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i="1" dirty="0" smtClean="0"/>
              <a:t>iteration</a:t>
            </a:r>
            <a:endParaRPr lang="en-US" altLang="en-US" b="1" i="1" dirty="0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5369073" y="1463147"/>
            <a:ext cx="1514275" cy="524"/>
          </a:xfrm>
          <a:prstGeom prst="straightConnector1">
            <a:avLst/>
          </a:prstGeom>
          <a:ln w="15875">
            <a:solidFill>
              <a:srgbClr val="C0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4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steps today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 smtClean="0"/>
              <a:t>Work on the assigned Blockly and list problems in the book using iteration and decision</a:t>
            </a:r>
          </a:p>
          <a:p>
            <a:pPr lvl="1">
              <a:defRPr/>
            </a:pPr>
            <a:r>
              <a:rPr lang="en-US" altLang="en-US" dirty="0" smtClean="0"/>
              <a:t>Work as an individual</a:t>
            </a:r>
          </a:p>
          <a:p>
            <a:pPr lvl="1">
              <a:defRPr/>
            </a:pPr>
            <a:r>
              <a:rPr lang="en-US" altLang="en-US" dirty="0" smtClean="0"/>
              <a:t> Seek help from and provide help to your cohort</a:t>
            </a:r>
          </a:p>
          <a:p>
            <a:pPr>
              <a:defRPr/>
            </a:pPr>
            <a:r>
              <a:rPr lang="en-US" altLang="en-US" dirty="0" smtClean="0"/>
              <a:t>Go as far and as fast as you can remembering to keep everyone in your cohort on board</a:t>
            </a:r>
          </a:p>
          <a:p>
            <a:pPr>
              <a:defRPr/>
            </a:pPr>
            <a:r>
              <a:rPr lang="en-US" altLang="en-US" dirty="0" smtClean="0"/>
              <a:t>Cohort feedback/reports</a:t>
            </a:r>
          </a:p>
          <a:p>
            <a:pPr>
              <a:defRPr/>
            </a:pPr>
            <a:r>
              <a:rPr lang="en-US" altLang="en-US" dirty="0" smtClean="0"/>
              <a:t>Start looking at data </a:t>
            </a:r>
            <a:r>
              <a:rPr lang="en-US" altLang="en-US" dirty="0" smtClean="0"/>
              <a:t>streams</a:t>
            </a:r>
          </a:p>
          <a:p>
            <a:pPr lvl="1">
              <a:defRPr/>
            </a:pPr>
            <a:r>
              <a:rPr lang="en-US" altLang="en-US" dirty="0"/>
              <a:t>http://think.cs.vt.edu/datasets/python/</a:t>
            </a:r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FFF140B5-B722-47EF-95F0-174945CA2730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14440</TotalTime>
  <Words>437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Things we are seeing</vt:lpstr>
      <vt:lpstr>Patterns</vt:lpstr>
      <vt:lpstr>Filter pattern</vt:lpstr>
      <vt:lpstr>Filter pattern</vt:lpstr>
      <vt:lpstr>Transform pattern</vt:lpstr>
      <vt:lpstr>Transform pattern</vt:lpstr>
      <vt:lpstr>Transform pattern</vt:lpstr>
      <vt:lpstr>Next steps today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259</cp:revision>
  <dcterms:created xsi:type="dcterms:W3CDTF">2009-08-04T12:39:06Z</dcterms:created>
  <dcterms:modified xsi:type="dcterms:W3CDTF">2016-02-25T13:47:07Z</dcterms:modified>
</cp:coreProperties>
</file>