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14"/>
  </p:notesMasterIdLst>
  <p:sldIdLst>
    <p:sldId id="256" r:id="rId2"/>
    <p:sldId id="262" r:id="rId3"/>
    <p:sldId id="261" r:id="rId4"/>
    <p:sldId id="258" r:id="rId5"/>
    <p:sldId id="264" r:id="rId6"/>
    <p:sldId id="259" r:id="rId7"/>
    <p:sldId id="265" r:id="rId8"/>
    <p:sldId id="266" r:id="rId9"/>
    <p:sldId id="267" r:id="rId10"/>
    <p:sldId id="263" r:id="rId11"/>
    <p:sldId id="257" r:id="rId12"/>
    <p:sldId id="260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AE5FA"/>
    <a:srgbClr val="1CCA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8" autoAdjust="0"/>
    <p:restoredTop sz="94700" autoAdjust="0"/>
  </p:normalViewPr>
  <p:slideViewPr>
    <p:cSldViewPr>
      <p:cViewPr varScale="1">
        <p:scale>
          <a:sx n="66" d="100"/>
          <a:sy n="66" d="100"/>
        </p:scale>
        <p:origin x="878" y="3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2BF83C40-762C-47C4-AEF3-636488441522}" type="datetimeFigureOut">
              <a:rPr lang="en-US"/>
              <a:pPr>
                <a:defRPr/>
              </a:pPr>
              <a:t>1/29/2016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8E64E22B-AD52-4A62-A269-AA3C87BF30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0784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64E22B-AD52-4A62-A269-AA3C87BF3095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4247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914400 h 1000"/>
              <a:gd name="T2" fmla="*/ 0 w 1000"/>
              <a:gd name="T3" fmla="*/ 0 h 1000"/>
              <a:gd name="T4" fmla="*/ 7924800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31750" cap="flat" cmpd="sng">
            <a:solidFill>
              <a:srgbClr val="C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5" name="Picture 1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362200"/>
            <a:ext cx="1736725" cy="291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3" descr="VT_marn_shld_lgo_1.5incmyk.ti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6324600"/>
            <a:ext cx="16764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altLang="en-US" dirty="0"/>
              <a:t>Click to edit Master title style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37338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10"/>
          </p:nvPr>
        </p:nvSpPr>
        <p:spPr>
          <a:xfrm>
            <a:off x="457200" y="6246813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96AE73-2145-46BB-AB9A-B16C4B1FD67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3200400" y="624681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(C) Dennis Kafura 2016</a:t>
            </a:r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(C) Dennis Kafura 2016</a:t>
            </a: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81B770-EB31-4AC6-9D21-8E86F184E4B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6657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6657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(C) Dennis Kafura 2016</a:t>
            </a: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438F47-3323-4F43-A406-EEE0E2FB1F7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Slide </a:t>
            </a:r>
            <a:fld id="{B59372DE-6CAC-41E8-9DE8-8D400909278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(C) Dennis Kafura 2016</a:t>
            </a:r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(C) Dennis Kafura 2016</a:t>
            </a: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EFF267-24E6-4ABA-B80C-8603304BC96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(C) Dennis Kafura 2016</a:t>
            </a: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87DDAD-9D22-4000-83DF-5F055995460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(C) Dennis Kafura 2016</a:t>
            </a: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983AE6-19DB-4954-8BF5-0498F18171F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(C) Dennis Kafura 2016</a:t>
            </a: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E9F678-EF90-4138-BD24-C274D4DFED9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(C) Dennis Kafura 2016</a:t>
            </a: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452301-9346-4414-9727-57DFBC61BFB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(C) Dennis Kafura 2016</a:t>
            </a: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10ADB8-307A-4C29-9DB9-21ABD114791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(C) Dennis Kafura 2016</a:t>
            </a: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1230C7-CB61-42EB-BB62-292D935F53F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95400" y="277813"/>
            <a:ext cx="7391400" cy="71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1295400"/>
            <a:ext cx="74676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j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b="1" i="1">
                <a:latin typeface="+mj-lt"/>
              </a:defRPr>
            </a:lvl1pPr>
          </a:lstStyle>
          <a:p>
            <a:pPr>
              <a:defRPr/>
            </a:pPr>
            <a:r>
              <a:rPr lang="en-US" altLang="en-US" smtClean="0"/>
              <a:t>(C) Dennis Kafura 2016</a:t>
            </a:r>
            <a:endParaRPr lang="en-US" altLang="en-US"/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j-lt"/>
              </a:defRPr>
            </a:lvl1pPr>
          </a:lstStyle>
          <a:p>
            <a:pPr>
              <a:defRPr/>
            </a:pPr>
            <a:fld id="{BE770E9B-9C67-409A-96AB-B2FE2973D16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pic>
        <p:nvPicPr>
          <p:cNvPr id="1031" name="Picture 9" descr="VT_marn_shld_lgo_1.5incmyk.tif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09600" y="6324600"/>
            <a:ext cx="16764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Straight Connector 11"/>
          <p:cNvCxnSpPr/>
          <p:nvPr userDrawn="1"/>
        </p:nvCxnSpPr>
        <p:spPr>
          <a:xfrm>
            <a:off x="685800" y="228600"/>
            <a:ext cx="7970838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3" name="TextBox 12"/>
          <p:cNvSpPr txBox="1">
            <a:spLocks noChangeArrowheads="1"/>
          </p:cNvSpPr>
          <p:nvPr userDrawn="1"/>
        </p:nvSpPr>
        <p:spPr bwMode="auto">
          <a:xfrm>
            <a:off x="152400" y="533400"/>
            <a:ext cx="10207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70C0"/>
                </a:solidFill>
              </a:rPr>
              <a:t>CT</a:t>
            </a:r>
            <a:r>
              <a:rPr lang="en-US"/>
              <a:t>@</a:t>
            </a:r>
            <a:r>
              <a:rPr lang="en-US" b="1" i="1">
                <a:solidFill>
                  <a:srgbClr val="C00000"/>
                </a:solidFill>
              </a:rPr>
              <a:t>VT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685800" y="228600"/>
            <a:ext cx="0" cy="381000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>
            <a:off x="685800" y="914400"/>
            <a:ext cx="0" cy="5257800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5" r:id="rId1"/>
    <p:sldLayoutId id="2147483996" r:id="rId2"/>
    <p:sldLayoutId id="2147483986" r:id="rId3"/>
    <p:sldLayoutId id="2147483987" r:id="rId4"/>
    <p:sldLayoutId id="2147483988" r:id="rId5"/>
    <p:sldLayoutId id="2147483989" r:id="rId6"/>
    <p:sldLayoutId id="2147483990" r:id="rId7"/>
    <p:sldLayoutId id="2147483991" r:id="rId8"/>
    <p:sldLayoutId id="2147483992" r:id="rId9"/>
    <p:sldLayoutId id="2147483993" r:id="rId10"/>
    <p:sldLayoutId id="2147483994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676400"/>
            <a:ext cx="7623175" cy="1295400"/>
          </a:xfrm>
        </p:spPr>
        <p:txBody>
          <a:bodyPr/>
          <a:lstStyle/>
          <a:p>
            <a:pPr algn="ctr" eaLnBrk="1" hangingPunct="1"/>
            <a:r>
              <a:rPr lang="en-US" altLang="en-US" sz="3600" smtClean="0"/>
              <a:t>Introduction to </a:t>
            </a:r>
            <a:br>
              <a:rPr lang="en-US" altLang="en-US" sz="3600" smtClean="0"/>
            </a:br>
            <a:r>
              <a:rPr lang="en-US" altLang="en-US" sz="3600" smtClean="0"/>
              <a:t>Computational Thinking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14400" y="3505200"/>
            <a:ext cx="7696200" cy="1752600"/>
          </a:xfrm>
        </p:spPr>
        <p:txBody>
          <a:bodyPr/>
          <a:lstStyle/>
          <a:p>
            <a:pPr algn="ctr" eaLnBrk="1" hangingPunct="1">
              <a:buFont typeface="Wingdings" charset="2"/>
              <a:buNone/>
            </a:pPr>
            <a:r>
              <a:rPr lang="en-US" altLang="en-US" sz="4000" i="1" smtClean="0"/>
              <a:t>Abstraction</a:t>
            </a:r>
          </a:p>
          <a:p>
            <a:pPr algn="ctr" eaLnBrk="1" hangingPunct="1">
              <a:buFont typeface="Wingdings" charset="2"/>
              <a:buNone/>
            </a:pPr>
            <a:endParaRPr lang="en-US" altLang="en-US" i="1" smtClean="0">
              <a:latin typeface="Arial Black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296AE73-2145-46BB-AB9A-B16C4B1FD67A}" type="slidenum">
              <a:rPr lang="en-US" altLang="en-US" smtClean="0"/>
              <a:pPr>
                <a:defRPr/>
              </a:pPr>
              <a:t>1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(C) Dennis Kafura 2016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Cohort work and Reports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Complete the representation of the abstractions distributed at your table.</a:t>
            </a:r>
          </a:p>
          <a:p>
            <a:r>
              <a:rPr lang="en-US" altLang="en-US" dirty="0" smtClean="0"/>
              <a:t>Report back in 20 minutes.</a:t>
            </a:r>
          </a:p>
          <a:p>
            <a:r>
              <a:rPr lang="en-US" altLang="en-US" smtClean="0"/>
              <a:t>Class discussion.</a:t>
            </a:r>
            <a:endParaRPr lang="en-US" alt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 Slide </a:t>
            </a:r>
            <a:fld id="{B59372DE-6CAC-41E8-9DE8-8D4009092785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(C) Dennis Kafura 2016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Alternative view</a:t>
            </a:r>
          </a:p>
        </p:txBody>
      </p:sp>
      <p:pic>
        <p:nvPicPr>
          <p:cNvPr id="8197" name="Picture 2" descr="Virginia county ma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2743200"/>
            <a:ext cx="7143750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990600" y="1066800"/>
            <a:ext cx="70866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/>
            </a:pPr>
            <a:r>
              <a:rPr lang="en-US" sz="3000" kern="0" dirty="0">
                <a:latin typeface="+mn-lt"/>
              </a:rPr>
              <a:t>What is this an abstraction of?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/>
            </a:pPr>
            <a:r>
              <a:rPr lang="en-US" sz="3000" kern="0" dirty="0" smtClean="0">
                <a:latin typeface="+mn-lt"/>
              </a:rPr>
              <a:t>Who is the stakeholder?</a:t>
            </a:r>
            <a:endParaRPr lang="en-US" sz="3000" kern="0" dirty="0"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/>
            </a:pPr>
            <a:r>
              <a:rPr lang="en-US" sz="3000" kern="0" dirty="0">
                <a:latin typeface="+mn-lt"/>
              </a:rPr>
              <a:t>What are its properties?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 Slide </a:t>
            </a:r>
            <a:fld id="{B59372DE-6CAC-41E8-9DE8-8D4009092785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(C) Dennis Kafura 2016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Yet another alternative</a:t>
            </a:r>
          </a:p>
        </p:txBody>
      </p:sp>
      <p:pic>
        <p:nvPicPr>
          <p:cNvPr id="9221" name="Picture 2" descr="http://www.ngdc.noaa.gov/mgg/topo/img/v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590800"/>
            <a:ext cx="7991475" cy="356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066800" y="1066800"/>
            <a:ext cx="54102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 fontScale="92500" lnSpcReduction="10000"/>
          </a:bodyPr>
          <a:lstStyle/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/>
            </a:pPr>
            <a:r>
              <a:rPr lang="en-US" sz="3000" kern="0" dirty="0">
                <a:latin typeface="+mn-lt"/>
              </a:rPr>
              <a:t>What is this an abstraction of?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/>
            </a:pPr>
            <a:r>
              <a:rPr lang="en-US" sz="3000" kern="0" dirty="0" smtClean="0">
                <a:latin typeface="+mn-lt"/>
              </a:rPr>
              <a:t>Who is the stakeholder?</a:t>
            </a:r>
            <a:endParaRPr lang="en-US" sz="3000" kern="0" dirty="0"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/>
            </a:pPr>
            <a:r>
              <a:rPr lang="en-US" sz="3000" kern="0" dirty="0">
                <a:latin typeface="+mn-lt"/>
              </a:rPr>
              <a:t>What are its properties?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 Slide </a:t>
            </a:r>
            <a:fld id="{B59372DE-6CAC-41E8-9DE8-8D4009092785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(C) Dennis Kafura 2016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Abstraction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295400"/>
            <a:ext cx="5105400" cy="4648200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dirty="0" smtClean="0"/>
              <a:t>Humans have always used abstraction to model and understand the world</a:t>
            </a:r>
          </a:p>
          <a:p>
            <a:pPr>
              <a:defRPr/>
            </a:pPr>
            <a:r>
              <a:rPr lang="en-US" dirty="0" smtClean="0"/>
              <a:t>With computers we can form abstractions using a new medium – information.</a:t>
            </a:r>
          </a:p>
          <a:p>
            <a:pPr>
              <a:defRPr/>
            </a:pPr>
            <a:r>
              <a:rPr lang="en-US" dirty="0" smtClean="0"/>
              <a:t>Information </a:t>
            </a:r>
            <a:r>
              <a:rPr lang="en-US" u="sng" dirty="0" smtClean="0"/>
              <a:t>abstraction</a:t>
            </a:r>
            <a:r>
              <a:rPr lang="en-US" dirty="0" smtClean="0"/>
              <a:t> is one of </a:t>
            </a:r>
            <a:r>
              <a:rPr lang="en-US" dirty="0"/>
              <a:t>the two “big concepts” of computational </a:t>
            </a:r>
            <a:r>
              <a:rPr lang="en-US" dirty="0" smtClean="0"/>
              <a:t>thinking</a:t>
            </a:r>
          </a:p>
          <a:p>
            <a:pPr>
              <a:defRPr/>
            </a:pPr>
            <a:r>
              <a:rPr lang="en-US" dirty="0" smtClean="0"/>
              <a:t>Information abstractions can be manipulated via </a:t>
            </a:r>
            <a:r>
              <a:rPr lang="en-US" u="sng" dirty="0" smtClean="0"/>
              <a:t>algorithms</a:t>
            </a:r>
            <a:r>
              <a:rPr lang="en-US" dirty="0" smtClean="0"/>
              <a:t> (the second “big concept” of computational thinking)</a:t>
            </a:r>
            <a:endParaRPr lang="en-US" dirty="0"/>
          </a:p>
        </p:txBody>
      </p:sp>
      <p:pic>
        <p:nvPicPr>
          <p:cNvPr id="5126" name="Picture 2" descr="http://anthonyalvaradoanthonyalvarado.files.wordpress.com/2013/12/06_hunting-scene-on-the-cave-paintings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3429000"/>
            <a:ext cx="1897063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4" descr="http://2.bp.blogspot.com/-WYs6EwfR0D8/UBJ7Elm4z5I/AAAAAAAB0q0/KupXm6EYR88/s1600/Prehistoric+Cave+Paintings+-+Tutt%27Art@++%28101%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1447800"/>
            <a:ext cx="2597150" cy="176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 Slide </a:t>
            </a:r>
            <a:fld id="{B59372DE-6CAC-41E8-9DE8-8D4009092785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(C) Dennis Kafura 2016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Magritte and abstraction</a:t>
            </a:r>
          </a:p>
        </p:txBody>
      </p:sp>
      <p:pic>
        <p:nvPicPr>
          <p:cNvPr id="6147" name="Content Placeholder 5" descr="Magritte-Pip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00200" y="1143000"/>
            <a:ext cx="3811588" cy="2678113"/>
          </a:xfrm>
        </p:spPr>
      </p:pic>
      <p:sp>
        <p:nvSpPr>
          <p:cNvPr id="6150" name="TextBox 6"/>
          <p:cNvSpPr txBox="1">
            <a:spLocks noChangeArrowheads="1"/>
          </p:cNvSpPr>
          <p:nvPr/>
        </p:nvSpPr>
        <p:spPr bwMode="auto">
          <a:xfrm>
            <a:off x="5638800" y="2514600"/>
            <a:ext cx="30543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2000"/>
              <a:t>The Treachery of Images</a:t>
            </a:r>
          </a:p>
        </p:txBody>
      </p:sp>
      <p:pic>
        <p:nvPicPr>
          <p:cNvPr id="6151" name="Picture 2" descr="http://4.bp.blogspot.com/_cc0E_1CIew0/RtWq9vASJjI/AAAAAAAAADw/FStb2QFSQXo/s400/Magritte+N%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4114800"/>
            <a:ext cx="3810000" cy="1952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152" name="TextBox 8"/>
          <p:cNvSpPr txBox="1">
            <a:spLocks noChangeArrowheads="1"/>
          </p:cNvSpPr>
          <p:nvPr/>
        </p:nvSpPr>
        <p:spPr bwMode="auto">
          <a:xfrm>
            <a:off x="990600" y="4495800"/>
            <a:ext cx="32766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/>
              <a:t>“An object never serves the same purpose as its name or its image.”</a:t>
            </a:r>
          </a:p>
          <a:p>
            <a:r>
              <a:rPr lang="en-US" altLang="en-US" i="1"/>
              <a:t>                     Rene Magritte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 Slide </a:t>
            </a:r>
            <a:fld id="{B59372DE-6CAC-41E8-9DE8-8D4009092785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(C) Dennis Kafura 2016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map of Virginia citi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2514600"/>
            <a:ext cx="7143750" cy="313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Familiar abstractions</a:t>
            </a:r>
          </a:p>
        </p:txBody>
      </p:sp>
      <p:sp>
        <p:nvSpPr>
          <p:cNvPr id="7172" name="Content Placeholder 2"/>
          <p:cNvSpPr>
            <a:spLocks noGrp="1"/>
          </p:cNvSpPr>
          <p:nvPr>
            <p:ph idx="1"/>
          </p:nvPr>
        </p:nvSpPr>
        <p:spPr>
          <a:xfrm>
            <a:off x="914400" y="1143000"/>
            <a:ext cx="6019800" cy="2133600"/>
          </a:xfrm>
        </p:spPr>
        <p:txBody>
          <a:bodyPr/>
          <a:lstStyle/>
          <a:p>
            <a:r>
              <a:rPr lang="en-US" altLang="en-US" dirty="0" smtClean="0"/>
              <a:t>What is this an abstraction of?</a:t>
            </a:r>
          </a:p>
          <a:p>
            <a:r>
              <a:rPr lang="en-US" altLang="en-US" dirty="0" smtClean="0"/>
              <a:t>For whom (aka. stakeholder) is it designed?</a:t>
            </a:r>
          </a:p>
          <a:p>
            <a:r>
              <a:rPr lang="en-US" altLang="en-US" dirty="0" smtClean="0"/>
              <a:t>What are its properties?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 Slide </a:t>
            </a:r>
            <a:fld id="{B59372DE-6CAC-41E8-9DE8-8D4009092785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(C) Dennis Kafura 2016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Alternative view…</a:t>
            </a:r>
          </a:p>
        </p:txBody>
      </p:sp>
      <p:pic>
        <p:nvPicPr>
          <p:cNvPr id="10245" name="Picture 2" descr="http://i.imwx.com/web/forecast/map_hitmpwx_day1_2usva_enus_600x4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33575" y="2667000"/>
            <a:ext cx="533400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066800" y="1066800"/>
            <a:ext cx="54102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 fontScale="92500" lnSpcReduction="10000"/>
          </a:bodyPr>
          <a:lstStyle/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/>
            </a:pPr>
            <a:r>
              <a:rPr lang="en-US" sz="3000" kern="0" dirty="0">
                <a:latin typeface="+mn-lt"/>
              </a:rPr>
              <a:t>What is this an abstraction of?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/>
            </a:pPr>
            <a:r>
              <a:rPr lang="en-US" sz="3000" kern="0" dirty="0" smtClean="0">
                <a:latin typeface="+mn-lt"/>
              </a:rPr>
              <a:t>Who is the stakeholder?</a:t>
            </a:r>
            <a:endParaRPr lang="en-US" sz="3000" kern="0" dirty="0"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/>
            </a:pPr>
            <a:r>
              <a:rPr lang="en-US" sz="3000" kern="0" dirty="0">
                <a:latin typeface="+mn-lt"/>
              </a:rPr>
              <a:t>What are its properties?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 Slide </a:t>
            </a:r>
            <a:fld id="{B59372DE-6CAC-41E8-9DE8-8D4009092785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(C) Dennis Kafura 2016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Information Abstraction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295400"/>
            <a:ext cx="7924800" cy="4648200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dirty="0" smtClean="0"/>
              <a:t>Maps are physical abstractions of physical things</a:t>
            </a:r>
          </a:p>
          <a:p>
            <a:pPr>
              <a:defRPr/>
            </a:pPr>
            <a:r>
              <a:rPr lang="en-US" dirty="0" smtClean="0"/>
              <a:t>We can also form information abstractions of physical things </a:t>
            </a:r>
          </a:p>
          <a:p>
            <a:pPr>
              <a:defRPr/>
            </a:pPr>
            <a:r>
              <a:rPr lang="en-US" dirty="0" smtClean="0"/>
              <a:t>An information abstraction is</a:t>
            </a:r>
          </a:p>
          <a:p>
            <a:pPr lvl="1">
              <a:defRPr/>
            </a:pPr>
            <a:r>
              <a:rPr lang="en-US" dirty="0" smtClean="0"/>
              <a:t>A set of </a:t>
            </a:r>
            <a:r>
              <a:rPr lang="en-US" u="sng" dirty="0" smtClean="0"/>
              <a:t>properties</a:t>
            </a:r>
            <a:r>
              <a:rPr lang="en-US" dirty="0" smtClean="0"/>
              <a:t> relevant to a specific </a:t>
            </a:r>
            <a:r>
              <a:rPr lang="en-US" u="sng" dirty="0" smtClean="0"/>
              <a:t>stakeholder</a:t>
            </a:r>
          </a:p>
          <a:p>
            <a:pPr lvl="1">
              <a:defRPr/>
            </a:pPr>
            <a:r>
              <a:rPr lang="en-US" dirty="0" smtClean="0"/>
              <a:t>Each property</a:t>
            </a:r>
          </a:p>
          <a:p>
            <a:pPr lvl="2">
              <a:defRPr/>
            </a:pPr>
            <a:r>
              <a:rPr lang="en-US" dirty="0" smtClean="0"/>
              <a:t>Is </a:t>
            </a:r>
            <a:r>
              <a:rPr lang="en-US" u="sng" dirty="0" smtClean="0"/>
              <a:t>objective</a:t>
            </a:r>
            <a:r>
              <a:rPr lang="en-US" dirty="0" smtClean="0"/>
              <a:t> and </a:t>
            </a:r>
            <a:r>
              <a:rPr lang="en-US" u="sng" dirty="0" smtClean="0"/>
              <a:t>observable</a:t>
            </a:r>
          </a:p>
          <a:p>
            <a:pPr lvl="2">
              <a:defRPr/>
            </a:pPr>
            <a:r>
              <a:rPr lang="en-US" dirty="0" smtClean="0"/>
              <a:t>Is </a:t>
            </a:r>
            <a:r>
              <a:rPr lang="en-US" u="sng" dirty="0" smtClean="0"/>
              <a:t>named</a:t>
            </a:r>
          </a:p>
          <a:p>
            <a:pPr lvl="2">
              <a:defRPr/>
            </a:pPr>
            <a:r>
              <a:rPr lang="en-US" dirty="0" smtClean="0"/>
              <a:t>Recorded in </a:t>
            </a:r>
            <a:r>
              <a:rPr lang="en-US" u="sng" dirty="0" smtClean="0"/>
              <a:t>quantitative</a:t>
            </a:r>
            <a:r>
              <a:rPr lang="en-US" dirty="0" smtClean="0"/>
              <a:t> terms (numbers, characters, codes, categories)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 Slide </a:t>
            </a:r>
            <a:fld id="{B59372DE-6CAC-41E8-9DE8-8D4009092785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(C) Dennis Kafura 2016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Representing Abstractions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124200" y="2429748"/>
          <a:ext cx="5334000" cy="283464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889000"/>
                <a:gridCol w="889000"/>
                <a:gridCol w="889000"/>
                <a:gridCol w="889000"/>
                <a:gridCol w="889000"/>
                <a:gridCol w="889000"/>
              </a:tblGrid>
              <a:tr h="353281">
                <a:tc gridSpan="6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Movie                    On-Line Customer</a:t>
                      </a:r>
                      <a:endParaRPr lang="en-US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5328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Title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Genre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</a:tr>
              <a:tr h="353281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8AE5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8AE5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8AE5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8AE5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rgbClr val="8AE5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rgbClr val="8AE5FA"/>
                    </a:solidFill>
                  </a:tcPr>
                </a:tc>
              </a:tr>
              <a:tr h="435552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Gone With the Wind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8AE5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8AE5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8AE5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Drama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8AE5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rgbClr val="8AE5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solidFill>
                      <a:srgbClr val="8AE5FA"/>
                    </a:solidFill>
                  </a:tcPr>
                </a:tc>
              </a:tr>
              <a:tr h="353281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solidFill>
                      <a:srgbClr val="8AE5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solidFill>
                      <a:srgbClr val="8AE5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solidFill>
                      <a:srgbClr val="8AE5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solidFill>
                      <a:srgbClr val="8AE5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rgbClr val="8AE5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rgbClr val="8AE5FA"/>
                    </a:solidFill>
                  </a:tcPr>
                </a:tc>
              </a:tr>
              <a:tr h="353281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solidFill>
                      <a:srgbClr val="8AE5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solidFill>
                      <a:srgbClr val="8AE5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solidFill>
                      <a:srgbClr val="8AE5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solidFill>
                      <a:srgbClr val="8AE5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rgbClr val="8AE5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rgbClr val="8AE5FA"/>
                    </a:solidFill>
                  </a:tcPr>
                </a:tc>
              </a:tr>
              <a:tr h="353281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solidFill>
                      <a:srgbClr val="8AE5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solidFill>
                      <a:srgbClr val="8AE5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rgbClr val="8AE5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solidFill>
                      <a:srgbClr val="8AE5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solidFill>
                      <a:srgbClr val="8AE5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rgbClr val="8AE5FA"/>
                    </a:solidFill>
                  </a:tcPr>
                </a:tc>
              </a:tr>
            </a:tbl>
          </a:graphicData>
        </a:graphic>
      </p:graphicFrame>
      <p:cxnSp>
        <p:nvCxnSpPr>
          <p:cNvPr id="7" name="Straight Arrow Connector 6"/>
          <p:cNvCxnSpPr>
            <a:stCxn id="8" idx="3"/>
          </p:cNvCxnSpPr>
          <p:nvPr/>
        </p:nvCxnSpPr>
        <p:spPr>
          <a:xfrm flipV="1">
            <a:off x="2503923" y="3745468"/>
            <a:ext cx="544077" cy="1016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447800" y="3570962"/>
            <a:ext cx="1056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instances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343400" y="5574268"/>
            <a:ext cx="775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values</a:t>
            </a:r>
            <a:endParaRPr lang="en-US" dirty="0"/>
          </a:p>
        </p:txBody>
      </p:sp>
      <p:cxnSp>
        <p:nvCxnSpPr>
          <p:cNvPr id="10" name="Curved Connector 10"/>
          <p:cNvCxnSpPr>
            <a:stCxn id="9" idx="1"/>
          </p:cNvCxnSpPr>
          <p:nvPr/>
        </p:nvCxnSpPr>
        <p:spPr>
          <a:xfrm rot="10800000">
            <a:off x="3581400" y="4888468"/>
            <a:ext cx="762000" cy="870466"/>
          </a:xfrm>
          <a:prstGeom prst="curvedConnector2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hape 10"/>
          <p:cNvCxnSpPr>
            <a:stCxn id="9" idx="0"/>
          </p:cNvCxnSpPr>
          <p:nvPr/>
        </p:nvCxnSpPr>
        <p:spPr>
          <a:xfrm rot="5400000" flipH="1" flipV="1">
            <a:off x="4956497" y="4358564"/>
            <a:ext cx="990599" cy="1440810"/>
          </a:xfrm>
          <a:prstGeom prst="curvedConnector2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447800" y="2798066"/>
            <a:ext cx="11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properties</a:t>
            </a:r>
            <a:endParaRPr lang="en-US" dirty="0"/>
          </a:p>
        </p:txBody>
      </p:sp>
      <p:cxnSp>
        <p:nvCxnSpPr>
          <p:cNvPr id="13" name="Shape 19"/>
          <p:cNvCxnSpPr>
            <a:stCxn id="12" idx="3"/>
          </p:cNvCxnSpPr>
          <p:nvPr/>
        </p:nvCxnSpPr>
        <p:spPr>
          <a:xfrm>
            <a:off x="2604976" y="2982732"/>
            <a:ext cx="519224" cy="736"/>
          </a:xfrm>
          <a:prstGeom prst="curvedConnector3">
            <a:avLst>
              <a:gd name="adj1" fmla="val 50000"/>
            </a:avLst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800600" y="1688068"/>
            <a:ext cx="1282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stakeholder</a:t>
            </a:r>
            <a:endParaRPr lang="en-US" dirty="0"/>
          </a:p>
        </p:txBody>
      </p:sp>
      <p:cxnSp>
        <p:nvCxnSpPr>
          <p:cNvPr id="15" name="Curved Connector 22"/>
          <p:cNvCxnSpPr>
            <a:stCxn id="14" idx="3"/>
          </p:cNvCxnSpPr>
          <p:nvPr/>
        </p:nvCxnSpPr>
        <p:spPr>
          <a:xfrm>
            <a:off x="6083323" y="1872734"/>
            <a:ext cx="546077" cy="577334"/>
          </a:xfrm>
          <a:prstGeom prst="curvedConnector2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8" idx="3"/>
          </p:cNvCxnSpPr>
          <p:nvPr/>
        </p:nvCxnSpPr>
        <p:spPr>
          <a:xfrm flipV="1">
            <a:off x="2503923" y="3364468"/>
            <a:ext cx="544077" cy="39116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8" idx="3"/>
          </p:cNvCxnSpPr>
          <p:nvPr/>
        </p:nvCxnSpPr>
        <p:spPr>
          <a:xfrm>
            <a:off x="2503923" y="3755628"/>
            <a:ext cx="544077" cy="37084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321737" y="1655802"/>
            <a:ext cx="716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name</a:t>
            </a:r>
            <a:endParaRPr lang="en-US" dirty="0"/>
          </a:p>
        </p:txBody>
      </p:sp>
      <p:cxnSp>
        <p:nvCxnSpPr>
          <p:cNvPr id="19" name="Curved Connector 22"/>
          <p:cNvCxnSpPr>
            <a:stCxn id="18" idx="3"/>
          </p:cNvCxnSpPr>
          <p:nvPr/>
        </p:nvCxnSpPr>
        <p:spPr>
          <a:xfrm>
            <a:off x="4038600" y="1840468"/>
            <a:ext cx="381000" cy="609600"/>
          </a:xfrm>
          <a:prstGeom prst="curvedConnector2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447800" y="1916668"/>
            <a:ext cx="12368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description</a:t>
            </a:r>
            <a:endParaRPr lang="en-US" dirty="0"/>
          </a:p>
        </p:txBody>
      </p:sp>
      <p:cxnSp>
        <p:nvCxnSpPr>
          <p:cNvPr id="21" name="Shape 20"/>
          <p:cNvCxnSpPr>
            <a:stCxn id="20" idx="2"/>
          </p:cNvCxnSpPr>
          <p:nvPr/>
        </p:nvCxnSpPr>
        <p:spPr>
          <a:xfrm rot="16200000" flipH="1">
            <a:off x="2436962" y="1915245"/>
            <a:ext cx="316468" cy="1057978"/>
          </a:xfrm>
          <a:prstGeom prst="curvedConnector2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Slide Number Placeholder 2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 Slide </a:t>
            </a:r>
            <a:fld id="{B59372DE-6CAC-41E8-9DE8-8D4009092785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(C) Dennis Kafura 2016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828800" y="2057400"/>
          <a:ext cx="5867400" cy="2992562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046766"/>
                <a:gridCol w="853941"/>
                <a:gridCol w="909034"/>
                <a:gridCol w="1239592"/>
                <a:gridCol w="991673"/>
                <a:gridCol w="826394"/>
              </a:tblGrid>
              <a:tr h="353281">
                <a:tc gridSpan="6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Movie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smtClean="0"/>
                        <a:t>                        </a:t>
                      </a:r>
                      <a:r>
                        <a:rPr lang="en-US" dirty="0" smtClean="0"/>
                        <a:t>On-Line Customer</a:t>
                      </a:r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5328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Title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Year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Length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Genre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Format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Price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</a:tr>
              <a:tr h="353281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err="1" smtClean="0">
                          <a:solidFill>
                            <a:schemeClr val="tx1"/>
                          </a:solidFill>
                        </a:rPr>
                        <a:t>Moneyball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8AE5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2011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8AE5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133 min.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8AE5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Sports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8AE5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err="1" smtClean="0">
                          <a:solidFill>
                            <a:schemeClr val="tx1"/>
                          </a:solidFill>
                        </a:rPr>
                        <a:t>Blueray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8AE5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$15.00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8AE5FA"/>
                    </a:solidFill>
                  </a:tcPr>
                </a:tc>
              </a:tr>
              <a:tr h="435552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Gone With the Wind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8AE5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1939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8AE5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219 min.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8AE5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Drama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8AE5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DVD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8AE5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$10.95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8AE5FA"/>
                    </a:solidFill>
                  </a:tcPr>
                </a:tc>
              </a:tr>
              <a:tr h="353281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Jurassic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 Park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8AE5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1993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8AE5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127 min.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8AE5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err="1" smtClean="0">
                          <a:solidFill>
                            <a:schemeClr val="tx1"/>
                          </a:solidFill>
                        </a:rPr>
                        <a:t>SciFi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8AE5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DVD</a:t>
                      </a:r>
                    </a:p>
                  </a:txBody>
                  <a:tcPr anchor="ctr">
                    <a:solidFill>
                      <a:srgbClr val="8AE5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$12.50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8AE5FA"/>
                    </a:solidFill>
                  </a:tcPr>
                </a:tc>
              </a:tr>
              <a:tr h="353281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Pirates of the Caribbean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8AE5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2003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8AE5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143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 min.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8AE5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Comedy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8AE5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err="1" smtClean="0">
                          <a:solidFill>
                            <a:schemeClr val="tx1"/>
                          </a:solidFill>
                        </a:rPr>
                        <a:t>Blueray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8AE5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$17.50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8AE5FA"/>
                    </a:solidFill>
                  </a:tcPr>
                </a:tc>
              </a:tr>
              <a:tr h="353281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err="1" smtClean="0">
                          <a:solidFill>
                            <a:schemeClr val="tx1"/>
                          </a:solidFill>
                        </a:rPr>
                        <a:t>Sicko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8AE5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8AE5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116 min.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8AE5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Documentary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8AE5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Streaming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8AE5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$11.75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8AE5FA"/>
                    </a:solidFill>
                  </a:tcPr>
                </a:tc>
              </a:tr>
            </a:tbl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 Slide </a:t>
            </a:r>
            <a:fld id="{B59372DE-6CAC-41E8-9DE8-8D4009092785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(C) Dennis Kafura 2016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Correspondence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0799714"/>
              </p:ext>
            </p:extLst>
          </p:nvPr>
        </p:nvGraphicFramePr>
        <p:xfrm>
          <a:off x="4353046" y="2854917"/>
          <a:ext cx="4572000" cy="2273746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815662"/>
                <a:gridCol w="665409"/>
                <a:gridCol w="708338"/>
                <a:gridCol w="965916"/>
                <a:gridCol w="772732"/>
                <a:gridCol w="643943"/>
              </a:tblGrid>
              <a:tr h="253999">
                <a:tc gridSpan="6"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Movie</a:t>
                      </a:r>
                      <a:r>
                        <a:rPr lang="en-US" sz="1200" baseline="0" dirty="0"/>
                        <a:t> </a:t>
                      </a:r>
                      <a:r>
                        <a:rPr lang="en-US" sz="1200" baseline="0" dirty="0" smtClean="0"/>
                        <a:t>                        </a:t>
                      </a:r>
                      <a:r>
                        <a:rPr lang="en-US" sz="1200" dirty="0" smtClean="0"/>
                        <a:t>On-Line Customer</a:t>
                      </a:r>
                      <a:endParaRPr lang="en-US" sz="12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25399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/>
                          </a:solidFill>
                        </a:rPr>
                        <a:t>Title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/>
                          </a:solidFill>
                        </a:rPr>
                        <a:t>Year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/>
                          </a:solidFill>
                        </a:rPr>
                        <a:t>Length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/>
                          </a:solidFill>
                        </a:rPr>
                        <a:t>Genre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/>
                          </a:solidFill>
                        </a:rPr>
                        <a:t>Format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/>
                          </a:solidFill>
                        </a:rPr>
                        <a:t>Price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</a:tr>
              <a:tr h="245333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err="1" smtClean="0">
                          <a:solidFill>
                            <a:schemeClr val="tx1"/>
                          </a:solidFill>
                        </a:rPr>
                        <a:t>Moneyball</a:t>
                      </a:r>
                      <a:endParaRPr lang="en-US" sz="9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8AE5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>
                          <a:solidFill>
                            <a:schemeClr val="tx1"/>
                          </a:solidFill>
                        </a:rPr>
                        <a:t>2011</a:t>
                      </a:r>
                      <a:endParaRPr lang="en-US" sz="9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8AE5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>
                          <a:solidFill>
                            <a:schemeClr val="tx1"/>
                          </a:solidFill>
                        </a:rPr>
                        <a:t>133 min.</a:t>
                      </a:r>
                      <a:endParaRPr lang="en-US" sz="9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8AE5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>
                          <a:solidFill>
                            <a:schemeClr val="tx1"/>
                          </a:solidFill>
                        </a:rPr>
                        <a:t>Sports</a:t>
                      </a:r>
                      <a:endParaRPr lang="en-US" sz="9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8AE5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err="1" smtClean="0">
                          <a:solidFill>
                            <a:schemeClr val="tx1"/>
                          </a:solidFill>
                        </a:rPr>
                        <a:t>Blueray</a:t>
                      </a:r>
                      <a:endParaRPr lang="en-US" sz="9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8AE5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>
                          <a:solidFill>
                            <a:schemeClr val="tx1"/>
                          </a:solidFill>
                        </a:rPr>
                        <a:t>$15.00</a:t>
                      </a:r>
                      <a:endParaRPr lang="en-US" sz="9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8AE5FA"/>
                    </a:solidFill>
                  </a:tcPr>
                </a:tc>
              </a:tr>
              <a:tr h="317499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>
                          <a:solidFill>
                            <a:schemeClr val="tx1"/>
                          </a:solidFill>
                        </a:rPr>
                        <a:t>Gone With the Wind</a:t>
                      </a:r>
                      <a:endParaRPr lang="en-US" sz="9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8AE5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>
                          <a:solidFill>
                            <a:schemeClr val="tx1"/>
                          </a:solidFill>
                        </a:rPr>
                        <a:t>1939</a:t>
                      </a:r>
                      <a:endParaRPr lang="en-US" sz="9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8AE5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>
                          <a:solidFill>
                            <a:schemeClr val="tx1"/>
                          </a:solidFill>
                        </a:rPr>
                        <a:t>219 min.</a:t>
                      </a:r>
                      <a:endParaRPr lang="en-US" sz="9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8AE5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>
                          <a:solidFill>
                            <a:schemeClr val="tx1"/>
                          </a:solidFill>
                        </a:rPr>
                        <a:t>Drama</a:t>
                      </a:r>
                      <a:endParaRPr lang="en-US" sz="9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8AE5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>
                          <a:solidFill>
                            <a:schemeClr val="tx1"/>
                          </a:solidFill>
                        </a:rPr>
                        <a:t>DVD</a:t>
                      </a:r>
                      <a:endParaRPr lang="en-US" sz="9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8AE5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>
                          <a:solidFill>
                            <a:schemeClr val="tx1"/>
                          </a:solidFill>
                        </a:rPr>
                        <a:t>$10.95</a:t>
                      </a:r>
                      <a:endParaRPr lang="en-US" sz="9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8AE5FA"/>
                    </a:solidFill>
                  </a:tcPr>
                </a:tc>
              </a:tr>
              <a:tr h="317499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>
                          <a:solidFill>
                            <a:schemeClr val="tx1"/>
                          </a:solidFill>
                        </a:rPr>
                        <a:t>Jurassic</a:t>
                      </a:r>
                      <a:r>
                        <a:rPr lang="en-US" sz="900" b="1" baseline="0" dirty="0" smtClean="0">
                          <a:solidFill>
                            <a:schemeClr val="tx1"/>
                          </a:solidFill>
                        </a:rPr>
                        <a:t> Park</a:t>
                      </a:r>
                      <a:endParaRPr lang="en-US" sz="9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8AE5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>
                          <a:solidFill>
                            <a:schemeClr val="tx1"/>
                          </a:solidFill>
                        </a:rPr>
                        <a:t>1993</a:t>
                      </a:r>
                      <a:endParaRPr lang="en-US" sz="9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8AE5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>
                          <a:solidFill>
                            <a:schemeClr val="tx1"/>
                          </a:solidFill>
                        </a:rPr>
                        <a:t>127 min.</a:t>
                      </a:r>
                      <a:endParaRPr lang="en-US" sz="9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8AE5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err="1" smtClean="0">
                          <a:solidFill>
                            <a:schemeClr val="tx1"/>
                          </a:solidFill>
                        </a:rPr>
                        <a:t>SciFi</a:t>
                      </a:r>
                      <a:endParaRPr lang="en-US" sz="9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8AE5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>
                          <a:solidFill>
                            <a:schemeClr val="tx1"/>
                          </a:solidFill>
                        </a:rPr>
                        <a:t>DVD</a:t>
                      </a:r>
                    </a:p>
                  </a:txBody>
                  <a:tcPr anchor="ctr">
                    <a:solidFill>
                      <a:srgbClr val="8AE5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>
                          <a:solidFill>
                            <a:schemeClr val="tx1"/>
                          </a:solidFill>
                        </a:rPr>
                        <a:t>$12.50</a:t>
                      </a:r>
                      <a:endParaRPr lang="en-US" sz="9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8AE5FA"/>
                    </a:solidFill>
                  </a:tcPr>
                </a:tc>
              </a:tr>
              <a:tr h="444499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>
                          <a:solidFill>
                            <a:schemeClr val="tx1"/>
                          </a:solidFill>
                        </a:rPr>
                        <a:t>Pirates of the Caribbean</a:t>
                      </a:r>
                      <a:endParaRPr lang="en-US" sz="9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8AE5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>
                          <a:solidFill>
                            <a:schemeClr val="tx1"/>
                          </a:solidFill>
                        </a:rPr>
                        <a:t>2003</a:t>
                      </a:r>
                      <a:endParaRPr lang="en-US" sz="9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8AE5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>
                          <a:solidFill>
                            <a:schemeClr val="tx1"/>
                          </a:solidFill>
                        </a:rPr>
                        <a:t>143</a:t>
                      </a:r>
                      <a:r>
                        <a:rPr lang="en-US" sz="900" b="1" baseline="0" dirty="0" smtClean="0">
                          <a:solidFill>
                            <a:schemeClr val="tx1"/>
                          </a:solidFill>
                        </a:rPr>
                        <a:t> min.</a:t>
                      </a:r>
                      <a:endParaRPr lang="en-US" sz="9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8AE5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>
                          <a:solidFill>
                            <a:schemeClr val="tx1"/>
                          </a:solidFill>
                        </a:rPr>
                        <a:t>Comedy</a:t>
                      </a:r>
                      <a:endParaRPr lang="en-US" sz="9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8AE5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err="1" smtClean="0">
                          <a:solidFill>
                            <a:schemeClr val="tx1"/>
                          </a:solidFill>
                        </a:rPr>
                        <a:t>Blueray</a:t>
                      </a:r>
                      <a:endParaRPr lang="en-US" sz="9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8AE5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>
                          <a:solidFill>
                            <a:schemeClr val="tx1"/>
                          </a:solidFill>
                        </a:rPr>
                        <a:t>$17.50</a:t>
                      </a:r>
                      <a:endParaRPr lang="en-US" sz="9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8AE5FA"/>
                    </a:solidFill>
                  </a:tcPr>
                </a:tc>
              </a:tr>
              <a:tr h="245333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err="1" smtClean="0">
                          <a:solidFill>
                            <a:schemeClr val="tx1"/>
                          </a:solidFill>
                        </a:rPr>
                        <a:t>Sicko</a:t>
                      </a:r>
                      <a:endParaRPr lang="en-US" sz="9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8AE5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en-US" sz="9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8AE5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>
                          <a:solidFill>
                            <a:schemeClr val="tx1"/>
                          </a:solidFill>
                        </a:rPr>
                        <a:t>116 min.</a:t>
                      </a:r>
                      <a:endParaRPr lang="en-US" sz="9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8AE5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>
                          <a:solidFill>
                            <a:schemeClr val="tx1"/>
                          </a:solidFill>
                        </a:rPr>
                        <a:t>Documentary</a:t>
                      </a:r>
                      <a:endParaRPr lang="en-US" sz="9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8AE5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>
                          <a:solidFill>
                            <a:schemeClr val="tx1"/>
                          </a:solidFill>
                        </a:rPr>
                        <a:t>Streaming</a:t>
                      </a:r>
                      <a:endParaRPr lang="en-US" sz="9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8AE5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>
                          <a:solidFill>
                            <a:schemeClr val="tx1"/>
                          </a:solidFill>
                        </a:rPr>
                        <a:t>$11.75</a:t>
                      </a:r>
                      <a:endParaRPr lang="en-US" sz="9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8AE5FA"/>
                    </a:solidFill>
                  </a:tcPr>
                </a:tc>
              </a:tr>
            </a:tbl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 Slide </a:t>
            </a:r>
            <a:fld id="{B59372DE-6CAC-41E8-9DE8-8D4009092785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(C) Dennis Kafura 2016</a:t>
            </a:r>
            <a:endParaRPr lang="en-US" altLang="en-US"/>
          </a:p>
        </p:txBody>
      </p:sp>
      <p:pic>
        <p:nvPicPr>
          <p:cNvPr id="1030" name="Picture 6" descr="https://moneyball123.files.wordpress.com/2012/11/moneyball-post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054314"/>
            <a:ext cx="682251" cy="101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403" y="1740234"/>
            <a:ext cx="697229" cy="100296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3124200"/>
            <a:ext cx="758451" cy="1125310"/>
          </a:xfrm>
          <a:prstGeom prst="rect">
            <a:avLst/>
          </a:prstGeom>
        </p:spPr>
      </p:pic>
      <p:pic>
        <p:nvPicPr>
          <p:cNvPr id="1038" name="Picture 14" descr="http://vignette1.wikia.nocookie.net/disney/images/6/67/Pirates-Of-The-Caribbean-On-Stranger-Tides-Character-Movie-Poster.jpg/revision/latest?cb=2011051518023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451630"/>
            <a:ext cx="761576" cy="1129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upload.wikimedia.org/wikipedia/en/thumb/0/04/Sickoposter.jpg/220px-Sickoposter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938636"/>
            <a:ext cx="872430" cy="1284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5" name="Straight Arrow Connector 24"/>
          <p:cNvCxnSpPr>
            <a:endCxn id="1030" idx="2"/>
          </p:cNvCxnSpPr>
          <p:nvPr/>
        </p:nvCxnSpPr>
        <p:spPr>
          <a:xfrm flipH="1" flipV="1">
            <a:off x="3008126" y="2069939"/>
            <a:ext cx="1335275" cy="1409402"/>
          </a:xfrm>
          <a:prstGeom prst="straightConnector1">
            <a:avLst/>
          </a:prstGeom>
          <a:ln w="158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endCxn id="11" idx="3"/>
          </p:cNvCxnSpPr>
          <p:nvPr/>
        </p:nvCxnSpPr>
        <p:spPr>
          <a:xfrm flipH="1" flipV="1">
            <a:off x="2224632" y="2241717"/>
            <a:ext cx="2118768" cy="1506946"/>
          </a:xfrm>
          <a:prstGeom prst="straightConnector1">
            <a:avLst/>
          </a:prstGeom>
          <a:ln w="158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 flipV="1">
            <a:off x="2098894" y="3689302"/>
            <a:ext cx="2314132" cy="499778"/>
          </a:xfrm>
          <a:prstGeom prst="straightConnector1">
            <a:avLst/>
          </a:prstGeom>
          <a:ln w="158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>
            <a:off x="2514176" y="4547812"/>
            <a:ext cx="1898850" cy="234101"/>
          </a:xfrm>
          <a:prstGeom prst="straightConnector1">
            <a:avLst/>
          </a:prstGeom>
          <a:ln w="158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endCxn id="1040" idx="3"/>
          </p:cNvCxnSpPr>
          <p:nvPr/>
        </p:nvCxnSpPr>
        <p:spPr>
          <a:xfrm flipH="1">
            <a:off x="3539430" y="5002578"/>
            <a:ext cx="884665" cy="578484"/>
          </a:xfrm>
          <a:prstGeom prst="straightConnector1">
            <a:avLst/>
          </a:prstGeom>
          <a:ln w="158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4191000" y="1356678"/>
            <a:ext cx="4495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Each instance corresponds to a single real-world entity.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43026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dge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dge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5875">
          <a:solidFill>
            <a:srgbClr val="C00000"/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5062</TotalTime>
  <Words>503</Words>
  <Application>Microsoft Office PowerPoint</Application>
  <PresentationFormat>On-screen Show (4:3)</PresentationFormat>
  <Paragraphs>154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Arial Black</vt:lpstr>
      <vt:lpstr>Calibri</vt:lpstr>
      <vt:lpstr>Garamond</vt:lpstr>
      <vt:lpstr>Wingdings</vt:lpstr>
      <vt:lpstr>Edge</vt:lpstr>
      <vt:lpstr>Introduction to  Computational Thinking</vt:lpstr>
      <vt:lpstr>Abstraction</vt:lpstr>
      <vt:lpstr>Magritte and abstraction</vt:lpstr>
      <vt:lpstr>Familiar abstractions</vt:lpstr>
      <vt:lpstr>Alternative view…</vt:lpstr>
      <vt:lpstr>Information Abstraction</vt:lpstr>
      <vt:lpstr>Representing Abstractions</vt:lpstr>
      <vt:lpstr>Example</vt:lpstr>
      <vt:lpstr>Correspondence</vt:lpstr>
      <vt:lpstr>Cohort work and Reports</vt:lpstr>
      <vt:lpstr>Alternative view</vt:lpstr>
      <vt:lpstr>Yet another alternative</vt:lpstr>
    </vt:vector>
  </TitlesOfParts>
  <Company>Virginia Tech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Dennis Kafura</dc:creator>
  <cp:lastModifiedBy>kafura</cp:lastModifiedBy>
  <cp:revision>204</cp:revision>
  <dcterms:created xsi:type="dcterms:W3CDTF">2009-08-04T12:39:06Z</dcterms:created>
  <dcterms:modified xsi:type="dcterms:W3CDTF">2016-01-29T19:28:51Z</dcterms:modified>
</cp:coreProperties>
</file>