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256" r:id="rId2"/>
    <p:sldId id="267" r:id="rId3"/>
    <p:sldId id="271" r:id="rId4"/>
    <p:sldId id="272" r:id="rId5"/>
    <p:sldId id="281" r:id="rId6"/>
    <p:sldId id="268" r:id="rId7"/>
    <p:sldId id="282" r:id="rId8"/>
    <p:sldId id="276" r:id="rId9"/>
    <p:sldId id="265" r:id="rId10"/>
    <p:sldId id="266" r:id="rId11"/>
    <p:sldId id="269" r:id="rId12"/>
    <p:sldId id="277" r:id="rId13"/>
    <p:sldId id="278" r:id="rId14"/>
    <p:sldId id="273" r:id="rId15"/>
    <p:sldId id="280" r:id="rId16"/>
    <p:sldId id="270" r:id="rId17"/>
    <p:sldId id="279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6" autoAdjust="0"/>
  </p:normalViewPr>
  <p:slideViewPr>
    <p:cSldViewPr>
      <p:cViewPr varScale="1">
        <p:scale>
          <a:sx n="59" d="100"/>
          <a:sy n="59" d="100"/>
        </p:scale>
        <p:origin x="71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C7E2C0-6F4F-4F4B-A266-3D8CFFBF8BB9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BC679B-0F68-45D8-BD7B-EDBD8995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C679B-0F68-45D8-BD7B-EDBD8995F3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7367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VT_marn_shld_lgo_1.5incmyk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06EF-E029-4A7C-87AA-0DD715A9CE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200400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EE84D-4E87-4EDB-AFC3-3562690065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665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665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89711-A4E6-4F5A-AA99-2CAC611BE8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CCC896E-3238-4A3C-96BA-0319D073A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A91E3-DD94-470F-9C2C-E3612D3C23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EE72-047E-4C76-B43B-88340282C8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4D93-97D7-4AE4-8738-B990940AD3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C2EE-07B0-4F02-83BD-519C2FED39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D8A0-DDB6-4975-BC2C-10C21FFB94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531B-E94B-4399-A1F0-3662F14D50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C1BA-57AF-4804-BC77-73C221BD70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7813"/>
            <a:ext cx="7391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i="1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E8FEAD5-D6D7-43D7-A6F4-CA2F081578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9" descr="VT_marn_shld_lgo_1.5incmyk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85800" y="228600"/>
            <a:ext cx="79708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52400" y="533400"/>
            <a:ext cx="1020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CT</a:t>
            </a:r>
            <a:r>
              <a:rPr lang="en-US" dirty="0"/>
              <a:t>@</a:t>
            </a:r>
            <a:r>
              <a:rPr lang="en-US" b="1" i="1" dirty="0">
                <a:solidFill>
                  <a:srgbClr val="C00000"/>
                </a:solidFill>
              </a:rPr>
              <a:t>VT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0" y="228600"/>
            <a:ext cx="0" cy="3810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85800" y="914400"/>
            <a:ext cx="0" cy="52578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logoweb.org/laun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3175" cy="12954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Introduction to </a:t>
            </a:r>
            <a:br>
              <a:rPr lang="en-US" sz="3600" smtClean="0"/>
            </a:br>
            <a:r>
              <a:rPr lang="en-US" sz="3600" smtClean="0"/>
              <a:t>Computational Thinking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52800"/>
            <a:ext cx="7696200" cy="2362200"/>
          </a:xfrm>
        </p:spPr>
        <p:txBody>
          <a:bodyPr/>
          <a:lstStyle/>
          <a:p>
            <a:pPr algn="ctr" eaLnBrk="1" hangingPunct="1"/>
            <a:r>
              <a:rPr lang="en-US" sz="4000" i="1" dirty="0" smtClean="0"/>
              <a:t>Welcome!!</a:t>
            </a:r>
          </a:p>
          <a:p>
            <a:pPr algn="ctr" eaLnBrk="1" hangingPunct="1"/>
            <a:endParaRPr lang="en-US" sz="1800" i="1" dirty="0" smtClean="0">
              <a:latin typeface="Arial Black" pitchFamily="34" charset="0"/>
            </a:endParaRPr>
          </a:p>
          <a:p>
            <a:pPr algn="ctr" eaLnBrk="1" hangingPunct="1"/>
            <a:r>
              <a:rPr lang="en-US" sz="2000" dirty="0" smtClean="0"/>
              <a:t>Dennis Kafura</a:t>
            </a:r>
          </a:p>
          <a:p>
            <a:pPr algn="ctr" eaLnBrk="1" hangingPunct="1"/>
            <a:r>
              <a:rPr lang="en-US" sz="2000" dirty="0" smtClean="0"/>
              <a:t>(GTA, UTA, CTO</a:t>
            </a:r>
            <a:r>
              <a:rPr lang="en-US" sz="2000" smtClean="0"/>
              <a:t>, Researchers)</a:t>
            </a:r>
            <a:endParaRPr lang="en-US" sz="2000" dirty="0" smtClean="0"/>
          </a:p>
          <a:p>
            <a:pPr algn="ctr" eaLnBrk="1" hangingPunct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D4A4EB-DD78-4CCC-A150-5532538AA002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A52D4389-1A9B-46E6-B32D-C5B559E01F5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pic>
        <p:nvPicPr>
          <p:cNvPr id="11269" name="Picture 2" descr="http://www.giardinoquartet.co.uk/cmsincludes/image/body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247808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http://www.wired.com/images_blogs/gamelife/2009/09/br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667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4343400" y="838200"/>
            <a:ext cx="417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Work effectively together in your cohort</a:t>
            </a:r>
          </a:p>
        </p:txBody>
      </p:sp>
      <p:pic>
        <p:nvPicPr>
          <p:cNvPr id="11272" name="Picture 6" descr="https://encrypted-tbn3.gstatic.com/images?q=tbn:ANd9GcToOO4Ci2SIpwBMamvuhx7dkH9Kq9wSiHLH0iloXT2-EcFUVzj2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962400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05200" y="3886200"/>
            <a:ext cx="5105400" cy="2133600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Your cohort is a support group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In-class work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Specific assignments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General support </a:t>
            </a:r>
          </a:p>
          <a:p>
            <a:pPr>
              <a:buFont typeface="Wingdings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Cohort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60B0281B-7301-4A45-8839-80C0E8DB819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pic>
        <p:nvPicPr>
          <p:cNvPr id="12293" name="Picture 2" descr="https://www.icts.uiowa.edu/sites/default/files/contr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2865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://therapytoronto.ca/images/blogpics/Coope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https://encrypted-tbn1.gstatic.com/images?q=tbn:ANd9GcTorzVbF5dTPHMBjO8OagmvR_JMQJk310pBoRFC8zLPYGF4_C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663" y="4049713"/>
            <a:ext cx="23193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 rot="-1655353">
            <a:off x="2295525" y="2874963"/>
            <a:ext cx="1201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Want this!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2557463" y="5345113"/>
            <a:ext cx="1030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 this.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4572000" y="3810000"/>
            <a:ext cx="367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When you cohorts are formed</a:t>
            </a:r>
          </a:p>
          <a:p>
            <a:r>
              <a:rPr lang="en-US"/>
              <a:t>(next week) you will write a </a:t>
            </a:r>
          </a:p>
          <a:p>
            <a:r>
              <a:rPr lang="en-US"/>
              <a:t>contract that sets some guidelines</a:t>
            </a:r>
          </a:p>
          <a:p>
            <a:r>
              <a:rPr lang="en-US"/>
              <a:t>for your interactions.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you will be able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6B5DEB4A-29C6-44B0-B9E1-AD8E5A08076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pic>
        <p:nvPicPr>
          <p:cNvPr id="13317" name="Picture 8" descr="Z:\Documents\Teaching\CT-VT\Spring-2015\Example-Project-Slides_Pag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071688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8" name="Picture 10" descr="Z:\Documents\Teaching\CT-VT\Spring-2015\Example-Project-Slides_Page_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66800"/>
            <a:ext cx="2233613" cy="167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Picture 7" descr="Z:\Documents\Teaching\CT-VT\Spring-2015\Example-Project-Slides_Page_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514600"/>
            <a:ext cx="218281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Z:\Documents\Teaching\CT-VT\Spring-2015\Example-Project-Slides_Page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67200"/>
            <a:ext cx="2317750" cy="130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1" name="Picture 12" descr="Z:\Documents\Teaching\CT-VT\Spring-2015\Example-Project-Slides_Page_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133600"/>
            <a:ext cx="27511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 descr="Z:\Documents\Teaching\CT-VT\Spring-2015\Example-Project-Slides_Page_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505200"/>
            <a:ext cx="2311400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3" name="Picture 11" descr="Z:\Documents\Teaching\CT-VT\Spring-2015\Example-Project-Slides_Page_0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1219200"/>
            <a:ext cx="2246313" cy="168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4" name="Picture 6" descr="Z:\Documents\Teaching\CT-VT\Spring-2015\Example-Project-Slides_Page_0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4038600"/>
            <a:ext cx="2452688" cy="183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5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1905000"/>
            <a:ext cx="21193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you will be able to create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F7E84F8-1251-49C1-A7F0-9C6C0EAFE57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pic>
        <p:nvPicPr>
          <p:cNvPr id="14341" name="Picture 9" descr="Z:\Documents\Teaching\CT-VT\Spring-2015\Example-Project-Slides_Page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66850"/>
            <a:ext cx="2898775" cy="163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2" name="Picture 10" descr="Z:\Documents\Teaching\CT-VT\Spring-2015\Example-Project-Slides_Page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193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Picture 11" descr="Z:\Documents\Teaching\CT-VT\Spring-2015\Example-Project-Slides_Page_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86000"/>
            <a:ext cx="2708275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12" descr="Z:\Documents\Teaching\CT-VT\Spring-2015\Example-Project-Slides_Page_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419600"/>
            <a:ext cx="2424113" cy="136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8" descr="Z:\Documents\Teaching\CT-VT\Spring-2015\Example-Project-Slides_Page_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267200"/>
            <a:ext cx="2403475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114800"/>
            <a:ext cx="22383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 descr="Z:\Documents\Teaching\CT-VT\Spring-2015\Example-Project-Slides_Page_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990600"/>
            <a:ext cx="2133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8" name="Picture 7" descr="Z:\Documents\Teaching\CT-VT\Spring-2015\Example-Project-Slides_Page_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3352800"/>
            <a:ext cx="2071688" cy="155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9" name="Picture 6" descr="Z:\Documents\Teaching\CT-VT\Spring-2015\Example-Project-Slides_Page_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2819400"/>
            <a:ext cx="18256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Today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 smtClean="0"/>
              <a:t>your table discuss and answer together the questions distributed on paper. Nominate someone at your table to report for your table.</a:t>
            </a:r>
          </a:p>
          <a:p>
            <a:r>
              <a:rPr lang="en-US" dirty="0" smtClean="0"/>
              <a:t>Report back in 25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E2166782-833F-4162-9CB7-5F6342B6060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Computational Thinking?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0CCC896E-3238-4A3C-96BA-0319D073A44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82880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Computational Thinking =  abstraction  +  algorithms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200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Representing a thing by its properties.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4191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Manipulating the properties of things by a precise set of rules.</a:t>
            </a:r>
            <a:endParaRPr lang="en-US" dirty="0"/>
          </a:p>
        </p:txBody>
      </p:sp>
      <p:cxnSp>
        <p:nvCxnSpPr>
          <p:cNvPr id="10" name="Elbow Connector 9"/>
          <p:cNvCxnSpPr>
            <a:stCxn id="7" idx="0"/>
            <a:endCxn id="12" idx="2"/>
          </p:cNvCxnSpPr>
          <p:nvPr/>
        </p:nvCxnSpPr>
        <p:spPr>
          <a:xfrm rot="5400000" flipH="1" flipV="1">
            <a:off x="3889485" y="1554875"/>
            <a:ext cx="956440" cy="2334610"/>
          </a:xfrm>
          <a:prstGeom prst="bentConnector3">
            <a:avLst>
              <a:gd name="adj1" fmla="val 50000"/>
            </a:avLst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58710" y="1786760"/>
            <a:ext cx="1752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81950" y="1786760"/>
            <a:ext cx="1752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8" idx="0"/>
            <a:endCxn id="14" idx="2"/>
          </p:cNvCxnSpPr>
          <p:nvPr/>
        </p:nvCxnSpPr>
        <p:spPr>
          <a:xfrm rot="5400000" flipH="1" flipV="1">
            <a:off x="5358305" y="1991055"/>
            <a:ext cx="1947040" cy="2452850"/>
          </a:xfrm>
          <a:prstGeom prst="bentConnector3">
            <a:avLst>
              <a:gd name="adj1" fmla="val 50000"/>
            </a:avLst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the plan?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C942E685-8577-4C44-BD98-3912C5F31AC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676400"/>
          <a:ext cx="6400800" cy="3421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2895600"/>
                <a:gridCol w="2133600"/>
              </a:tblGrid>
              <a:tr h="5811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Using</a:t>
                      </a:r>
                      <a:endParaRPr lang="en-US" dirty="0"/>
                    </a:p>
                  </a:txBody>
                  <a:tcPr anchor="ctr"/>
                </a:tc>
              </a:tr>
              <a:tr h="1002996">
                <a:tc>
                  <a:txBody>
                    <a:bodyPr/>
                    <a:lstStyle/>
                    <a:p>
                      <a:r>
                        <a:rPr lang="en-US" dirty="0" smtClean="0"/>
                        <a:t>   2 weeks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Overview</a:t>
                      </a:r>
                    </a:p>
                    <a:p>
                      <a:pPr marL="914400" indent="0" algn="l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abstraction    </a:t>
                      </a:r>
                    </a:p>
                    <a:p>
                      <a:pPr marL="914400" indent="0" algn="l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algorithms    </a:t>
                      </a:r>
                    </a:p>
                    <a:p>
                      <a:pPr marL="914400" indent="0" algn="l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social impacts    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NetLogo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&amp;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Blockly</a:t>
                      </a:r>
                      <a:endParaRPr lang="en-US" dirty="0"/>
                    </a:p>
                  </a:txBody>
                  <a:tcPr anchor="ctr"/>
                </a:tc>
              </a:tr>
              <a:tr h="581101">
                <a:tc>
                  <a:txBody>
                    <a:bodyPr/>
                    <a:lstStyle/>
                    <a:p>
                      <a:r>
                        <a:rPr lang="en-US" dirty="0" smtClean="0"/>
                        <a:t>   4 weeks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Abstraction &amp; Algorithms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Blockly</a:t>
                      </a:r>
                      <a:endParaRPr lang="en-US" dirty="0"/>
                    </a:p>
                  </a:txBody>
                  <a:tcPr anchor="ctr"/>
                </a:tc>
              </a:tr>
              <a:tr h="581101">
                <a:tc>
                  <a:txBody>
                    <a:bodyPr/>
                    <a:lstStyle/>
                    <a:p>
                      <a:r>
                        <a:rPr lang="en-US" dirty="0" smtClean="0"/>
                        <a:t>   4 weeks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Big Data &amp; Mini-Project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Python</a:t>
                      </a:r>
                      <a:endParaRPr lang="en-US" dirty="0"/>
                    </a:p>
                  </a:txBody>
                  <a:tcPr anchor="ctr"/>
                </a:tc>
              </a:tr>
              <a:tr h="581101">
                <a:tc>
                  <a:txBody>
                    <a:bodyPr/>
                    <a:lstStyle/>
                    <a:p>
                      <a:r>
                        <a:rPr lang="en-US" dirty="0" smtClean="0"/>
                        <a:t>   4 weeks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Python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415" name="Rectangle 6"/>
          <p:cNvSpPr>
            <a:spLocks noChangeArrowheads="1"/>
          </p:cNvSpPr>
          <p:nvPr/>
        </p:nvSpPr>
        <p:spPr bwMode="auto">
          <a:xfrm>
            <a:off x="7162800" y="8382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Social Impact &amp; Ethics</a:t>
            </a:r>
          </a:p>
        </p:txBody>
      </p:sp>
      <p:cxnSp>
        <p:nvCxnSpPr>
          <p:cNvPr id="9" name="Straight Arrow Connector 8"/>
          <p:cNvCxnSpPr>
            <a:stCxn id="16415" idx="2"/>
          </p:cNvCxnSpPr>
          <p:nvPr/>
        </p:nvCxnSpPr>
        <p:spPr>
          <a:xfrm>
            <a:off x="8001000" y="1484313"/>
            <a:ext cx="0" cy="377348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4800" y="26670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40386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4800" y="46482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5447489"/>
            <a:ext cx="764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due data for the final project is 8:00AM on Monday, May 2, 2016.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is a 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This is a new class in the Quantitative and Computational Thinking general education requirements (also satisfies old Area 5)</a:t>
            </a:r>
          </a:p>
          <a:p>
            <a:pPr>
              <a:defRPr/>
            </a:pPr>
            <a:r>
              <a:rPr lang="en-US" dirty="0" smtClean="0"/>
              <a:t>We study the class as part of the scholarship of computing education research</a:t>
            </a:r>
          </a:p>
          <a:p>
            <a:pPr>
              <a:defRPr/>
            </a:pPr>
            <a:r>
              <a:rPr lang="en-US" dirty="0" smtClean="0"/>
              <a:t>To improve the class and to demonstrate the innovations at Virginia Tech</a:t>
            </a:r>
          </a:p>
          <a:p>
            <a:pPr>
              <a:defRPr/>
            </a:pPr>
            <a:r>
              <a:rPr lang="en-US" dirty="0" smtClean="0"/>
              <a:t>We ask your consent to allow us to use data and observations about the class as part of our study</a:t>
            </a:r>
          </a:p>
          <a:p>
            <a:pPr>
              <a:defRPr/>
            </a:pPr>
            <a:r>
              <a:rPr lang="en-US" dirty="0" smtClean="0"/>
              <a:t>Consent is voluntary and in no way affects your participation in the class or your grade</a:t>
            </a:r>
          </a:p>
          <a:p>
            <a:pPr>
              <a:defRPr/>
            </a:pPr>
            <a:r>
              <a:rPr lang="en-US" dirty="0" smtClean="0"/>
              <a:t>Next class we will have a form for you to 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7C655E90-77CB-4FF5-A7C3-080C803A03B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Prepare for next class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467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Do homework and </a:t>
            </a:r>
            <a:r>
              <a:rPr lang="en-US" dirty="0" smtClean="0"/>
              <a:t>reading</a:t>
            </a:r>
          </a:p>
          <a:p>
            <a:r>
              <a:rPr lang="en-US" dirty="0" smtClean="0"/>
              <a:t>Take Reading Quiz 2 before the </a:t>
            </a:r>
            <a:r>
              <a:rPr lang="en-US" smtClean="0"/>
              <a:t>next class</a:t>
            </a:r>
            <a:endParaRPr lang="en-US" dirty="0" smtClean="0"/>
          </a:p>
          <a:p>
            <a:r>
              <a:rPr lang="en-US" dirty="0" smtClean="0"/>
              <a:t>Check out NetLogo</a:t>
            </a:r>
          </a:p>
          <a:p>
            <a:pPr lvl="1"/>
            <a:r>
              <a:rPr lang="en-US" dirty="0" smtClean="0"/>
              <a:t>Runs in your browser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www.netlogoweb.org/launch</a:t>
            </a:r>
            <a:endParaRPr lang="en-US" dirty="0" smtClean="0"/>
          </a:p>
          <a:p>
            <a:pPr lvl="1"/>
            <a:r>
              <a:rPr lang="en-US" dirty="0" smtClean="0"/>
              <a:t>Explore a few models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AEC5F2DA-3734-4BB3-8228-11C6563F78E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Get the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EEDBD283-AEFF-4CBA-80C9-303EE7AF106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2169983" y="2232548"/>
            <a:ext cx="6451055" cy="34119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13139" y="319729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95400" y="3810000"/>
            <a:ext cx="1600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8500" y="1090047"/>
            <a:ext cx="3505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Log in to: </a:t>
            </a:r>
            <a:r>
              <a:rPr lang="en-US" sz="3200" dirty="0" err="1" smtClean="0"/>
              <a:t>vt.instructure.com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Welcome Page -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15F4A2FF-D4DB-47D9-99EC-3394DFD03E0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33" y="1181615"/>
            <a:ext cx="6633667" cy="486624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200405" y="185701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2009412"/>
            <a:ext cx="500001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Canvas has the readings, classwork, homework and surveys organized by due date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endCxn id="3" idx="1"/>
          </p:cNvCxnSpPr>
          <p:nvPr/>
        </p:nvCxnSpPr>
        <p:spPr>
          <a:xfrm flipV="1">
            <a:off x="2667000" y="2609577"/>
            <a:ext cx="609600" cy="10480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334000" y="3209741"/>
            <a:ext cx="533400" cy="6764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7400" y="3232705"/>
            <a:ext cx="507304" cy="66393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62883"/>
            <a:ext cx="6707443" cy="454493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174" idx="3"/>
          </p:cNvCxnSpPr>
          <p:nvPr/>
        </p:nvCxnSpPr>
        <p:spPr>
          <a:xfrm flipV="1">
            <a:off x="1832120" y="4267200"/>
            <a:ext cx="1673080" cy="3226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page – Contents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E5F7069F-9E2F-4C99-ADBF-324795ADAAF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6096000" y="5337929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Homework</a:t>
            </a:r>
          </a:p>
        </p:txBody>
      </p:sp>
      <p:cxnSp>
        <p:nvCxnSpPr>
          <p:cNvPr id="11" name="Straight Arrow Connector 10"/>
          <p:cNvCxnSpPr>
            <a:stCxn id="7176" idx="1"/>
          </p:cNvCxnSpPr>
          <p:nvPr/>
        </p:nvCxnSpPr>
        <p:spPr>
          <a:xfrm flipH="1">
            <a:off x="5010411" y="5522873"/>
            <a:ext cx="1085589" cy="110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5788069" y="3754677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Class Day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10411" y="3958225"/>
            <a:ext cx="726511" cy="1252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758680" y="4114800"/>
            <a:ext cx="1073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Reading Quiz 1</a:t>
            </a:r>
          </a:p>
          <a:p>
            <a:r>
              <a:rPr lang="en-US" dirty="0" smtClean="0"/>
              <a:t>Reading Quizzes</a:t>
            </a:r>
          </a:p>
          <a:p>
            <a:pPr lvl="1"/>
            <a:r>
              <a:rPr lang="en-US" dirty="0" smtClean="0"/>
              <a:t>This first “reading” quiz ask for some initial thoughts on the class</a:t>
            </a:r>
          </a:p>
          <a:p>
            <a:pPr lvl="1"/>
            <a:r>
              <a:rPr lang="en-US" dirty="0" smtClean="0"/>
              <a:t>Future quizzes will ask questions about the assigned reading for the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0CCC896E-3238-4A3C-96BA-0319D073A44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61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Everyone can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400800" cy="4724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n"/>
              <a:defRPr/>
            </a:pPr>
            <a:r>
              <a:rPr lang="en-US" dirty="0" smtClean="0"/>
              <a:t>Each critical concept is seen three times in different contexts – you just need to get it once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Relaxed fit grading – make a good faith effort to do all course work and you will get at least a B-. B’s are easy too. A is just a step more.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Some important assignment are “reflections” – there are no right/wrong answers; just be conscientious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Support from your cohort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Project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You propose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A month to work on</a:t>
            </a:r>
          </a:p>
          <a:p>
            <a:pPr>
              <a:buFont typeface="Wingdings" charset="2"/>
              <a:buChar char="n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772C2FDF-8608-4353-A181-D7859360C0D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pic>
        <p:nvPicPr>
          <p:cNvPr id="8198" name="Picture 7" descr="core curricul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3962400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0CCC896E-3238-4A3C-96BA-0319D073A44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15456"/>
              </p:ext>
            </p:extLst>
          </p:nvPr>
        </p:nvGraphicFramePr>
        <p:xfrm>
          <a:off x="1219200" y="1394719"/>
          <a:ext cx="71628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066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In-class work and homework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This work is evaluated based on a credible effort to complete each assignment.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This month-long project is evaluated by a rubric assessing the quality and completeness of the project.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This work is evaluated by recorded attendance. 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 Quizzes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This work is evaluated by credible effort to demonstrate understanding of the required readings.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2848" y="5447489"/>
            <a:ext cx="764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due data for the final project is 8:00AM on Monday, May 2,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0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it takes to succeed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67600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n"/>
              <a:defRPr/>
            </a:pPr>
            <a:r>
              <a:rPr lang="en-US" dirty="0" smtClean="0"/>
              <a:t>Be conscientious and consistent in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Take the Reading Quiz before each class!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M</a:t>
            </a:r>
            <a:r>
              <a:rPr lang="en-US" dirty="0" smtClean="0"/>
              <a:t>eet </a:t>
            </a:r>
            <a:r>
              <a:rPr lang="en-US" dirty="0" smtClean="0"/>
              <a:t>deadlines for homework. Homework assigned in one class is due by the start of the next class.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A</a:t>
            </a:r>
            <a:r>
              <a:rPr lang="en-US" dirty="0" smtClean="0"/>
              <a:t>ttend </a:t>
            </a:r>
            <a:r>
              <a:rPr lang="en-US" dirty="0" smtClean="0"/>
              <a:t>class to engage in active learning. We will keep attendance. 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Ask </a:t>
            </a:r>
            <a:r>
              <a:rPr lang="en-US" dirty="0" smtClean="0"/>
              <a:t>questions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other students in the class 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your “cohort”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the UTAs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/>
              <a:t>the instructors</a:t>
            </a:r>
          </a:p>
          <a:p>
            <a:pPr lvl="1">
              <a:buFont typeface="Wingdings" charset="2"/>
              <a:buChar char="q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EF6D8BD7-D770-440D-A5B5-29683F16C39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 dirty="0"/>
          </a:p>
        </p:txBody>
      </p:sp>
      <p:pic>
        <p:nvPicPr>
          <p:cNvPr id="9222" name="Picture 7" descr="core curricul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3733800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Role: Instructor and UTAs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AE9CD-C58B-4719-AED0-DE591DE9EBCE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pic>
        <p:nvPicPr>
          <p:cNvPr id="10245" name="Picture 7" descr="https://encrypted-tbn2.gstatic.com/images?q=tbn:ANd9GcStD5ZFqkyM662PHGPE7Ap3qS2lcnFAhcEpv8X5dX4nyEniN95H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206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4137025" y="115411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conductor</a:t>
            </a:r>
          </a:p>
        </p:txBody>
      </p:sp>
      <p:pic>
        <p:nvPicPr>
          <p:cNvPr id="10247" name="Picture 9" descr="http://vcl.svu.edu/wp-content/uploads/2014/07/Sesquicentennial-wagon-t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3810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1143000" y="445135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guide</a:t>
            </a:r>
          </a:p>
        </p:txBody>
      </p:sp>
      <p:pic>
        <p:nvPicPr>
          <p:cNvPr id="10249" name="Picture 11" descr="http://myitforum.com/myitforumwp/wp-content/uploads/2013/04/advis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440113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4114800" y="556260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mentor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4463</TotalTime>
  <Words>809</Words>
  <Application>Microsoft Office PowerPoint</Application>
  <PresentationFormat>On-screen Show (4:3)</PresentationFormat>
  <Paragraphs>152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Garamond</vt:lpstr>
      <vt:lpstr>Wingdings</vt:lpstr>
      <vt:lpstr>Edge</vt:lpstr>
      <vt:lpstr>Introduction to  Computational Thinking</vt:lpstr>
      <vt:lpstr>Get the Book</vt:lpstr>
      <vt:lpstr>Welcome Page - Schedule</vt:lpstr>
      <vt:lpstr>Module page – Contents </vt:lpstr>
      <vt:lpstr>Lets Get Started</vt:lpstr>
      <vt:lpstr>Everyone can succeed</vt:lpstr>
      <vt:lpstr>Syllabus</vt:lpstr>
      <vt:lpstr>What it takes to succeed</vt:lpstr>
      <vt:lpstr>Role: Instructor and UTAs</vt:lpstr>
      <vt:lpstr>Your Role</vt:lpstr>
      <vt:lpstr>Cohort Contract</vt:lpstr>
      <vt:lpstr>What you will be able to use</vt:lpstr>
      <vt:lpstr>What you will be able to create</vt:lpstr>
      <vt:lpstr>For Today</vt:lpstr>
      <vt:lpstr>What is Computational Thinking?</vt:lpstr>
      <vt:lpstr>What’s the plan?</vt:lpstr>
      <vt:lpstr>Class is a research project</vt:lpstr>
      <vt:lpstr>Prepare for next class</vt:lpstr>
    </vt:vector>
  </TitlesOfParts>
  <Company>Virginia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Kafura</dc:creator>
  <cp:lastModifiedBy>kafura</cp:lastModifiedBy>
  <cp:revision>183</cp:revision>
  <dcterms:created xsi:type="dcterms:W3CDTF">2009-08-04T12:39:06Z</dcterms:created>
  <dcterms:modified xsi:type="dcterms:W3CDTF">2016-01-19T13:50:25Z</dcterms:modified>
</cp:coreProperties>
</file>