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sldIdLst>
    <p:sldId id="256" r:id="rId2"/>
    <p:sldId id="257" r:id="rId3"/>
    <p:sldId id="259" r:id="rId4"/>
    <p:sldId id="262" r:id="rId5"/>
    <p:sldId id="263" r:id="rId6"/>
    <p:sldId id="264" r:id="rId7"/>
    <p:sldId id="266" r:id="rId8"/>
    <p:sldId id="265" r:id="rId9"/>
    <p:sldId id="260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A300"/>
    <a:srgbClr val="6DC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00" autoAdjust="0"/>
  </p:normalViewPr>
  <p:slideViewPr>
    <p:cSldViewPr>
      <p:cViewPr varScale="1">
        <p:scale>
          <a:sx n="59" d="100"/>
          <a:sy n="59" d="100"/>
        </p:scale>
        <p:origin x="715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690C370-0C5E-4679-9B93-60967E495A11}" type="datetimeFigureOut">
              <a:rPr lang="en-US"/>
              <a:pPr>
                <a:defRPr/>
              </a:pPr>
              <a:t>1/14/2016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B78A1E3-A522-4B7B-930D-69614FF527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947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78A1E3-A522-4B7B-930D-69614FF5276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6666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1750" cap="flat" cmpd="sng">
            <a:solidFill>
              <a:srgbClr val="C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62200"/>
            <a:ext cx="1736725" cy="291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VT_marn_shld_lgo_1.5incmyk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7338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1A7B77-F7EA-4159-BF14-E45565D9F4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3200400" y="62468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12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50EB4-BD0E-4858-B9CD-8C80BFB67D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197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665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665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1DB24-CD1B-4657-9F2C-98EA97FB3F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7110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DB298484-049F-44CC-A9EF-0C39FF1ADD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985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BEB1C-53D1-4C21-B0A5-7217044958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463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A0FAC-842D-4D40-9066-53FCD5B50E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1458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476AB-2519-41C3-BEB2-5389864371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57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5F453-49F3-4566-B647-AA1D1726E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935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9FCBD-1E55-49E4-A9A2-975B2923A7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813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13E6B-36E1-465D-8406-419E0817BE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213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D7269-76A8-4153-AC30-5898FA2369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951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77813"/>
            <a:ext cx="73914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295400"/>
            <a:ext cx="7467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i="1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6C0225E5-4B08-431A-B37E-142AC5934D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9" descr="VT_marn_shld_lgo_1.5incmyk.t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>
          <a:xfrm>
            <a:off x="685800" y="228600"/>
            <a:ext cx="797083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extBox 12"/>
          <p:cNvSpPr txBox="1">
            <a:spLocks noChangeArrowheads="1"/>
          </p:cNvSpPr>
          <p:nvPr userDrawn="1"/>
        </p:nvSpPr>
        <p:spPr bwMode="auto">
          <a:xfrm>
            <a:off x="152400" y="533400"/>
            <a:ext cx="1020763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b="1" dirty="0" smtClean="0">
                <a:solidFill>
                  <a:srgbClr val="0070C0"/>
                </a:solidFill>
              </a:rPr>
              <a:t>CT</a:t>
            </a:r>
            <a:r>
              <a:rPr lang="en-US" altLang="en-US" dirty="0" smtClean="0"/>
              <a:t>@</a:t>
            </a:r>
            <a:r>
              <a:rPr lang="en-US" altLang="en-US" b="1" i="1" dirty="0" smtClean="0">
                <a:solidFill>
                  <a:srgbClr val="C00000"/>
                </a:solidFill>
              </a:rPr>
              <a:t>VT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85800" y="228600"/>
            <a:ext cx="0" cy="3810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685800" y="914400"/>
            <a:ext cx="0" cy="52578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0" r:id="rId1"/>
    <p:sldLayoutId id="2147484191" r:id="rId2"/>
    <p:sldLayoutId id="2147484181" r:id="rId3"/>
    <p:sldLayoutId id="2147484182" r:id="rId4"/>
    <p:sldLayoutId id="2147484183" r:id="rId5"/>
    <p:sldLayoutId id="2147484184" r:id="rId6"/>
    <p:sldLayoutId id="2147484185" r:id="rId7"/>
    <p:sldLayoutId id="2147484186" r:id="rId8"/>
    <p:sldLayoutId id="2147484187" r:id="rId9"/>
    <p:sldLayoutId id="2147484188" r:id="rId10"/>
    <p:sldLayoutId id="214748418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623175" cy="1295400"/>
          </a:xfrm>
        </p:spPr>
        <p:txBody>
          <a:bodyPr/>
          <a:lstStyle/>
          <a:p>
            <a:pPr algn="ctr" eaLnBrk="1" hangingPunct="1"/>
            <a:r>
              <a:rPr lang="en-US" altLang="en-US" sz="3600" smtClean="0"/>
              <a:t>Introduction to </a:t>
            </a:r>
            <a:br>
              <a:rPr lang="en-US" altLang="en-US" sz="3600" smtClean="0"/>
            </a:br>
            <a:r>
              <a:rPr lang="en-US" altLang="en-US" sz="3600" smtClean="0"/>
              <a:t>Computational Thinking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05200"/>
            <a:ext cx="7696200" cy="1752600"/>
          </a:xfrm>
        </p:spPr>
        <p:txBody>
          <a:bodyPr/>
          <a:lstStyle/>
          <a:p>
            <a:pPr algn="ctr" eaLnBrk="1" hangingPunct="1"/>
            <a:r>
              <a:rPr lang="en-US" altLang="en-US" sz="4000" i="1" smtClean="0"/>
              <a:t>Installing Python</a:t>
            </a:r>
          </a:p>
          <a:p>
            <a:pPr algn="ctr" eaLnBrk="1" hangingPunct="1"/>
            <a:endParaRPr lang="en-US" altLang="en-US" i="1" smtClean="0">
              <a:latin typeface="Arial Black" panose="020B0A040201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1A7B77-F7EA-4159-BF14-E45565D9F42E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 Installation 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467600" cy="480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Step 1 – Get files</a:t>
            </a:r>
          </a:p>
          <a:p>
            <a:pPr lvl="1">
              <a:defRPr/>
            </a:pPr>
            <a:r>
              <a:rPr lang="en-US" dirty="0" smtClean="0"/>
              <a:t>Insert USB drive</a:t>
            </a:r>
          </a:p>
          <a:p>
            <a:pPr lvl="1">
              <a:defRPr/>
            </a:pPr>
            <a:r>
              <a:rPr lang="en-US" dirty="0" smtClean="0"/>
              <a:t>Copy two things to desktop</a:t>
            </a:r>
          </a:p>
          <a:p>
            <a:pPr lvl="2">
              <a:defRPr/>
            </a:pPr>
            <a:r>
              <a:rPr lang="en-US" dirty="0" err="1" smtClean="0"/>
              <a:t>Computational_thinking</a:t>
            </a:r>
            <a:endParaRPr lang="en-US" dirty="0" smtClean="0"/>
          </a:p>
          <a:p>
            <a:pPr lvl="2">
              <a:defRPr/>
            </a:pPr>
            <a:r>
              <a:rPr lang="en-US" dirty="0" smtClean="0"/>
              <a:t>And one of…</a:t>
            </a:r>
          </a:p>
          <a:p>
            <a:pPr lvl="3">
              <a:defRPr/>
            </a:pPr>
            <a:r>
              <a:rPr lang="en-US" dirty="0" smtClean="0"/>
              <a:t>PC – Anaconda-2.3.0-Windows-x86.exe</a:t>
            </a:r>
          </a:p>
          <a:p>
            <a:pPr lvl="3">
              <a:defRPr/>
            </a:pPr>
            <a:r>
              <a:rPr lang="en-US" dirty="0" smtClean="0"/>
              <a:t>MAC - Anaconda-2.3.0-MaxOSX-x86_64.pkg</a:t>
            </a:r>
          </a:p>
          <a:p>
            <a:pPr lvl="1">
              <a:defRPr/>
            </a:pPr>
            <a:r>
              <a:rPr lang="en-US" dirty="0" smtClean="0"/>
              <a:t>Eject USB Drive</a:t>
            </a:r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DB298484-049F-44CC-A9EF-0C39FF1ADD7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Installation Directions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Step 2 - PC</a:t>
            </a:r>
          </a:p>
          <a:p>
            <a:pPr lvl="1"/>
            <a:r>
              <a:rPr lang="en-US" altLang="en-US" smtClean="0"/>
              <a:t>Run Anaconda file</a:t>
            </a:r>
          </a:p>
          <a:p>
            <a:pPr lvl="1"/>
            <a:r>
              <a:rPr lang="en-US" altLang="en-US" smtClean="0"/>
              <a:t>Click, Next, I Agree, Select Just Me/Next, Install</a:t>
            </a:r>
          </a:p>
          <a:p>
            <a:r>
              <a:rPr lang="en-US" altLang="en-US" smtClean="0"/>
              <a:t>Step 2 – Mac</a:t>
            </a:r>
          </a:p>
          <a:p>
            <a:pPr lvl="1"/>
            <a:r>
              <a:rPr lang="en-US" altLang="en-US" smtClean="0"/>
              <a:t>Be sure you are connected to the network</a:t>
            </a:r>
          </a:p>
          <a:p>
            <a:pPr lvl="1"/>
            <a:r>
              <a:rPr lang="en-US" altLang="en-US" smtClean="0"/>
              <a:t>Run Anaconda file</a:t>
            </a:r>
          </a:p>
          <a:p>
            <a:pPr lvl="1"/>
            <a:r>
              <a:rPr lang="en-US" altLang="en-US" smtClean="0"/>
              <a:t>Continue, Continue, Agree, Install for me only/Continue, Install</a:t>
            </a:r>
          </a:p>
          <a:p>
            <a:endParaRPr lang="en-U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DB298484-049F-44CC-A9EF-0C39FF1ADD7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All the Python code you develop MUST be in the computational_thinking folder. </a:t>
            </a:r>
          </a:p>
          <a:p>
            <a:r>
              <a:rPr lang="en-US" altLang="en-US" smtClean="0"/>
              <a:t>You can place this folder wherever you want</a:t>
            </a:r>
          </a:p>
          <a:p>
            <a:r>
              <a:rPr lang="en-US" altLang="en-US" smtClean="0"/>
              <a:t>Remember where you put it!!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DB298484-049F-44CC-A9EF-0C39FF1ADD7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Spyder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1) Open it up</a:t>
            </a:r>
          </a:p>
          <a:p>
            <a:pPr lvl="1"/>
            <a:r>
              <a:rPr lang="en-US" altLang="en-US" smtClean="0"/>
              <a:t>Windows:</a:t>
            </a:r>
            <a:br>
              <a:rPr lang="en-US" altLang="en-US" smtClean="0"/>
            </a:br>
            <a:r>
              <a:rPr lang="en-US" altLang="en-US" smtClean="0"/>
              <a:t>	“</a:t>
            </a:r>
            <a:r>
              <a:rPr lang="en-US" altLang="en-US" sz="2000" smtClean="0"/>
              <a:t>Start Button” -&gt; “Programs” -&gt; “Anaconda” -&gt; “Spyder”</a:t>
            </a:r>
          </a:p>
          <a:p>
            <a:pPr lvl="2"/>
            <a:r>
              <a:rPr lang="en-US" altLang="en-US" sz="1600" smtClean="0"/>
              <a:t>For convenience, you can drag the “Spyder” to the desktop or right click to pin it to the taskbar</a:t>
            </a:r>
          </a:p>
          <a:p>
            <a:pPr lvl="1"/>
            <a:r>
              <a:rPr lang="en-US" altLang="en-US" smtClean="0"/>
              <a:t>Mac:</a:t>
            </a:r>
          </a:p>
          <a:p>
            <a:pPr lvl="2"/>
            <a:r>
              <a:rPr lang="en-US" altLang="en-US" smtClean="0"/>
              <a:t>Javier will help you create a shortcut to spyder</a:t>
            </a:r>
          </a:p>
          <a:p>
            <a:pPr lvl="2"/>
            <a:r>
              <a:rPr lang="en-US" altLang="en-US" sz="2000" smtClean="0"/>
              <a:t>Alternatively, if Javier isn’t there, you can use the “Launcher” – can take a little while on some machines</a:t>
            </a:r>
          </a:p>
          <a:p>
            <a:pPr lvl="2"/>
            <a:endParaRPr lang="en-US" altLang="en-US" smtClean="0"/>
          </a:p>
          <a:p>
            <a:r>
              <a:rPr lang="en-US" altLang="en-US" smtClean="0"/>
              <a:t>2) Set up your Global Working Directory (next slide)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DB298484-049F-44CC-A9EF-0C39FF1ADD7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Global Working Directory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7467600" cy="4648200"/>
          </a:xfrm>
        </p:spPr>
        <p:txBody>
          <a:bodyPr/>
          <a:lstStyle/>
          <a:p>
            <a:r>
              <a:rPr lang="en-US" altLang="en-US" sz="2400" smtClean="0"/>
              <a:t>In Spyder, just the first time you start…</a:t>
            </a:r>
          </a:p>
          <a:p>
            <a:r>
              <a:rPr lang="en-US" altLang="en-US" sz="2000" smtClean="0"/>
              <a:t>Windows: Tools -&gt; Preferences -&gt; Global Working Directory</a:t>
            </a:r>
          </a:p>
          <a:p>
            <a:r>
              <a:rPr lang="en-US" altLang="en-US" sz="2000" smtClean="0"/>
              <a:t>Mac:  python -&gt; Preferences -&gt; Global Working Directory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pic>
        <p:nvPicPr>
          <p:cNvPr id="1024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09800"/>
            <a:ext cx="7191375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4038600" y="3140075"/>
            <a:ext cx="4038600" cy="990600"/>
          </a:xfrm>
          <a:prstGeom prst="rect">
            <a:avLst/>
          </a:prstGeom>
          <a:solidFill>
            <a:schemeClr val="accent1">
              <a:lumMod val="20000"/>
              <a:lumOff val="80000"/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DB298484-049F-44CC-A9EF-0C39FF1ADD7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Saving things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Always save everything to your “computational_thinking” folder</a:t>
            </a:r>
          </a:p>
          <a:p>
            <a:endParaRPr lang="en-US" altLang="en-US" smtClean="0"/>
          </a:p>
          <a:p>
            <a:r>
              <a:rPr lang="en-US" altLang="en-US" smtClean="0"/>
              <a:t>When you open up spyder, it makes a temporary file. Open a new file instead, and immediately save it to your “computational_thinking” folder.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DB298484-049F-44CC-A9EF-0C39FF1ADD7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Running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Click the green triangle in the top left.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“There is no python console selected”</a:t>
            </a:r>
          </a:p>
          <a:p>
            <a:pPr lvl="1">
              <a:defRPr/>
            </a:pPr>
            <a:r>
              <a:rPr lang="en-US" dirty="0" smtClean="0"/>
              <a:t>Click the “</a:t>
            </a:r>
            <a:r>
              <a:rPr lang="en-US" dirty="0" err="1" smtClean="0"/>
              <a:t>IPython</a:t>
            </a:r>
            <a:r>
              <a:rPr lang="en-US" dirty="0" smtClean="0"/>
              <a:t> console” tab in the bottom right before you run.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pic>
        <p:nvPicPr>
          <p:cNvPr id="12294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48225" y="1276350"/>
            <a:ext cx="3638550" cy="4610100"/>
          </a:xfrm>
        </p:spPr>
      </p:pic>
      <p:sp>
        <p:nvSpPr>
          <p:cNvPr id="9" name="Rectangle 8"/>
          <p:cNvSpPr/>
          <p:nvPr/>
        </p:nvSpPr>
        <p:spPr>
          <a:xfrm>
            <a:off x="4991100" y="3657600"/>
            <a:ext cx="3162300" cy="419100"/>
          </a:xfrm>
          <a:prstGeom prst="rect">
            <a:avLst/>
          </a:prstGeom>
          <a:solidFill>
            <a:schemeClr val="accent1">
              <a:lumMod val="20000"/>
              <a:lumOff val="80000"/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A0FAC-842D-4D40-9066-53FCD5B50E4A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Next steps today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Complete installation</a:t>
            </a:r>
          </a:p>
          <a:p>
            <a:pPr lvl="1"/>
            <a:r>
              <a:rPr lang="en-US" altLang="en-US" smtClean="0"/>
              <a:t>Check with us if you have problems</a:t>
            </a:r>
          </a:p>
          <a:p>
            <a:r>
              <a:rPr lang="en-US" altLang="en-US" smtClean="0"/>
              <a:t>Complete Coursework and Homework exercises for today and previous days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DB298484-049F-44CC-A9EF-0C39FF1ADD7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C0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7598</TotalTime>
  <Words>314</Words>
  <Application>Microsoft Office PowerPoint</Application>
  <PresentationFormat>On-screen Show (4:3)</PresentationFormat>
  <Paragraphs>68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Garamond</vt:lpstr>
      <vt:lpstr>Wingdings</vt:lpstr>
      <vt:lpstr>Edge</vt:lpstr>
      <vt:lpstr>Introduction to  Computational Thinking</vt:lpstr>
      <vt:lpstr> Installation Directions</vt:lpstr>
      <vt:lpstr>Installation Directions</vt:lpstr>
      <vt:lpstr>Use</vt:lpstr>
      <vt:lpstr>Spyder</vt:lpstr>
      <vt:lpstr>Global Working Directory</vt:lpstr>
      <vt:lpstr>Saving things</vt:lpstr>
      <vt:lpstr>Running things</vt:lpstr>
      <vt:lpstr>Next steps today</vt:lpstr>
    </vt:vector>
  </TitlesOfParts>
  <Company>Virginia 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Dennis Kafura</dc:creator>
  <cp:lastModifiedBy>kafura</cp:lastModifiedBy>
  <cp:revision>260</cp:revision>
  <dcterms:created xsi:type="dcterms:W3CDTF">2009-08-04T12:39:06Z</dcterms:created>
  <dcterms:modified xsi:type="dcterms:W3CDTF">2016-01-14T15:38:56Z</dcterms:modified>
</cp:coreProperties>
</file>