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sldIdLst>
    <p:sldId id="256" r:id="rId2"/>
    <p:sldId id="291" r:id="rId3"/>
    <p:sldId id="292" r:id="rId4"/>
    <p:sldId id="278" r:id="rId5"/>
    <p:sldId id="276" r:id="rId6"/>
    <p:sldId id="283" r:id="rId7"/>
    <p:sldId id="277" r:id="rId8"/>
    <p:sldId id="286" r:id="rId9"/>
    <p:sldId id="290" r:id="rId10"/>
    <p:sldId id="285" r:id="rId11"/>
    <p:sldId id="287" r:id="rId12"/>
    <p:sldId id="289" r:id="rId13"/>
    <p:sldId id="27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A300"/>
    <a:srgbClr val="6DC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00" autoAdjust="0"/>
  </p:normalViewPr>
  <p:slideViewPr>
    <p:cSldViewPr>
      <p:cViewPr varScale="1">
        <p:scale>
          <a:sx n="59" d="100"/>
          <a:sy n="59" d="100"/>
        </p:scale>
        <p:origin x="715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155C30A-9598-498B-A04B-E859F8C77B8A}" type="datetimeFigureOut">
              <a:rPr lang="en-US"/>
              <a:pPr>
                <a:defRPr/>
              </a:pPr>
              <a:t>1/13/2016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DFC3C07-1BA1-4953-A0CD-76DAC1B0BA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026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C3C07-1BA1-4953-A0CD-76DAC1B0BA3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23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1750" cap="flat" cmpd="sng">
            <a:solidFill>
              <a:srgbClr val="C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62200"/>
            <a:ext cx="1736725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VT_marn_shld_lgo_1.5incmyk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7338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7E1E7-B1DE-4B87-BFA7-B2B71F6753B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3200400" y="6246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9EE93-BACF-4C21-A2B5-4DD947695D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665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665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1688D-1531-4E55-831A-29A645718C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2FF74DAD-6314-4CA7-B2C2-03EB06307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B4A74-FBF8-4DAC-9D0D-8DAD938E1D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A8379-4D3A-4BCB-AE57-8BB2033B8C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A3906-13EC-4F33-A06A-6A3DCF7D50B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6C88A-0B49-4D5F-B464-6504BF54DCB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71F99-3FD4-4170-B8BF-D5C79B75A4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A9651-FC11-44F3-866B-4C09C32622E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D0282-64CD-47E0-AC6F-D81EC925A5C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77813"/>
            <a:ext cx="73914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295400"/>
            <a:ext cx="746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 i="1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221DCC0A-922B-430E-A01B-348BD40B5F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9" descr="VT_marn_shld_lgo_1.5incmyk.t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685800" y="228600"/>
            <a:ext cx="797083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2"/>
          <p:cNvSpPr txBox="1">
            <a:spLocks noChangeArrowheads="1"/>
          </p:cNvSpPr>
          <p:nvPr userDrawn="1"/>
        </p:nvSpPr>
        <p:spPr bwMode="auto">
          <a:xfrm>
            <a:off x="152400" y="533400"/>
            <a:ext cx="1020763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b="1" dirty="0" smtClean="0">
                <a:solidFill>
                  <a:srgbClr val="0070C0"/>
                </a:solidFill>
              </a:rPr>
              <a:t>CT</a:t>
            </a:r>
            <a:r>
              <a:rPr lang="en-US" altLang="en-US" dirty="0" smtClean="0"/>
              <a:t>@</a:t>
            </a:r>
            <a:r>
              <a:rPr lang="en-US" altLang="en-US" b="1" i="1" dirty="0" smtClean="0">
                <a:solidFill>
                  <a:srgbClr val="C00000"/>
                </a:solidFill>
              </a:rPr>
              <a:t>VT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85800" y="228600"/>
            <a:ext cx="0" cy="3810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685800" y="914400"/>
            <a:ext cx="0" cy="52578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4" r:id="rId1"/>
    <p:sldLayoutId id="2147484165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623175" cy="1295400"/>
          </a:xfrm>
        </p:spPr>
        <p:txBody>
          <a:bodyPr/>
          <a:lstStyle/>
          <a:p>
            <a:pPr algn="ctr" eaLnBrk="1" hangingPunct="1"/>
            <a:r>
              <a:rPr lang="en-US" altLang="en-US" sz="3600" smtClean="0"/>
              <a:t>Introduction to </a:t>
            </a:r>
            <a:br>
              <a:rPr lang="en-US" altLang="en-US" sz="3600" smtClean="0"/>
            </a:br>
            <a:r>
              <a:rPr lang="en-US" altLang="en-US" sz="3600" smtClean="0"/>
              <a:t>Computational Thinking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7696200" cy="1752600"/>
          </a:xfrm>
        </p:spPr>
        <p:txBody>
          <a:bodyPr/>
          <a:lstStyle/>
          <a:p>
            <a:pPr algn="ctr" eaLnBrk="1" hangingPunct="1"/>
            <a:r>
              <a:rPr lang="en-US" altLang="en-US" sz="4000" i="1" dirty="0" smtClean="0"/>
              <a:t>Manipulating</a:t>
            </a:r>
          </a:p>
          <a:p>
            <a:pPr algn="ctr" eaLnBrk="1" hangingPunct="1"/>
            <a:r>
              <a:rPr lang="en-US" altLang="en-US" sz="4000" i="1" dirty="0" smtClean="0"/>
              <a:t>an Abstraction </a:t>
            </a:r>
            <a:r>
              <a:rPr lang="en-US" altLang="en-US" sz="4000" i="1" smtClean="0"/>
              <a:t>(Iteration)</a:t>
            </a:r>
          </a:p>
          <a:p>
            <a:pPr algn="ctr" eaLnBrk="1" hangingPunct="1"/>
            <a:endParaRPr lang="en-US" altLang="en-US" i="1" dirty="0" smtClean="0">
              <a:latin typeface="Arial Black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27E1E7-B1DE-4B87-BFA7-B2B71F6753B2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Combining iterations</a:t>
            </a:r>
          </a:p>
        </p:txBody>
      </p:sp>
      <p:pic>
        <p:nvPicPr>
          <p:cNvPr id="13315" name="Content Placeholder 5" descr="ForEach-Combined-Flow-Char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90800" y="1054100"/>
            <a:ext cx="3962400" cy="538162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2E463969-801F-40D2-B32E-3B225CD95524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13318" name="TextBox 1"/>
          <p:cNvSpPr txBox="1">
            <a:spLocks noChangeArrowheads="1"/>
          </p:cNvSpPr>
          <p:nvPr/>
        </p:nvSpPr>
        <p:spPr bwMode="auto">
          <a:xfrm>
            <a:off x="6248400" y="846138"/>
            <a:ext cx="25908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Find the average temperature:</a:t>
            </a:r>
          </a:p>
          <a:p>
            <a:r>
              <a:rPr lang="en-US" altLang="en-US"/>
              <a:t>average = total/number</a:t>
            </a:r>
          </a:p>
        </p:txBody>
      </p:sp>
      <p:sp>
        <p:nvSpPr>
          <p:cNvPr id="3" name="Left Brace 2"/>
          <p:cNvSpPr/>
          <p:nvPr/>
        </p:nvSpPr>
        <p:spPr>
          <a:xfrm>
            <a:off x="2362200" y="1676400"/>
            <a:ext cx="457200" cy="1828800"/>
          </a:xfrm>
          <a:prstGeom prst="leftBrace">
            <a:avLst>
              <a:gd name="adj1" fmla="val 60897"/>
              <a:gd name="adj2" fmla="val 50961"/>
            </a:avLst>
          </a:prstGeom>
          <a:ln w="15875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Left Brace 8"/>
          <p:cNvSpPr/>
          <p:nvPr/>
        </p:nvSpPr>
        <p:spPr>
          <a:xfrm>
            <a:off x="2362200" y="4038600"/>
            <a:ext cx="457200" cy="1828800"/>
          </a:xfrm>
          <a:prstGeom prst="leftBrace">
            <a:avLst>
              <a:gd name="adj1" fmla="val 60897"/>
              <a:gd name="adj2" fmla="val 50961"/>
            </a:avLst>
          </a:prstGeom>
          <a:ln w="15875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1" name="TextBox 5"/>
          <p:cNvSpPr txBox="1">
            <a:spLocks noChangeArrowheads="1"/>
          </p:cNvSpPr>
          <p:nvPr/>
        </p:nvSpPr>
        <p:spPr bwMode="auto">
          <a:xfrm>
            <a:off x="914400" y="2133600"/>
            <a:ext cx="129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Iterate to find total</a:t>
            </a:r>
          </a:p>
        </p:txBody>
      </p:sp>
      <p:sp>
        <p:nvSpPr>
          <p:cNvPr id="13322" name="TextBox 10"/>
          <p:cNvSpPr txBox="1">
            <a:spLocks noChangeArrowheads="1"/>
          </p:cNvSpPr>
          <p:nvPr/>
        </p:nvSpPr>
        <p:spPr bwMode="auto">
          <a:xfrm>
            <a:off x="838200" y="449580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Iterate to </a:t>
            </a:r>
          </a:p>
          <a:p>
            <a:r>
              <a:rPr lang="en-US" altLang="en-US"/>
              <a:t>find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Combining iterations</a:t>
            </a:r>
          </a:p>
        </p:txBody>
      </p:sp>
      <p:pic>
        <p:nvPicPr>
          <p:cNvPr id="14339" name="Content Placeholder 5" descr="ForEach-One-Iteration-Flow-Char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7400" y="1600200"/>
            <a:ext cx="5011738" cy="40830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4FBA1C56-1768-4D2F-9C31-C63BFD9CCCF4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14342" name="TextBox 1"/>
          <p:cNvSpPr txBox="1">
            <a:spLocks noChangeArrowheads="1"/>
          </p:cNvSpPr>
          <p:nvPr/>
        </p:nvSpPr>
        <p:spPr bwMode="auto">
          <a:xfrm>
            <a:off x="6248400" y="846138"/>
            <a:ext cx="25908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Find the average temperature:</a:t>
            </a:r>
          </a:p>
          <a:p>
            <a:r>
              <a:rPr lang="en-US" altLang="en-US"/>
              <a:t>average = total/number</a:t>
            </a:r>
          </a:p>
        </p:txBody>
      </p:sp>
      <p:sp>
        <p:nvSpPr>
          <p:cNvPr id="8" name="Left Brace 7"/>
          <p:cNvSpPr/>
          <p:nvPr/>
        </p:nvSpPr>
        <p:spPr>
          <a:xfrm>
            <a:off x="1893888" y="2497138"/>
            <a:ext cx="457200" cy="2286000"/>
          </a:xfrm>
          <a:prstGeom prst="leftBrace">
            <a:avLst>
              <a:gd name="adj1" fmla="val 60897"/>
              <a:gd name="adj2" fmla="val 50961"/>
            </a:avLst>
          </a:prstGeom>
          <a:ln w="15875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4" name="TextBox 1"/>
          <p:cNvSpPr txBox="1">
            <a:spLocks noChangeArrowheads="1"/>
          </p:cNvSpPr>
          <p:nvPr/>
        </p:nvSpPr>
        <p:spPr bwMode="auto">
          <a:xfrm rot="-5400000">
            <a:off x="794544" y="3472656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one iteration</a:t>
            </a:r>
          </a:p>
        </p:txBody>
      </p:sp>
      <p:sp>
        <p:nvSpPr>
          <p:cNvPr id="14345" name="TextBox 2"/>
          <p:cNvSpPr txBox="1">
            <a:spLocks noChangeArrowheads="1"/>
          </p:cNvSpPr>
          <p:nvPr/>
        </p:nvSpPr>
        <p:spPr bwMode="auto">
          <a:xfrm>
            <a:off x="6858000" y="2286000"/>
            <a:ext cx="172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combine steps</a:t>
            </a:r>
          </a:p>
        </p:txBody>
      </p:sp>
      <p:cxnSp>
        <p:nvCxnSpPr>
          <p:cNvPr id="9" name="Straight Arrow Connector 8"/>
          <p:cNvCxnSpPr>
            <a:stCxn id="14345" idx="1"/>
          </p:cNvCxnSpPr>
          <p:nvPr/>
        </p:nvCxnSpPr>
        <p:spPr>
          <a:xfrm flipH="1">
            <a:off x="6151563" y="2470150"/>
            <a:ext cx="706437" cy="164465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4345" idx="1"/>
          </p:cNvCxnSpPr>
          <p:nvPr/>
        </p:nvCxnSpPr>
        <p:spPr>
          <a:xfrm flipH="1" flipV="1">
            <a:off x="4191000" y="2066925"/>
            <a:ext cx="2667000" cy="403225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Iteration and Decision</a:t>
            </a:r>
          </a:p>
        </p:txBody>
      </p:sp>
      <p:pic>
        <p:nvPicPr>
          <p:cNvPr id="15363" name="Content Placeholder 5" descr="Combining-Decision-Iteration-Flow-Char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81425" y="1143000"/>
            <a:ext cx="5514975" cy="4648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C3BA03AE-CAE3-41EF-ABEA-00CEF5B4F703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1143000" y="2514600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Find the maximum temperature.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457825" y="2667000"/>
            <a:ext cx="3276600" cy="2209800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68" name="TextBox 2"/>
          <p:cNvSpPr txBox="1">
            <a:spLocks noChangeArrowheads="1"/>
          </p:cNvSpPr>
          <p:nvPr/>
        </p:nvSpPr>
        <p:spPr bwMode="auto">
          <a:xfrm>
            <a:off x="838200" y="3886200"/>
            <a:ext cx="37687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set current-max 0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for each city [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if temp &gt; current-max [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 set current-max temp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]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Next steps today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Work on the iteration problems in your cohort</a:t>
            </a:r>
          </a:p>
          <a:p>
            <a:r>
              <a:rPr lang="en-US" altLang="en-US" smtClean="0"/>
              <a:t>Exchange algorithms for problem 2</a:t>
            </a:r>
          </a:p>
          <a:p>
            <a:r>
              <a:rPr lang="en-US" altLang="en-US" smtClean="0"/>
              <a:t>Cohort feedback/reports</a:t>
            </a:r>
          </a:p>
          <a:p>
            <a:r>
              <a:rPr lang="en-US" altLang="en-US" smtClean="0"/>
              <a:t>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31C1C81-2F68-422D-94E4-8E5A6B8D4D65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algorithm with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2FF74DAD-6314-4CA7-B2C2-03EB063071D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grpSp>
        <p:nvGrpSpPr>
          <p:cNvPr id="52" name="Group 51"/>
          <p:cNvGrpSpPr/>
          <p:nvPr/>
        </p:nvGrpSpPr>
        <p:grpSpPr>
          <a:xfrm>
            <a:off x="2362200" y="1066800"/>
            <a:ext cx="5715000" cy="5021320"/>
            <a:chOff x="2667000" y="1066800"/>
            <a:chExt cx="5715000" cy="5021320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>
              <a:off x="4191000" y="2819400"/>
              <a:ext cx="0" cy="4572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553200" y="5181600"/>
              <a:ext cx="18288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7"/>
            <p:cNvGrpSpPr>
              <a:grpSpLocks/>
            </p:cNvGrpSpPr>
            <p:nvPr/>
          </p:nvGrpSpPr>
          <p:grpSpPr bwMode="auto">
            <a:xfrm>
              <a:off x="3344884" y="3279230"/>
              <a:ext cx="1752606" cy="609600"/>
              <a:chOff x="2099437" y="4038600"/>
              <a:chExt cx="1176471" cy="609600"/>
            </a:xfrm>
          </p:grpSpPr>
          <p:sp>
            <p:nvSpPr>
              <p:cNvPr id="15" name="TextBox 10"/>
              <p:cNvSpPr txBox="1">
                <a:spLocks noChangeArrowheads="1"/>
              </p:cNvSpPr>
              <p:nvPr/>
            </p:nvSpPr>
            <p:spPr bwMode="auto">
              <a:xfrm>
                <a:off x="2099437" y="4041230"/>
                <a:ext cx="1125316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en-US" sz="1600" dirty="0"/>
                  <a:t>for </a:t>
                </a:r>
                <a:r>
                  <a:rPr lang="en-US" altLang="en-US" sz="1600" dirty="0" smtClean="0"/>
                  <a:t>each</a:t>
                </a:r>
                <a:r>
                  <a:rPr lang="en-US" altLang="en-US" sz="1600" i="1" dirty="0"/>
                  <a:t> </a:t>
                </a:r>
                <a:r>
                  <a:rPr lang="en-US" altLang="en-US" sz="1600" dirty="0" smtClean="0"/>
                  <a:t>BOOK in BOOK LIST</a:t>
                </a:r>
                <a:endParaRPr lang="en-US" altLang="en-US" sz="1600" dirty="0"/>
              </a:p>
            </p:txBody>
          </p:sp>
          <p:sp>
            <p:nvSpPr>
              <p:cNvPr id="16" name="Pentagon 15"/>
              <p:cNvSpPr/>
              <p:nvPr/>
            </p:nvSpPr>
            <p:spPr>
              <a:xfrm>
                <a:off x="2134369" y="4038600"/>
                <a:ext cx="1141539" cy="609600"/>
              </a:xfrm>
              <a:prstGeom prst="homePlat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3687787" y="1066800"/>
              <a:ext cx="1066800" cy="457200"/>
              <a:chOff x="2819400" y="1219200"/>
              <a:chExt cx="1066800" cy="45720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2819400" y="1219200"/>
                <a:ext cx="1066800" cy="457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927130" y="1263870"/>
                <a:ext cx="85068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START</a:t>
                </a:r>
                <a:endParaRPr lang="en-US" sz="1600" b="1" dirty="0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2895600" y="1792020"/>
              <a:ext cx="2651175" cy="338554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BOOK LIST = get all books</a:t>
              </a:r>
              <a:endParaRPr lang="en-US" sz="16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637213" y="2464680"/>
              <a:ext cx="1167948" cy="338554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TOTAL = 0</a:t>
              </a:r>
              <a:endParaRPr lang="en-US" sz="16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29200" y="4109550"/>
              <a:ext cx="3048000" cy="584775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TOTAL = TOTAL +  </a:t>
              </a:r>
            </a:p>
            <a:p>
              <a:r>
                <a:rPr lang="en-US" sz="1600" dirty="0" smtClean="0"/>
                <a:t>               current BOOK’s price</a:t>
              </a:r>
              <a:endParaRPr lang="en-US" sz="1600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673370" y="5630920"/>
              <a:ext cx="1066800" cy="457200"/>
              <a:chOff x="2819400" y="1219200"/>
              <a:chExt cx="1066800" cy="45720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2819400" y="1219200"/>
                <a:ext cx="1066800" cy="457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927130" y="1263870"/>
                <a:ext cx="78899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   END</a:t>
                </a:r>
                <a:endParaRPr lang="en-US" sz="1600" b="1" dirty="0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549870" y="4813740"/>
              <a:ext cx="1301703" cy="338554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print TOTAL</a:t>
              </a:r>
              <a:endParaRPr lang="en-US" sz="1600" dirty="0"/>
            </a:p>
          </p:txBody>
        </p:sp>
        <p:cxnSp>
          <p:nvCxnSpPr>
            <p:cNvPr id="28" name="Straight Arrow Connector 27"/>
            <p:cNvCxnSpPr>
              <a:stCxn id="17" idx="4"/>
              <a:endCxn id="20" idx="0"/>
            </p:cNvCxnSpPr>
            <p:nvPr/>
          </p:nvCxnSpPr>
          <p:spPr>
            <a:xfrm>
              <a:off x="4221187" y="1524000"/>
              <a:ext cx="1" cy="26802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0" idx="2"/>
              <a:endCxn id="21" idx="0"/>
            </p:cNvCxnSpPr>
            <p:nvPr/>
          </p:nvCxnSpPr>
          <p:spPr>
            <a:xfrm flipH="1">
              <a:off x="4221187" y="2130574"/>
              <a:ext cx="1" cy="334106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hape 34"/>
            <p:cNvCxnSpPr>
              <a:stCxn id="16" idx="3"/>
              <a:endCxn id="22" idx="0"/>
            </p:cNvCxnSpPr>
            <p:nvPr/>
          </p:nvCxnSpPr>
          <p:spPr>
            <a:xfrm>
              <a:off x="5097490" y="3584030"/>
              <a:ext cx="1455710" cy="525520"/>
            </a:xfrm>
            <a:prstGeom prst="bentConnector2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4191000" y="3886200"/>
              <a:ext cx="0" cy="9144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26" idx="2"/>
              <a:endCxn id="24" idx="0"/>
            </p:cNvCxnSpPr>
            <p:nvPr/>
          </p:nvCxnSpPr>
          <p:spPr>
            <a:xfrm>
              <a:off x="4200722" y="5152294"/>
              <a:ext cx="6048" cy="478626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22" idx="2"/>
            </p:cNvCxnSpPr>
            <p:nvPr/>
          </p:nvCxnSpPr>
          <p:spPr>
            <a:xfrm>
              <a:off x="6553200" y="4694325"/>
              <a:ext cx="0" cy="487275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Elbow Connector 47"/>
            <p:cNvCxnSpPr/>
            <p:nvPr/>
          </p:nvCxnSpPr>
          <p:spPr>
            <a:xfrm rot="10800000">
              <a:off x="4191000" y="3048000"/>
              <a:ext cx="4191000" cy="2133600"/>
            </a:xfrm>
            <a:prstGeom prst="bentConnector3">
              <a:avLst>
                <a:gd name="adj1" fmla="val 596"/>
              </a:avLst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102770" y="3276600"/>
              <a:ext cx="15424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grab next book</a:t>
              </a:r>
              <a:endParaRPr lang="en-US" sz="1600" i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667000" y="3928646"/>
              <a:ext cx="15760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no more books</a:t>
              </a:r>
              <a:endParaRPr lang="en-US" sz="1600" i="1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iteration and decision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2FF74DAD-6314-4CA7-B2C2-03EB063071D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grpSp>
        <p:nvGrpSpPr>
          <p:cNvPr id="60" name="Group 59"/>
          <p:cNvGrpSpPr/>
          <p:nvPr/>
        </p:nvGrpSpPr>
        <p:grpSpPr>
          <a:xfrm>
            <a:off x="2414750" y="1066800"/>
            <a:ext cx="6272050" cy="5021320"/>
            <a:chOff x="2414750" y="1066800"/>
            <a:chExt cx="6272050" cy="5021320"/>
          </a:xfrm>
        </p:grpSpPr>
        <p:cxnSp>
          <p:nvCxnSpPr>
            <p:cNvPr id="7" name="Straight Arrow Connector 6"/>
            <p:cNvCxnSpPr/>
            <p:nvPr/>
          </p:nvCxnSpPr>
          <p:spPr bwMode="auto">
            <a:xfrm>
              <a:off x="3823140" y="2743200"/>
              <a:ext cx="1" cy="42042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17"/>
            <p:cNvGrpSpPr>
              <a:grpSpLocks/>
            </p:cNvGrpSpPr>
            <p:nvPr/>
          </p:nvGrpSpPr>
          <p:grpSpPr bwMode="auto">
            <a:xfrm>
              <a:off x="3040084" y="3163620"/>
              <a:ext cx="1752606" cy="609600"/>
              <a:chOff x="2099437" y="4038600"/>
              <a:chExt cx="1176471" cy="609600"/>
            </a:xfrm>
          </p:grpSpPr>
          <p:sp>
            <p:nvSpPr>
              <p:cNvPr id="29" name="TextBox 10"/>
              <p:cNvSpPr txBox="1">
                <a:spLocks noChangeArrowheads="1"/>
              </p:cNvSpPr>
              <p:nvPr/>
            </p:nvSpPr>
            <p:spPr bwMode="auto">
              <a:xfrm>
                <a:off x="2099437" y="4041230"/>
                <a:ext cx="112531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en-US" sz="1400" b="1" dirty="0"/>
                  <a:t>for </a:t>
                </a:r>
                <a:r>
                  <a:rPr lang="en-US" altLang="en-US" sz="1400" b="1" dirty="0" smtClean="0"/>
                  <a:t>each</a:t>
                </a:r>
                <a:r>
                  <a:rPr lang="en-US" altLang="en-US" sz="1400" b="1" i="1" dirty="0"/>
                  <a:t> </a:t>
                </a:r>
                <a:r>
                  <a:rPr lang="en-US" altLang="en-US" sz="1400" b="1" dirty="0" smtClean="0"/>
                  <a:t>BOOK in BOOK LIST</a:t>
                </a:r>
                <a:endParaRPr lang="en-US" altLang="en-US" sz="1400" b="1" dirty="0"/>
              </a:p>
            </p:txBody>
          </p:sp>
          <p:sp>
            <p:nvSpPr>
              <p:cNvPr id="30" name="Pentagon 29"/>
              <p:cNvSpPr/>
              <p:nvPr/>
            </p:nvSpPr>
            <p:spPr>
              <a:xfrm>
                <a:off x="2134369" y="4038600"/>
                <a:ext cx="1141539" cy="609600"/>
              </a:xfrm>
              <a:prstGeom prst="homePlat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 b="1"/>
              </a:p>
            </p:txBody>
          </p:sp>
        </p:grpSp>
        <p:grpSp>
          <p:nvGrpSpPr>
            <p:cNvPr id="10" name="Group 18"/>
            <p:cNvGrpSpPr/>
            <p:nvPr/>
          </p:nvGrpSpPr>
          <p:grpSpPr>
            <a:xfrm>
              <a:off x="3277887" y="1066800"/>
              <a:ext cx="1066800" cy="457200"/>
              <a:chOff x="2819400" y="1219200"/>
              <a:chExt cx="1066800" cy="45720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2819400" y="1219200"/>
                <a:ext cx="1066800" cy="457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927130" y="1263870"/>
                <a:ext cx="7692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START</a:t>
                </a:r>
                <a:endParaRPr lang="en-US" sz="1400" b="1" dirty="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588848" y="1792020"/>
              <a:ext cx="2456122" cy="307777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BOOK LIST = get all books</a:t>
              </a:r>
              <a:endParaRPr lang="en-US" sz="14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90373" y="2433150"/>
              <a:ext cx="1064074" cy="307777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TOTAL = 0</a:t>
              </a:r>
              <a:endParaRPr lang="en-US" sz="14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55780" y="4876810"/>
              <a:ext cx="3048000" cy="52322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TOTAL = TOTAL +  </a:t>
              </a:r>
            </a:p>
            <a:p>
              <a:r>
                <a:rPr lang="en-US" sz="1400" b="1" dirty="0" smtClean="0"/>
                <a:t>               current BOOK’s price</a:t>
              </a:r>
              <a:endParaRPr lang="en-US" sz="1400" b="1" dirty="0"/>
            </a:p>
          </p:txBody>
        </p:sp>
        <p:grpSp>
          <p:nvGrpSpPr>
            <p:cNvPr id="14" name="Group 22"/>
            <p:cNvGrpSpPr/>
            <p:nvPr/>
          </p:nvGrpSpPr>
          <p:grpSpPr>
            <a:xfrm>
              <a:off x="3358060" y="5630920"/>
              <a:ext cx="1066800" cy="457200"/>
              <a:chOff x="2819400" y="1219200"/>
              <a:chExt cx="1066800" cy="4572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2819400" y="1219200"/>
                <a:ext cx="1066800" cy="4572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927130" y="1263870"/>
                <a:ext cx="71365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   END</a:t>
                </a:r>
                <a:endParaRPr lang="en-US" sz="1400" b="1" dirty="0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3276600" y="4729660"/>
              <a:ext cx="1211614" cy="307777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print TOTAL</a:t>
              </a:r>
              <a:endParaRPr lang="en-US" sz="1400" b="1" dirty="0"/>
            </a:p>
          </p:txBody>
        </p:sp>
        <p:cxnSp>
          <p:nvCxnSpPr>
            <p:cNvPr id="16" name="Straight Arrow Connector 15"/>
            <p:cNvCxnSpPr>
              <a:stCxn id="27" idx="4"/>
              <a:endCxn id="11" idx="0"/>
            </p:cNvCxnSpPr>
            <p:nvPr/>
          </p:nvCxnSpPr>
          <p:spPr>
            <a:xfrm>
              <a:off x="3811287" y="1524000"/>
              <a:ext cx="5622" cy="26802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1" idx="2"/>
              <a:endCxn id="12" idx="0"/>
            </p:cNvCxnSpPr>
            <p:nvPr/>
          </p:nvCxnSpPr>
          <p:spPr>
            <a:xfrm>
              <a:off x="3816909" y="2099797"/>
              <a:ext cx="5501" cy="333353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hape 17"/>
            <p:cNvCxnSpPr>
              <a:stCxn id="30" idx="3"/>
              <a:endCxn id="34" idx="0"/>
            </p:cNvCxnSpPr>
            <p:nvPr/>
          </p:nvCxnSpPr>
          <p:spPr>
            <a:xfrm>
              <a:off x="4792690" y="3468420"/>
              <a:ext cx="1570010" cy="378370"/>
            </a:xfrm>
            <a:prstGeom prst="bentConnector2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3886200" y="3786350"/>
              <a:ext cx="0" cy="9144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5" idx="2"/>
              <a:endCxn id="25" idx="0"/>
            </p:cNvCxnSpPr>
            <p:nvPr/>
          </p:nvCxnSpPr>
          <p:spPr>
            <a:xfrm>
              <a:off x="3882407" y="5037437"/>
              <a:ext cx="9053" cy="593483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/>
            <p:nvPr/>
          </p:nvCxnSpPr>
          <p:spPr>
            <a:xfrm rot="10800000">
              <a:off x="3810000" y="2895600"/>
              <a:ext cx="4876800" cy="2133600"/>
            </a:xfrm>
            <a:prstGeom prst="bentConnector3">
              <a:avLst>
                <a:gd name="adj1" fmla="val 0"/>
              </a:avLst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797970" y="3182010"/>
              <a:ext cx="14654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/>
                <a:t>grab next book</a:t>
              </a:r>
              <a:endParaRPr lang="en-US" sz="1400" b="1" i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14750" y="3960176"/>
              <a:ext cx="14670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/>
                <a:t>no more books</a:t>
              </a:r>
              <a:endParaRPr lang="en-US" sz="1400" b="1" i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691350" y="4495800"/>
              <a:ext cx="5918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/>
                <a:t>false</a:t>
              </a:r>
              <a:endParaRPr lang="en-US" sz="1400" b="1" i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67600" y="3886200"/>
              <a:ext cx="5229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/>
                <a:t>true</a:t>
              </a:r>
              <a:endParaRPr lang="en-US" sz="1400" b="1" i="1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257800" y="3846790"/>
              <a:ext cx="2209800" cy="685800"/>
              <a:chOff x="5791200" y="1295400"/>
              <a:chExt cx="2209800" cy="685800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6043450" y="1489840"/>
                <a:ext cx="18451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BOOK’s price &gt; $40</a:t>
                </a:r>
                <a:endParaRPr lang="en-US" sz="1400" b="1" dirty="0"/>
              </a:p>
            </p:txBody>
          </p:sp>
          <p:sp>
            <p:nvSpPr>
              <p:cNvPr id="34" name="Flowchart: Decision 33"/>
              <p:cNvSpPr/>
              <p:nvPr/>
            </p:nvSpPr>
            <p:spPr>
              <a:xfrm>
                <a:off x="5791200" y="1295400"/>
                <a:ext cx="2209800" cy="685800"/>
              </a:xfrm>
              <a:prstGeom prst="flowChartDecision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0" name="Straight Arrow Connector 39"/>
            <p:cNvCxnSpPr>
              <a:stCxn id="34" idx="2"/>
              <a:endCxn id="13" idx="0"/>
            </p:cNvCxnSpPr>
            <p:nvPr/>
          </p:nvCxnSpPr>
          <p:spPr>
            <a:xfrm>
              <a:off x="6362700" y="4532590"/>
              <a:ext cx="17080" cy="34422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7467600" y="4191000"/>
              <a:ext cx="6858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400800" y="5410200"/>
              <a:ext cx="0" cy="533400"/>
            </a:xfrm>
            <a:prstGeom prst="line">
              <a:avLst/>
            </a:prstGeom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Elbow Connector 49"/>
            <p:cNvCxnSpPr/>
            <p:nvPr/>
          </p:nvCxnSpPr>
          <p:spPr>
            <a:xfrm rot="10800000" flipV="1">
              <a:off x="6400800" y="4191000"/>
              <a:ext cx="1752600" cy="1447800"/>
            </a:xfrm>
            <a:prstGeom prst="bentConnector3">
              <a:avLst>
                <a:gd name="adj1" fmla="val 1424"/>
              </a:avLst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Elbow Connector 53"/>
            <p:cNvCxnSpPr/>
            <p:nvPr/>
          </p:nvCxnSpPr>
          <p:spPr>
            <a:xfrm flipV="1">
              <a:off x="6400800" y="5029200"/>
              <a:ext cx="2286000" cy="914400"/>
            </a:xfrm>
            <a:prstGeom prst="bentConnector3">
              <a:avLst>
                <a:gd name="adj1" fmla="val 100115"/>
              </a:avLst>
            </a:prstGeom>
            <a:ln w="158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Abstraction and Big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467600" cy="23622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Abstraction identifies the properties of interest of some kind of artifact (books, people, …)</a:t>
            </a:r>
          </a:p>
          <a:p>
            <a:pPr>
              <a:defRPr/>
            </a:pPr>
            <a:r>
              <a:rPr lang="en-US" dirty="0" smtClean="0"/>
              <a:t>We are not interested in the abstraction of a single instance (one  book, one person,…) but a large number of instances of that kind </a:t>
            </a:r>
          </a:p>
          <a:p>
            <a:pPr>
              <a:defRPr/>
            </a:pPr>
            <a:r>
              <a:rPr lang="en-US" dirty="0" smtClean="0"/>
              <a:t>Examples: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B371CBF3-EBB6-4E70-B6A6-8D9880DCA3CC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3657600"/>
          <a:ext cx="6705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426720">
                <a:tc>
                  <a:txBody>
                    <a:bodyPr/>
                    <a:lstStyle/>
                    <a:p>
                      <a:r>
                        <a:rPr lang="en-US" dirty="0" smtClean="0"/>
                        <a:t>Big</a:t>
                      </a:r>
                      <a:r>
                        <a:rPr lang="en-US" baseline="0" dirty="0" smtClean="0"/>
                        <a:t> Data set 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each instance </a:t>
                      </a:r>
                      <a:r>
                        <a:rPr lang="en-US" baseline="0" dirty="0" smtClean="0"/>
                        <a:t>has…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/>
                        <a:t>All Books on Amazon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Author, title, price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/>
                        <a:t>All Movies on </a:t>
                      </a:r>
                      <a:r>
                        <a:rPr lang="en-US" dirty="0" err="1" smtClean="0"/>
                        <a:t>NetFlix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Title, rating, length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/>
                        <a:t>All Stocks on NYSE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Name, price, date,</a:t>
                      </a:r>
                      <a:r>
                        <a:rPr lang="en-US" baseline="0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/>
                        <a:t>All Temperatures in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City, state, temperature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Content Placeholder 7" descr="ForEach-Example-Flow-Char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1925" y="2325688"/>
            <a:ext cx="5019675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Iteration and Big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219200"/>
            <a:ext cx="6324600" cy="18288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3100" dirty="0" smtClean="0"/>
              <a:t>Definition</a:t>
            </a:r>
          </a:p>
          <a:p>
            <a:pPr lvl="1">
              <a:defRPr/>
            </a:pPr>
            <a:r>
              <a:rPr lang="en-US" dirty="0" smtClean="0"/>
              <a:t>repeatedly executing a set of statements</a:t>
            </a:r>
          </a:p>
          <a:p>
            <a:pPr lvl="1">
              <a:defRPr/>
            </a:pPr>
            <a:r>
              <a:rPr lang="en-US" dirty="0" smtClean="0"/>
              <a:t>where some data is different on each execution</a:t>
            </a:r>
          </a:p>
          <a:p>
            <a:pPr lvl="1">
              <a:defRPr/>
            </a:pPr>
            <a:r>
              <a:rPr lang="en-US" dirty="0" smtClean="0"/>
              <a:t>until a condition changes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D45AC54B-4F63-41C2-8328-70C6EBBFB654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3048000"/>
            <a:ext cx="3200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2800" kern="0" dirty="0" smtClean="0"/>
              <a:t>If it works for a few items it will work for millions of items!!</a:t>
            </a:r>
            <a:endParaRPr lang="en-US" kern="0" dirty="0" smtClean="0"/>
          </a:p>
          <a:p>
            <a:pPr>
              <a:defRPr/>
            </a:pPr>
            <a:endParaRPr lang="en-US" kern="0" dirty="0"/>
          </a:p>
        </p:txBody>
      </p:sp>
      <p:sp>
        <p:nvSpPr>
          <p:cNvPr id="6152" name="TextBox 1"/>
          <p:cNvSpPr txBox="1">
            <a:spLocks noChangeArrowheads="1"/>
          </p:cNvSpPr>
          <p:nvPr/>
        </p:nvSpPr>
        <p:spPr bwMode="auto">
          <a:xfrm>
            <a:off x="1219200" y="5410200"/>
            <a:ext cx="2595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AKA: looping, repetition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61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467600" cy="1371600"/>
          </a:xfrm>
        </p:spPr>
        <p:txBody>
          <a:bodyPr/>
          <a:lstStyle/>
          <a:p>
            <a:r>
              <a:rPr lang="en-US" altLang="en-US" smtClean="0"/>
              <a:t>Temperature abstraction</a:t>
            </a:r>
          </a:p>
          <a:p>
            <a:r>
              <a:rPr lang="en-US" altLang="en-US" smtClean="0"/>
              <a:t> Temperature data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33645EA3-9134-4B65-8ECF-F2A2A4BEAE49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6172200" y="1295400"/>
            <a:ext cx="1295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1200" b="1"/>
              <a:t>City:</a:t>
            </a:r>
          </a:p>
          <a:p>
            <a:r>
              <a:rPr lang="en-US" altLang="en-US" sz="1200" b="1"/>
              <a:t>State:</a:t>
            </a:r>
          </a:p>
          <a:p>
            <a:r>
              <a:rPr lang="en-US" altLang="en-US" sz="1200" b="1"/>
              <a:t>Temperature:</a:t>
            </a:r>
          </a:p>
        </p:txBody>
      </p:sp>
      <p:grpSp>
        <p:nvGrpSpPr>
          <p:cNvPr id="9223" name="Group 23"/>
          <p:cNvGrpSpPr>
            <a:grpSpLocks/>
          </p:cNvGrpSpPr>
          <p:nvPr/>
        </p:nvGrpSpPr>
        <p:grpSpPr bwMode="auto">
          <a:xfrm>
            <a:off x="1295400" y="2590800"/>
            <a:ext cx="7239000" cy="838200"/>
            <a:chOff x="990600" y="3200400"/>
            <a:chExt cx="7239000" cy="838200"/>
          </a:xfrm>
        </p:grpSpPr>
        <p:grpSp>
          <p:nvGrpSpPr>
            <p:cNvPr id="9225" name="Group 22"/>
            <p:cNvGrpSpPr>
              <a:grpSpLocks/>
            </p:cNvGrpSpPr>
            <p:nvPr/>
          </p:nvGrpSpPr>
          <p:grpSpPr bwMode="auto">
            <a:xfrm>
              <a:off x="5334000" y="3200400"/>
              <a:ext cx="1524000" cy="838200"/>
              <a:chOff x="1807780" y="3321270"/>
              <a:chExt cx="1524000" cy="838200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1828418" y="3353020"/>
                <a:ext cx="1371600" cy="7620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39" name="TextBox 7"/>
              <p:cNvSpPr txBox="1">
                <a:spLocks noChangeArrowheads="1"/>
              </p:cNvSpPr>
              <p:nvPr/>
            </p:nvSpPr>
            <p:spPr bwMode="auto">
              <a:xfrm>
                <a:off x="1807780" y="3321270"/>
                <a:ext cx="15240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altLang="en-US" sz="1200" b="1"/>
                  <a:t>City: Los Angeles</a:t>
                </a:r>
              </a:p>
              <a:p>
                <a:r>
                  <a:rPr lang="en-US" altLang="en-US" sz="1200" b="1"/>
                  <a:t>State: CA</a:t>
                </a:r>
              </a:p>
              <a:p>
                <a:r>
                  <a:rPr lang="en-US" altLang="en-US" sz="1200" b="1"/>
                  <a:t>Temperature: 100</a:t>
                </a:r>
              </a:p>
            </p:txBody>
          </p:sp>
        </p:grpSp>
        <p:grpSp>
          <p:nvGrpSpPr>
            <p:cNvPr id="9226" name="Group 10"/>
            <p:cNvGrpSpPr>
              <a:grpSpLocks/>
            </p:cNvGrpSpPr>
            <p:nvPr/>
          </p:nvGrpSpPr>
          <p:grpSpPr bwMode="auto">
            <a:xfrm>
              <a:off x="6781800" y="3200400"/>
              <a:ext cx="1447800" cy="838200"/>
              <a:chOff x="1828800" y="3321270"/>
              <a:chExt cx="1447800" cy="838200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1828800" y="3353020"/>
                <a:ext cx="1371600" cy="7620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37" name="TextBox 12"/>
              <p:cNvSpPr txBox="1">
                <a:spLocks noChangeArrowheads="1"/>
              </p:cNvSpPr>
              <p:nvPr/>
            </p:nvSpPr>
            <p:spPr bwMode="auto">
              <a:xfrm>
                <a:off x="1828800" y="3321270"/>
                <a:ext cx="14478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altLang="en-US" sz="1200" b="1"/>
                  <a:t>City: Ames</a:t>
                </a:r>
              </a:p>
              <a:p>
                <a:r>
                  <a:rPr lang="en-US" altLang="en-US" sz="1200" b="1"/>
                  <a:t>State: IA</a:t>
                </a:r>
              </a:p>
              <a:p>
                <a:r>
                  <a:rPr lang="en-US" altLang="en-US" sz="1200" b="1"/>
                  <a:t>Temperature: 65</a:t>
                </a:r>
              </a:p>
            </p:txBody>
          </p:sp>
        </p:grpSp>
        <p:grpSp>
          <p:nvGrpSpPr>
            <p:cNvPr id="9227" name="Group 13"/>
            <p:cNvGrpSpPr>
              <a:grpSpLocks/>
            </p:cNvGrpSpPr>
            <p:nvPr/>
          </p:nvGrpSpPr>
          <p:grpSpPr bwMode="auto">
            <a:xfrm>
              <a:off x="3886200" y="3200400"/>
              <a:ext cx="1447800" cy="838200"/>
              <a:chOff x="1828800" y="3321270"/>
              <a:chExt cx="1447800" cy="838200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1828800" y="3353020"/>
                <a:ext cx="1371600" cy="7620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35" name="TextBox 15"/>
              <p:cNvSpPr txBox="1">
                <a:spLocks noChangeArrowheads="1"/>
              </p:cNvSpPr>
              <p:nvPr/>
            </p:nvSpPr>
            <p:spPr bwMode="auto">
              <a:xfrm>
                <a:off x="1828800" y="3321270"/>
                <a:ext cx="14478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altLang="en-US" sz="1200" b="1"/>
                  <a:t>City: Blacksburg</a:t>
                </a:r>
              </a:p>
              <a:p>
                <a:r>
                  <a:rPr lang="en-US" altLang="en-US" sz="1200" b="1"/>
                  <a:t>State: VA</a:t>
                </a:r>
              </a:p>
              <a:p>
                <a:r>
                  <a:rPr lang="en-US" altLang="en-US" sz="1200" b="1"/>
                  <a:t>Temperature: 77</a:t>
                </a:r>
              </a:p>
            </p:txBody>
          </p:sp>
        </p:grpSp>
        <p:grpSp>
          <p:nvGrpSpPr>
            <p:cNvPr id="9228" name="Group 16"/>
            <p:cNvGrpSpPr>
              <a:grpSpLocks/>
            </p:cNvGrpSpPr>
            <p:nvPr/>
          </p:nvGrpSpPr>
          <p:grpSpPr bwMode="auto">
            <a:xfrm>
              <a:off x="2438400" y="3200400"/>
              <a:ext cx="1447800" cy="838200"/>
              <a:chOff x="1828800" y="3321270"/>
              <a:chExt cx="1447800" cy="838200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1828800" y="3353020"/>
                <a:ext cx="1371600" cy="7620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33" name="TextBox 18"/>
              <p:cNvSpPr txBox="1">
                <a:spLocks noChangeArrowheads="1"/>
              </p:cNvSpPr>
              <p:nvPr/>
            </p:nvSpPr>
            <p:spPr bwMode="auto">
              <a:xfrm>
                <a:off x="1828800" y="3321270"/>
                <a:ext cx="14478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altLang="en-US" sz="1200" b="1"/>
                  <a:t>City: New York</a:t>
                </a:r>
              </a:p>
              <a:p>
                <a:r>
                  <a:rPr lang="en-US" altLang="en-US" sz="1200" b="1"/>
                  <a:t>State: NY</a:t>
                </a:r>
              </a:p>
              <a:p>
                <a:r>
                  <a:rPr lang="en-US" altLang="en-US" sz="1200" b="1"/>
                  <a:t>Temperature: 86</a:t>
                </a:r>
              </a:p>
            </p:txBody>
          </p:sp>
        </p:grpSp>
        <p:grpSp>
          <p:nvGrpSpPr>
            <p:cNvPr id="9229" name="Group 19"/>
            <p:cNvGrpSpPr>
              <a:grpSpLocks/>
            </p:cNvGrpSpPr>
            <p:nvPr/>
          </p:nvGrpSpPr>
          <p:grpSpPr bwMode="auto">
            <a:xfrm>
              <a:off x="990600" y="3200400"/>
              <a:ext cx="1447800" cy="838200"/>
              <a:chOff x="1828800" y="3321270"/>
              <a:chExt cx="1447800" cy="838200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1828800" y="3353020"/>
                <a:ext cx="1371600" cy="7620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231" name="TextBox 21"/>
              <p:cNvSpPr txBox="1">
                <a:spLocks noChangeArrowheads="1"/>
              </p:cNvSpPr>
              <p:nvPr/>
            </p:nvSpPr>
            <p:spPr bwMode="auto">
              <a:xfrm>
                <a:off x="1828800" y="3321270"/>
                <a:ext cx="14478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altLang="en-US" sz="1200" b="1"/>
                  <a:t>City: Miami</a:t>
                </a:r>
              </a:p>
              <a:p>
                <a:r>
                  <a:rPr lang="en-US" altLang="en-US" sz="1200" b="1"/>
                  <a:t>State: FL</a:t>
                </a:r>
              </a:p>
              <a:p>
                <a:r>
                  <a:rPr lang="en-US" altLang="en-US" sz="1200" b="1"/>
                  <a:t>Temperature: 89</a:t>
                </a:r>
              </a:p>
            </p:txBody>
          </p:sp>
        </p:grpSp>
      </p:grp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1066800" y="3733800"/>
            <a:ext cx="7467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kern="0" dirty="0" smtClean="0"/>
              <a:t>Iteration can be used to process a data set</a:t>
            </a:r>
          </a:p>
          <a:p>
            <a:pPr lvl="1">
              <a:defRPr/>
            </a:pPr>
            <a:r>
              <a:rPr lang="en-US" kern="0" dirty="0" smtClean="0"/>
              <a:t>Each element is processed once</a:t>
            </a:r>
          </a:p>
          <a:p>
            <a:pPr lvl="1">
              <a:defRPr/>
            </a:pPr>
            <a:r>
              <a:rPr lang="en-US" kern="0" dirty="0" smtClean="0"/>
              <a:t>Each iteration applies the statements to the “current” element</a:t>
            </a:r>
          </a:p>
          <a:p>
            <a:pPr lvl="1">
              <a:defRPr/>
            </a:pPr>
            <a:r>
              <a:rPr lang="en-US" kern="0" dirty="0" smtClean="0"/>
              <a:t>The iteration continues as long as there are more elements remaining that have not been processed</a:t>
            </a:r>
          </a:p>
          <a:p>
            <a:pPr>
              <a:defRPr/>
            </a:pP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Flowchart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4574637C-6BF2-4292-851F-AD98FA0B9808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grpSp>
        <p:nvGrpSpPr>
          <p:cNvPr id="10245" name="Group 24"/>
          <p:cNvGrpSpPr>
            <a:grpSpLocks/>
          </p:cNvGrpSpPr>
          <p:nvPr/>
        </p:nvGrpSpPr>
        <p:grpSpPr bwMode="auto">
          <a:xfrm>
            <a:off x="2571750" y="2895600"/>
            <a:ext cx="3975100" cy="2667000"/>
            <a:chOff x="2971800" y="1981200"/>
            <a:chExt cx="3975540" cy="2667000"/>
          </a:xfrm>
        </p:grpSpPr>
        <p:sp>
          <p:nvSpPr>
            <p:cNvPr id="10261" name="TextBox 5"/>
            <p:cNvSpPr txBox="1">
              <a:spLocks noChangeArrowheads="1"/>
            </p:cNvSpPr>
            <p:nvPr/>
          </p:nvSpPr>
          <p:spPr bwMode="auto">
            <a:xfrm>
              <a:off x="4661340" y="3581400"/>
              <a:ext cx="1313180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/>
                <a:t>statements</a:t>
              </a:r>
            </a:p>
          </p:txBody>
        </p:sp>
        <p:cxnSp>
          <p:nvCxnSpPr>
            <p:cNvPr id="7" name="Shape 6"/>
            <p:cNvCxnSpPr>
              <a:endCxn id="10261" idx="0"/>
            </p:cNvCxnSpPr>
            <p:nvPr/>
          </p:nvCxnSpPr>
          <p:spPr bwMode="auto">
            <a:xfrm>
              <a:off x="4168907" y="3048000"/>
              <a:ext cx="1149477" cy="533400"/>
            </a:xfrm>
            <a:prstGeom prst="bentConnector2">
              <a:avLst/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17" idx="2"/>
            </p:cNvCxnSpPr>
            <p:nvPr/>
          </p:nvCxnSpPr>
          <p:spPr bwMode="auto">
            <a:xfrm>
              <a:off x="3424288" y="3352800"/>
              <a:ext cx="17464" cy="1295400"/>
            </a:xfrm>
            <a:prstGeom prst="straightConnector1">
              <a:avLst/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endCxn id="17" idx="0"/>
            </p:cNvCxnSpPr>
            <p:nvPr/>
          </p:nvCxnSpPr>
          <p:spPr bwMode="auto">
            <a:xfrm flipH="1">
              <a:off x="3424288" y="1981200"/>
              <a:ext cx="4763" cy="762000"/>
            </a:xfrm>
            <a:prstGeom prst="straightConnector1">
              <a:avLst/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5334261" y="3962400"/>
              <a:ext cx="0" cy="544513"/>
            </a:xfrm>
            <a:prstGeom prst="straightConnector1">
              <a:avLst/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5334261" y="4495800"/>
              <a:ext cx="1600377" cy="0"/>
            </a:xfrm>
            <a:prstGeom prst="straightConnector1">
              <a:avLst/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/>
            <p:nvPr/>
          </p:nvCxnSpPr>
          <p:spPr bwMode="auto">
            <a:xfrm rot="10800000">
              <a:off x="3441752" y="2362200"/>
              <a:ext cx="3505588" cy="2133600"/>
            </a:xfrm>
            <a:prstGeom prst="bentConnector3">
              <a:avLst>
                <a:gd name="adj1" fmla="val 525"/>
              </a:avLst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268" name="Group 17"/>
            <p:cNvGrpSpPr>
              <a:grpSpLocks/>
            </p:cNvGrpSpPr>
            <p:nvPr/>
          </p:nvGrpSpPr>
          <p:grpSpPr bwMode="auto">
            <a:xfrm>
              <a:off x="2971800" y="2743200"/>
              <a:ext cx="1176468" cy="609600"/>
              <a:chOff x="2099440" y="4038600"/>
              <a:chExt cx="1176468" cy="609600"/>
            </a:xfrm>
          </p:grpSpPr>
          <p:sp>
            <p:nvSpPr>
              <p:cNvPr id="10269" name="TextBox 10"/>
              <p:cNvSpPr txBox="1">
                <a:spLocks noChangeArrowheads="1"/>
              </p:cNvSpPr>
              <p:nvPr/>
            </p:nvSpPr>
            <p:spPr bwMode="auto">
              <a:xfrm>
                <a:off x="2099440" y="4041230"/>
                <a:ext cx="936578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for each</a:t>
                </a:r>
              </a:p>
              <a:p>
                <a:r>
                  <a:rPr lang="en-US" altLang="en-US" sz="1600" i="1"/>
                  <a:t>element</a:t>
                </a:r>
              </a:p>
            </p:txBody>
          </p:sp>
          <p:sp>
            <p:nvSpPr>
              <p:cNvPr id="17" name="Pentagon 16"/>
              <p:cNvSpPr/>
              <p:nvPr/>
            </p:nvSpPr>
            <p:spPr>
              <a:xfrm>
                <a:off x="2134369" y="4038600"/>
                <a:ext cx="1141539" cy="609600"/>
              </a:xfrm>
              <a:prstGeom prst="homePlat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10246" name="Group 1"/>
          <p:cNvGrpSpPr>
            <a:grpSpLocks/>
          </p:cNvGrpSpPr>
          <p:nvPr/>
        </p:nvGrpSpPr>
        <p:grpSpPr bwMode="auto">
          <a:xfrm>
            <a:off x="990600" y="1447800"/>
            <a:ext cx="4343400" cy="838200"/>
            <a:chOff x="990600" y="1447800"/>
            <a:chExt cx="4343400" cy="838200"/>
          </a:xfrm>
        </p:grpSpPr>
        <p:grpSp>
          <p:nvGrpSpPr>
            <p:cNvPr id="10252" name="Group 13"/>
            <p:cNvGrpSpPr>
              <a:grpSpLocks/>
            </p:cNvGrpSpPr>
            <p:nvPr/>
          </p:nvGrpSpPr>
          <p:grpSpPr bwMode="auto">
            <a:xfrm>
              <a:off x="3886200" y="1447800"/>
              <a:ext cx="1447800" cy="838200"/>
              <a:chOff x="1828800" y="3321270"/>
              <a:chExt cx="1447800" cy="838200"/>
            </a:xfrm>
          </p:grpSpPr>
          <p:sp>
            <p:nvSpPr>
              <p:cNvPr id="39" name="Rounded Rectangle 38"/>
              <p:cNvSpPr/>
              <p:nvPr/>
            </p:nvSpPr>
            <p:spPr>
              <a:xfrm>
                <a:off x="1828800" y="3353020"/>
                <a:ext cx="1371600" cy="7620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60" name="TextBox 39"/>
              <p:cNvSpPr txBox="1">
                <a:spLocks noChangeArrowheads="1"/>
              </p:cNvSpPr>
              <p:nvPr/>
            </p:nvSpPr>
            <p:spPr bwMode="auto">
              <a:xfrm>
                <a:off x="1828800" y="3321270"/>
                <a:ext cx="14478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altLang="en-US" sz="1200" b="1"/>
                  <a:t>City: Blacksburg</a:t>
                </a:r>
              </a:p>
              <a:p>
                <a:r>
                  <a:rPr lang="en-US" altLang="en-US" sz="1200" b="1"/>
                  <a:t>State: VA</a:t>
                </a:r>
              </a:p>
              <a:p>
                <a:r>
                  <a:rPr lang="en-US" altLang="en-US" sz="1200" b="1"/>
                  <a:t>Temperature: 77</a:t>
                </a:r>
              </a:p>
            </p:txBody>
          </p:sp>
        </p:grpSp>
        <p:grpSp>
          <p:nvGrpSpPr>
            <p:cNvPr id="10253" name="Group 16"/>
            <p:cNvGrpSpPr>
              <a:grpSpLocks/>
            </p:cNvGrpSpPr>
            <p:nvPr/>
          </p:nvGrpSpPr>
          <p:grpSpPr bwMode="auto">
            <a:xfrm>
              <a:off x="2438400" y="1447800"/>
              <a:ext cx="1447800" cy="838200"/>
              <a:chOff x="1828800" y="3321270"/>
              <a:chExt cx="1447800" cy="838200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1828800" y="3353020"/>
                <a:ext cx="1371600" cy="7620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58" name="TextBox 37"/>
              <p:cNvSpPr txBox="1">
                <a:spLocks noChangeArrowheads="1"/>
              </p:cNvSpPr>
              <p:nvPr/>
            </p:nvSpPr>
            <p:spPr bwMode="auto">
              <a:xfrm>
                <a:off x="1828800" y="3321270"/>
                <a:ext cx="14478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altLang="en-US" sz="1200" b="1"/>
                  <a:t>City: New York</a:t>
                </a:r>
              </a:p>
              <a:p>
                <a:r>
                  <a:rPr lang="en-US" altLang="en-US" sz="1200" b="1"/>
                  <a:t>State: NY</a:t>
                </a:r>
              </a:p>
              <a:p>
                <a:r>
                  <a:rPr lang="en-US" altLang="en-US" sz="1200" b="1"/>
                  <a:t>Temperature: 86</a:t>
                </a:r>
              </a:p>
            </p:txBody>
          </p:sp>
        </p:grpSp>
        <p:grpSp>
          <p:nvGrpSpPr>
            <p:cNvPr id="10254" name="Group 19"/>
            <p:cNvGrpSpPr>
              <a:grpSpLocks/>
            </p:cNvGrpSpPr>
            <p:nvPr/>
          </p:nvGrpSpPr>
          <p:grpSpPr bwMode="auto">
            <a:xfrm>
              <a:off x="990600" y="1447800"/>
              <a:ext cx="1447800" cy="838200"/>
              <a:chOff x="1828800" y="3321270"/>
              <a:chExt cx="1447800" cy="838200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1828800" y="3353020"/>
                <a:ext cx="1371600" cy="7620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256" name="TextBox 35"/>
              <p:cNvSpPr txBox="1">
                <a:spLocks noChangeArrowheads="1"/>
              </p:cNvSpPr>
              <p:nvPr/>
            </p:nvSpPr>
            <p:spPr bwMode="auto">
              <a:xfrm>
                <a:off x="1828800" y="3321270"/>
                <a:ext cx="14478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altLang="en-US" sz="1200" b="1"/>
                  <a:t>City: Miami</a:t>
                </a:r>
              </a:p>
              <a:p>
                <a:r>
                  <a:rPr lang="en-US" altLang="en-US" sz="1200" b="1"/>
                  <a:t>State: FL</a:t>
                </a:r>
              </a:p>
              <a:p>
                <a:r>
                  <a:rPr lang="en-US" altLang="en-US" sz="1200" b="1"/>
                  <a:t>Temperature: 89</a:t>
                </a:r>
              </a:p>
            </p:txBody>
          </p:sp>
        </p:grpSp>
      </p:grpSp>
      <p:sp>
        <p:nvSpPr>
          <p:cNvPr id="45" name="Up Arrow 44"/>
          <p:cNvSpPr/>
          <p:nvPr/>
        </p:nvSpPr>
        <p:spPr>
          <a:xfrm>
            <a:off x="1447800" y="2362200"/>
            <a:ext cx="3810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957513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947988" y="321786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947988" y="321786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947988" y="323532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3.33333E-6 0.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1 L 0.20834 0.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33 0.1 L 0.20799 0.3111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63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799 0.31111 L 0.38299 0.3111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4" presetID="64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298 0.31111 L 0.38298 2.22222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35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299 2.22222E-6 L 0.00156 2.22222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1625 3.33333E-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0.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1 L 0.20834 0.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33 0.1 L 0.20799 0.3111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8" presetID="63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799 0.31111 L 0.38299 0.3111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64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298 0.31111 L 0.38298 2.22222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4" presetID="35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299 2.22222E-6 L 0.00156 2.22222E-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25 3.33333E-6 L 0.32083 3.33333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xit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0.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1 L 0.20834 0.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3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33 0.1 L 0.20799 0.31111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6" presetID="63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799 0.31111 L 0.38299 0.31111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64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298 0.31111 L 0.38298 2.22222E-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2" presetID="35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299 2.22222E-6 L 0.00156 2.22222E-6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083 3.33333E-6 L 0.47083 3.33333E-6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0.33333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45" grpId="2" animBg="1"/>
      <p:bldP spid="45" grpId="3" animBg="1"/>
      <p:bldP spid="47" grpId="0" animBg="1"/>
      <p:bldP spid="47" grpId="1" animBg="1"/>
      <p:bldP spid="47" grpId="2" animBg="1"/>
      <p:bldP spid="47" grpId="3" animBg="1"/>
      <p:bldP spid="47" grpId="4" animBg="1"/>
      <p:bldP spid="47" grpId="5" animBg="1"/>
      <p:bldP spid="47" grpId="6" animBg="1"/>
      <p:bldP spid="47" grpId="7" animBg="1"/>
      <p:bldP spid="38" grpId="0" animBg="1"/>
      <p:bldP spid="38" grpId="1" animBg="1"/>
      <p:bldP spid="38" grpId="2" animBg="1"/>
      <p:bldP spid="38" grpId="3" animBg="1"/>
      <p:bldP spid="38" grpId="4" animBg="1"/>
      <p:bldP spid="38" grpId="5" animBg="1"/>
      <p:bldP spid="38" grpId="6" animBg="1"/>
      <p:bldP spid="38" grpId="7" animBg="1"/>
      <p:bldP spid="40" grpId="0" animBg="1"/>
      <p:bldP spid="40" grpId="1" animBg="1"/>
      <p:bldP spid="40" grpId="2" animBg="1"/>
      <p:bldP spid="40" grpId="3" animBg="1"/>
      <p:bldP spid="40" grpId="4" animBg="1"/>
      <p:bldP spid="40" grpId="5" animBg="1"/>
      <p:bldP spid="40" grpId="6" animBg="1"/>
      <p:bldP spid="40" grpId="7" animBg="1"/>
      <p:bldP spid="3" grpId="0" animBg="1"/>
      <p:bldP spid="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pic>
        <p:nvPicPr>
          <p:cNvPr id="11267" name="Content Placeholder 5" descr="ForEach-Total-Temperatures-Flow-Char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76600" y="2590800"/>
            <a:ext cx="4014788" cy="3429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CB04EA11-2EA8-4EF2-AFA6-4E4B3FEA6CA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grpSp>
        <p:nvGrpSpPr>
          <p:cNvPr id="11270" name="Group 23"/>
          <p:cNvGrpSpPr>
            <a:grpSpLocks/>
          </p:cNvGrpSpPr>
          <p:nvPr/>
        </p:nvGrpSpPr>
        <p:grpSpPr bwMode="auto">
          <a:xfrm>
            <a:off x="1143000" y="1447800"/>
            <a:ext cx="7239000" cy="838200"/>
            <a:chOff x="990600" y="3200400"/>
            <a:chExt cx="7239000" cy="838200"/>
          </a:xfrm>
        </p:grpSpPr>
        <p:grpSp>
          <p:nvGrpSpPr>
            <p:cNvPr id="11272" name="Group 22"/>
            <p:cNvGrpSpPr>
              <a:grpSpLocks/>
            </p:cNvGrpSpPr>
            <p:nvPr/>
          </p:nvGrpSpPr>
          <p:grpSpPr bwMode="auto">
            <a:xfrm>
              <a:off x="5334000" y="3200400"/>
              <a:ext cx="1524000" cy="838200"/>
              <a:chOff x="1807780" y="3321270"/>
              <a:chExt cx="1524000" cy="8382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1828418" y="3353020"/>
                <a:ext cx="1371600" cy="7620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86" name="TextBox 7"/>
              <p:cNvSpPr txBox="1">
                <a:spLocks noChangeArrowheads="1"/>
              </p:cNvSpPr>
              <p:nvPr/>
            </p:nvSpPr>
            <p:spPr bwMode="auto">
              <a:xfrm>
                <a:off x="1807780" y="3321270"/>
                <a:ext cx="15240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altLang="en-US" sz="1200" b="1"/>
                  <a:t>City: Los Angeles</a:t>
                </a:r>
              </a:p>
              <a:p>
                <a:r>
                  <a:rPr lang="en-US" altLang="en-US" sz="1200" b="1"/>
                  <a:t>State: CA</a:t>
                </a:r>
              </a:p>
              <a:p>
                <a:r>
                  <a:rPr lang="en-US" altLang="en-US" sz="1200" b="1"/>
                  <a:t>Temperature: 100</a:t>
                </a:r>
              </a:p>
            </p:txBody>
          </p:sp>
        </p:grpSp>
        <p:grpSp>
          <p:nvGrpSpPr>
            <p:cNvPr id="11273" name="Group 10"/>
            <p:cNvGrpSpPr>
              <a:grpSpLocks/>
            </p:cNvGrpSpPr>
            <p:nvPr/>
          </p:nvGrpSpPr>
          <p:grpSpPr bwMode="auto">
            <a:xfrm>
              <a:off x="6781800" y="3200400"/>
              <a:ext cx="1447800" cy="838200"/>
              <a:chOff x="1828800" y="3321270"/>
              <a:chExt cx="1447800" cy="838200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1828800" y="3353020"/>
                <a:ext cx="1371600" cy="7620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84" name="TextBox 12"/>
              <p:cNvSpPr txBox="1">
                <a:spLocks noChangeArrowheads="1"/>
              </p:cNvSpPr>
              <p:nvPr/>
            </p:nvSpPr>
            <p:spPr bwMode="auto">
              <a:xfrm>
                <a:off x="1828800" y="3321270"/>
                <a:ext cx="14478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altLang="en-US" sz="1200" b="1"/>
                  <a:t>City: Ames</a:t>
                </a:r>
              </a:p>
              <a:p>
                <a:r>
                  <a:rPr lang="en-US" altLang="en-US" sz="1200" b="1"/>
                  <a:t>State: IA</a:t>
                </a:r>
              </a:p>
              <a:p>
                <a:r>
                  <a:rPr lang="en-US" altLang="en-US" sz="1200" b="1"/>
                  <a:t>Temperature: 65</a:t>
                </a:r>
              </a:p>
            </p:txBody>
          </p:sp>
        </p:grpSp>
        <p:grpSp>
          <p:nvGrpSpPr>
            <p:cNvPr id="11274" name="Group 13"/>
            <p:cNvGrpSpPr>
              <a:grpSpLocks/>
            </p:cNvGrpSpPr>
            <p:nvPr/>
          </p:nvGrpSpPr>
          <p:grpSpPr bwMode="auto">
            <a:xfrm>
              <a:off x="3886200" y="3200400"/>
              <a:ext cx="1447800" cy="838200"/>
              <a:chOff x="1828800" y="3321270"/>
              <a:chExt cx="1447800" cy="838200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1828800" y="3353020"/>
                <a:ext cx="1371600" cy="7620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82" name="TextBox 15"/>
              <p:cNvSpPr txBox="1">
                <a:spLocks noChangeArrowheads="1"/>
              </p:cNvSpPr>
              <p:nvPr/>
            </p:nvSpPr>
            <p:spPr bwMode="auto">
              <a:xfrm>
                <a:off x="1828800" y="3321270"/>
                <a:ext cx="14478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altLang="en-US" sz="1200" b="1"/>
                  <a:t>City: Blacksburg</a:t>
                </a:r>
              </a:p>
              <a:p>
                <a:r>
                  <a:rPr lang="en-US" altLang="en-US" sz="1200" b="1"/>
                  <a:t>State: VA</a:t>
                </a:r>
              </a:p>
              <a:p>
                <a:r>
                  <a:rPr lang="en-US" altLang="en-US" sz="1200" b="1"/>
                  <a:t>Temperature: 77</a:t>
                </a:r>
              </a:p>
            </p:txBody>
          </p:sp>
        </p:grpSp>
        <p:grpSp>
          <p:nvGrpSpPr>
            <p:cNvPr id="11275" name="Group 16"/>
            <p:cNvGrpSpPr>
              <a:grpSpLocks/>
            </p:cNvGrpSpPr>
            <p:nvPr/>
          </p:nvGrpSpPr>
          <p:grpSpPr bwMode="auto">
            <a:xfrm>
              <a:off x="2438400" y="3200400"/>
              <a:ext cx="1447800" cy="838200"/>
              <a:chOff x="1828800" y="3321270"/>
              <a:chExt cx="1447800" cy="838200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1828800" y="3353020"/>
                <a:ext cx="1371600" cy="7620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80" name="TextBox 18"/>
              <p:cNvSpPr txBox="1">
                <a:spLocks noChangeArrowheads="1"/>
              </p:cNvSpPr>
              <p:nvPr/>
            </p:nvSpPr>
            <p:spPr bwMode="auto">
              <a:xfrm>
                <a:off x="1828800" y="3321270"/>
                <a:ext cx="14478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altLang="en-US" sz="1200" b="1"/>
                  <a:t>City: New York</a:t>
                </a:r>
              </a:p>
              <a:p>
                <a:r>
                  <a:rPr lang="en-US" altLang="en-US" sz="1200" b="1"/>
                  <a:t>State: NY</a:t>
                </a:r>
              </a:p>
              <a:p>
                <a:r>
                  <a:rPr lang="en-US" altLang="en-US" sz="1200" b="1"/>
                  <a:t>Temperature: 86</a:t>
                </a:r>
              </a:p>
            </p:txBody>
          </p:sp>
        </p:grpSp>
        <p:grpSp>
          <p:nvGrpSpPr>
            <p:cNvPr id="11276" name="Group 19"/>
            <p:cNvGrpSpPr>
              <a:grpSpLocks/>
            </p:cNvGrpSpPr>
            <p:nvPr/>
          </p:nvGrpSpPr>
          <p:grpSpPr bwMode="auto">
            <a:xfrm>
              <a:off x="990600" y="3200400"/>
              <a:ext cx="1447800" cy="838200"/>
              <a:chOff x="1828800" y="3321270"/>
              <a:chExt cx="1447800" cy="838200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1828800" y="3353020"/>
                <a:ext cx="1371600" cy="7620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78" name="TextBox 21"/>
              <p:cNvSpPr txBox="1">
                <a:spLocks noChangeArrowheads="1"/>
              </p:cNvSpPr>
              <p:nvPr/>
            </p:nvSpPr>
            <p:spPr bwMode="auto">
              <a:xfrm>
                <a:off x="1828800" y="3321270"/>
                <a:ext cx="14478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altLang="en-US" sz="1200" b="1"/>
                  <a:t>City: Miami</a:t>
                </a:r>
              </a:p>
              <a:p>
                <a:r>
                  <a:rPr lang="en-US" altLang="en-US" sz="1200" b="1"/>
                  <a:t>State: FL</a:t>
                </a:r>
              </a:p>
              <a:p>
                <a:r>
                  <a:rPr lang="en-US" altLang="en-US" sz="1200" b="1"/>
                  <a:t>Temperature: 89</a:t>
                </a:r>
              </a:p>
            </p:txBody>
          </p:sp>
        </p:grpSp>
      </p:grpSp>
      <p:sp>
        <p:nvSpPr>
          <p:cNvPr id="11271" name="TextBox 1"/>
          <p:cNvSpPr txBox="1">
            <a:spLocks noChangeArrowheads="1"/>
          </p:cNvSpPr>
          <p:nvPr/>
        </p:nvSpPr>
        <p:spPr bwMode="auto">
          <a:xfrm>
            <a:off x="1143000" y="3119438"/>
            <a:ext cx="2362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Find the total </a:t>
            </a:r>
          </a:p>
          <a:p>
            <a:r>
              <a:rPr lang="en-US" altLang="en-US"/>
              <a:t>of all of the temperatures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55566CB-5778-403F-8BF3-D6CBBB31DE95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2016</a:t>
            </a:r>
            <a:endParaRPr lang="en-US" altLang="en-US"/>
          </a:p>
        </p:txBody>
      </p:sp>
      <p:grpSp>
        <p:nvGrpSpPr>
          <p:cNvPr id="12293" name="Group 23"/>
          <p:cNvGrpSpPr>
            <a:grpSpLocks/>
          </p:cNvGrpSpPr>
          <p:nvPr/>
        </p:nvGrpSpPr>
        <p:grpSpPr bwMode="auto">
          <a:xfrm>
            <a:off x="1143000" y="1447800"/>
            <a:ext cx="7239000" cy="838200"/>
            <a:chOff x="990600" y="3200400"/>
            <a:chExt cx="7239000" cy="838200"/>
          </a:xfrm>
        </p:grpSpPr>
        <p:grpSp>
          <p:nvGrpSpPr>
            <p:cNvPr id="12296" name="Group 22"/>
            <p:cNvGrpSpPr>
              <a:grpSpLocks/>
            </p:cNvGrpSpPr>
            <p:nvPr/>
          </p:nvGrpSpPr>
          <p:grpSpPr bwMode="auto">
            <a:xfrm>
              <a:off x="5334000" y="3200400"/>
              <a:ext cx="1524000" cy="838200"/>
              <a:chOff x="1807780" y="3321270"/>
              <a:chExt cx="1524000" cy="8382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1828418" y="3353020"/>
                <a:ext cx="1371600" cy="7620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10" name="TextBox 7"/>
              <p:cNvSpPr txBox="1">
                <a:spLocks noChangeArrowheads="1"/>
              </p:cNvSpPr>
              <p:nvPr/>
            </p:nvSpPr>
            <p:spPr bwMode="auto">
              <a:xfrm>
                <a:off x="1807780" y="3321270"/>
                <a:ext cx="15240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altLang="en-US" sz="1200" b="1"/>
                  <a:t>City: Los Angeles</a:t>
                </a:r>
              </a:p>
              <a:p>
                <a:r>
                  <a:rPr lang="en-US" altLang="en-US" sz="1200" b="1"/>
                  <a:t>State: CA</a:t>
                </a:r>
              </a:p>
              <a:p>
                <a:r>
                  <a:rPr lang="en-US" altLang="en-US" sz="1200" b="1"/>
                  <a:t>Temperature: 100</a:t>
                </a:r>
              </a:p>
            </p:txBody>
          </p:sp>
        </p:grpSp>
        <p:grpSp>
          <p:nvGrpSpPr>
            <p:cNvPr id="12297" name="Group 10"/>
            <p:cNvGrpSpPr>
              <a:grpSpLocks/>
            </p:cNvGrpSpPr>
            <p:nvPr/>
          </p:nvGrpSpPr>
          <p:grpSpPr bwMode="auto">
            <a:xfrm>
              <a:off x="6781800" y="3200400"/>
              <a:ext cx="1447800" cy="838200"/>
              <a:chOff x="1828800" y="3321270"/>
              <a:chExt cx="1447800" cy="838200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1828800" y="3353020"/>
                <a:ext cx="1371600" cy="7620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08" name="TextBox 12"/>
              <p:cNvSpPr txBox="1">
                <a:spLocks noChangeArrowheads="1"/>
              </p:cNvSpPr>
              <p:nvPr/>
            </p:nvSpPr>
            <p:spPr bwMode="auto">
              <a:xfrm>
                <a:off x="1828800" y="3321270"/>
                <a:ext cx="14478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altLang="en-US" sz="1200" b="1"/>
                  <a:t>City: Ames</a:t>
                </a:r>
              </a:p>
              <a:p>
                <a:r>
                  <a:rPr lang="en-US" altLang="en-US" sz="1200" b="1"/>
                  <a:t>State: IA</a:t>
                </a:r>
              </a:p>
              <a:p>
                <a:r>
                  <a:rPr lang="en-US" altLang="en-US" sz="1200" b="1"/>
                  <a:t>Temperature: 65</a:t>
                </a:r>
              </a:p>
            </p:txBody>
          </p:sp>
        </p:grpSp>
        <p:grpSp>
          <p:nvGrpSpPr>
            <p:cNvPr id="12298" name="Group 13"/>
            <p:cNvGrpSpPr>
              <a:grpSpLocks/>
            </p:cNvGrpSpPr>
            <p:nvPr/>
          </p:nvGrpSpPr>
          <p:grpSpPr bwMode="auto">
            <a:xfrm>
              <a:off x="3886200" y="3200400"/>
              <a:ext cx="1447800" cy="838200"/>
              <a:chOff x="1828800" y="3321270"/>
              <a:chExt cx="1447800" cy="838200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1828800" y="3353020"/>
                <a:ext cx="1371600" cy="7620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06" name="TextBox 15"/>
              <p:cNvSpPr txBox="1">
                <a:spLocks noChangeArrowheads="1"/>
              </p:cNvSpPr>
              <p:nvPr/>
            </p:nvSpPr>
            <p:spPr bwMode="auto">
              <a:xfrm>
                <a:off x="1828800" y="3321270"/>
                <a:ext cx="14478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altLang="en-US" sz="1200" b="1"/>
                  <a:t>City: Blacksburg</a:t>
                </a:r>
              </a:p>
              <a:p>
                <a:r>
                  <a:rPr lang="en-US" altLang="en-US" sz="1200" b="1"/>
                  <a:t>State: VA</a:t>
                </a:r>
              </a:p>
              <a:p>
                <a:r>
                  <a:rPr lang="en-US" altLang="en-US" sz="1200" b="1"/>
                  <a:t>Temperature: 77</a:t>
                </a:r>
              </a:p>
            </p:txBody>
          </p:sp>
        </p:grpSp>
        <p:grpSp>
          <p:nvGrpSpPr>
            <p:cNvPr id="12299" name="Group 16"/>
            <p:cNvGrpSpPr>
              <a:grpSpLocks/>
            </p:cNvGrpSpPr>
            <p:nvPr/>
          </p:nvGrpSpPr>
          <p:grpSpPr bwMode="auto">
            <a:xfrm>
              <a:off x="2438400" y="3200400"/>
              <a:ext cx="1447800" cy="838200"/>
              <a:chOff x="1828800" y="3321270"/>
              <a:chExt cx="1447800" cy="838200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1828800" y="3353020"/>
                <a:ext cx="1371600" cy="7620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04" name="TextBox 18"/>
              <p:cNvSpPr txBox="1">
                <a:spLocks noChangeArrowheads="1"/>
              </p:cNvSpPr>
              <p:nvPr/>
            </p:nvSpPr>
            <p:spPr bwMode="auto">
              <a:xfrm>
                <a:off x="1828800" y="3321270"/>
                <a:ext cx="14478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altLang="en-US" sz="1200" b="1"/>
                  <a:t>City: New York</a:t>
                </a:r>
              </a:p>
              <a:p>
                <a:r>
                  <a:rPr lang="en-US" altLang="en-US" sz="1200" b="1"/>
                  <a:t>State: NY</a:t>
                </a:r>
              </a:p>
              <a:p>
                <a:r>
                  <a:rPr lang="en-US" altLang="en-US" sz="1200" b="1"/>
                  <a:t>Temperature: 86</a:t>
                </a:r>
              </a:p>
            </p:txBody>
          </p:sp>
        </p:grpSp>
        <p:grpSp>
          <p:nvGrpSpPr>
            <p:cNvPr id="12300" name="Group 19"/>
            <p:cNvGrpSpPr>
              <a:grpSpLocks/>
            </p:cNvGrpSpPr>
            <p:nvPr/>
          </p:nvGrpSpPr>
          <p:grpSpPr bwMode="auto">
            <a:xfrm>
              <a:off x="990600" y="3200400"/>
              <a:ext cx="1447800" cy="838200"/>
              <a:chOff x="1828800" y="3321270"/>
              <a:chExt cx="1447800" cy="838200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1828800" y="3353020"/>
                <a:ext cx="1371600" cy="7620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02" name="TextBox 21"/>
              <p:cNvSpPr txBox="1">
                <a:spLocks noChangeArrowheads="1"/>
              </p:cNvSpPr>
              <p:nvPr/>
            </p:nvSpPr>
            <p:spPr bwMode="auto">
              <a:xfrm>
                <a:off x="1828800" y="3321270"/>
                <a:ext cx="14478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r>
                  <a:rPr lang="en-US" altLang="en-US" sz="1200" b="1"/>
                  <a:t>City: Miami</a:t>
                </a:r>
              </a:p>
              <a:p>
                <a:r>
                  <a:rPr lang="en-US" altLang="en-US" sz="1200" b="1"/>
                  <a:t>State: FL</a:t>
                </a:r>
              </a:p>
              <a:p>
                <a:r>
                  <a:rPr lang="en-US" altLang="en-US" sz="1200" b="1"/>
                  <a:t>Temperature: 89</a:t>
                </a:r>
              </a:p>
            </p:txBody>
          </p:sp>
        </p:grpSp>
      </p:grpSp>
      <p:sp>
        <p:nvSpPr>
          <p:cNvPr id="12294" name="TextBox 1"/>
          <p:cNvSpPr txBox="1">
            <a:spLocks noChangeArrowheads="1"/>
          </p:cNvSpPr>
          <p:nvPr/>
        </p:nvSpPr>
        <p:spPr bwMode="auto">
          <a:xfrm>
            <a:off x="1143000" y="3119438"/>
            <a:ext cx="2066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Find the total number of temperatures</a:t>
            </a:r>
          </a:p>
        </p:txBody>
      </p:sp>
      <p:pic>
        <p:nvPicPr>
          <p:cNvPr id="12295" name="Content Placeholder 5" descr="ForEach-Total-Number-Flow-Char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438400"/>
            <a:ext cx="467677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7357</TotalTime>
  <Words>670</Words>
  <Application>Microsoft Office PowerPoint</Application>
  <PresentationFormat>On-screen Show (4:3)</PresentationFormat>
  <Paragraphs>173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Courier New</vt:lpstr>
      <vt:lpstr>Garamond</vt:lpstr>
      <vt:lpstr>Wingdings</vt:lpstr>
      <vt:lpstr>Edge</vt:lpstr>
      <vt:lpstr>Introduction to  Computational Thinking</vt:lpstr>
      <vt:lpstr>An algorithm with iteration</vt:lpstr>
      <vt:lpstr>Combining iteration and decision</vt:lpstr>
      <vt:lpstr>Abstraction and Big Data</vt:lpstr>
      <vt:lpstr>Iteration and Big Data</vt:lpstr>
      <vt:lpstr>Example</vt:lpstr>
      <vt:lpstr>Flowchart</vt:lpstr>
      <vt:lpstr>Example</vt:lpstr>
      <vt:lpstr>Example</vt:lpstr>
      <vt:lpstr>Combining iterations</vt:lpstr>
      <vt:lpstr>Combining iterations</vt:lpstr>
      <vt:lpstr>Iteration and Decision</vt:lpstr>
      <vt:lpstr>Next steps today</vt:lpstr>
    </vt:vector>
  </TitlesOfParts>
  <Company>Virginia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 Kafura</dc:creator>
  <cp:lastModifiedBy>kafura</cp:lastModifiedBy>
  <cp:revision>241</cp:revision>
  <dcterms:created xsi:type="dcterms:W3CDTF">2009-08-04T12:39:06Z</dcterms:created>
  <dcterms:modified xsi:type="dcterms:W3CDTF">2016-01-13T17:04:38Z</dcterms:modified>
</cp:coreProperties>
</file>